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34"/>
  </p:notesMasterIdLst>
  <p:handoutMasterIdLst>
    <p:handoutMasterId r:id="rId35"/>
  </p:handoutMasterIdLst>
  <p:sldIdLst>
    <p:sldId id="888" r:id="rId2"/>
    <p:sldId id="999" r:id="rId3"/>
    <p:sldId id="890" r:id="rId4"/>
    <p:sldId id="1179" r:id="rId5"/>
    <p:sldId id="1111" r:id="rId6"/>
    <p:sldId id="1112" r:id="rId7"/>
    <p:sldId id="869" r:id="rId8"/>
    <p:sldId id="908" r:id="rId9"/>
    <p:sldId id="909" r:id="rId10"/>
    <p:sldId id="1177" r:id="rId11"/>
    <p:sldId id="1178" r:id="rId12"/>
    <p:sldId id="1180" r:id="rId13"/>
    <p:sldId id="900" r:id="rId14"/>
    <p:sldId id="902" r:id="rId15"/>
    <p:sldId id="1181" r:id="rId16"/>
    <p:sldId id="1182" r:id="rId17"/>
    <p:sldId id="1183" r:id="rId18"/>
    <p:sldId id="1184" r:id="rId19"/>
    <p:sldId id="1185" r:id="rId20"/>
    <p:sldId id="1186" r:id="rId21"/>
    <p:sldId id="1187" r:id="rId22"/>
    <p:sldId id="1188" r:id="rId23"/>
    <p:sldId id="1189" r:id="rId24"/>
    <p:sldId id="1190" r:id="rId25"/>
    <p:sldId id="1191" r:id="rId26"/>
    <p:sldId id="1192" r:id="rId27"/>
    <p:sldId id="873" r:id="rId28"/>
    <p:sldId id="876" r:id="rId29"/>
    <p:sldId id="883" r:id="rId30"/>
    <p:sldId id="897" r:id="rId31"/>
    <p:sldId id="904" r:id="rId32"/>
    <p:sldId id="907" r:id="rId33"/>
  </p:sldIdLst>
  <p:sldSz cx="9144000" cy="6858000" type="screen4x3"/>
  <p:notesSz cx="9926638" cy="679767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7F3F4"/>
    <a:srgbClr val="3C8C93"/>
    <a:srgbClr val="5E54AC"/>
    <a:srgbClr val="5369AF"/>
    <a:srgbClr val="518AB3"/>
    <a:srgbClr val="4FB0B6"/>
    <a:srgbClr val="4DB99B"/>
    <a:srgbClr val="4BBD75"/>
    <a:srgbClr val="49C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1" autoAdjust="0"/>
    <p:restoredTop sz="93109" autoAdjust="0"/>
  </p:normalViewPr>
  <p:slideViewPr>
    <p:cSldViewPr>
      <p:cViewPr varScale="1">
        <p:scale>
          <a:sx n="67" d="100"/>
          <a:sy n="67" d="100"/>
        </p:scale>
        <p:origin x="13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34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696" y="0"/>
            <a:ext cx="4302625" cy="34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24"/>
            <a:ext cx="4302625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8E36A7-041B-4276-9872-9FEBCCAD61DC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5235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34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696" y="0"/>
            <a:ext cx="4302625" cy="34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201" y="3228705"/>
            <a:ext cx="7942238" cy="305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24"/>
            <a:ext cx="4302625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97E9DB-3AB6-4E9D-A799-D4AB91BFF4E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37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DB3D17-7BA9-4B87-881B-86794B2AAC57}" type="slidenum">
              <a:rPr lang="ca-ES" altLang="ca-ES"/>
              <a:pPr/>
              <a:t>1</a:t>
            </a:fld>
            <a:endParaRPr lang="ca-ES" altLang="ca-ES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482975" y="604838"/>
            <a:ext cx="3973513" cy="29797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3769" y="3775306"/>
            <a:ext cx="8754743" cy="35770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BC1B32-8E1F-4ADC-A55D-9827CBA5F37D}" type="slidenum">
              <a:rPr lang="ca-ES" altLang="ca-ES"/>
              <a:pPr/>
              <a:t>3</a:t>
            </a:fld>
            <a:endParaRPr lang="ca-ES" altLang="ca-ES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482975" y="604838"/>
            <a:ext cx="3973513" cy="29797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3769" y="3775306"/>
            <a:ext cx="8754743" cy="35770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8AB58-97CB-457C-836D-CABDD36BB825}" type="slidenum">
              <a:rPr lang="ca-ES" altLang="ca-ES"/>
              <a:pPr/>
              <a:t>5</a:t>
            </a:fld>
            <a:endParaRPr lang="ca-ES" altLang="ca-E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ca-ES"/>
              <a:t>Manca any de creació RedCAnaria</a:t>
            </a:r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415582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B1F033-6F75-4FFD-9DB2-9177CD95457A}" type="slidenum">
              <a:rPr lang="ca-ES" altLang="ca-ES"/>
              <a:pPr/>
              <a:t>6</a:t>
            </a:fld>
            <a:endParaRPr lang="ca-ES" altLang="ca-ES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ca-ES"/>
              <a:t>Manca any de creació RedCAnaria</a:t>
            </a:r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24481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E9DB-3AB6-4E9D-A799-D4AB91BFF4EE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072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DD9ECC-02BE-4AD6-93B3-E4147895CF14}" type="slidenum">
              <a:rPr lang="ca-ES" altLang="ca-ES"/>
              <a:pPr/>
              <a:t>13</a:t>
            </a:fld>
            <a:endParaRPr lang="ca-ES" altLang="ca-ES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482975" y="604838"/>
            <a:ext cx="3973513" cy="29797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3769" y="3775306"/>
            <a:ext cx="8754743" cy="35770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67566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1F766B-E5ED-4769-8F2A-2ABC31A219B8}" type="slidenum">
              <a:rPr lang="ca-ES" altLang="ca-ES"/>
              <a:pPr/>
              <a:t>14</a:t>
            </a:fld>
            <a:endParaRPr lang="ca-ES" altLang="ca-ES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482975" y="604838"/>
            <a:ext cx="3973513" cy="29797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3769" y="3775306"/>
            <a:ext cx="8754743" cy="35770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717743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CD4880-757F-47A1-841A-12644EB4045F}" type="slidenum">
              <a:rPr lang="ca-ES" altLang="ca-ES"/>
              <a:pPr/>
              <a:t>31</a:t>
            </a:fld>
            <a:endParaRPr lang="ca-ES" altLang="ca-ES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482975" y="604838"/>
            <a:ext cx="3973513" cy="29797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3769" y="3775306"/>
            <a:ext cx="8754743" cy="35770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D5E2D1-40B2-4EE9-9EA8-0E68CF07E599}" type="slidenum">
              <a:rPr lang="ca-ES" altLang="ca-ES"/>
              <a:pPr/>
              <a:t>32</a:t>
            </a:fld>
            <a:endParaRPr lang="ca-ES" altLang="ca-E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482975" y="604838"/>
            <a:ext cx="3973513" cy="29797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3769" y="3775306"/>
            <a:ext cx="8754743" cy="35770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73138" y="1844824"/>
            <a:ext cx="7197725" cy="936104"/>
          </a:xfrm>
        </p:spPr>
        <p:txBody>
          <a:bodyPr anchor="b"/>
          <a:lstStyle>
            <a:lvl1pPr algn="ctr">
              <a:lnSpc>
                <a:spcPct val="150000"/>
              </a:lnSpc>
              <a:defRPr sz="2800" baseline="0">
                <a:solidFill>
                  <a:srgbClr val="287886"/>
                </a:solidFill>
              </a:defRPr>
            </a:lvl1pPr>
          </a:lstStyle>
          <a:p>
            <a:pPr lvl="0"/>
            <a:r>
              <a:rPr lang="ca-ES" altLang="ca-ES" noProof="0" dirty="0" err="1"/>
              <a:t>Haga</a:t>
            </a:r>
            <a:r>
              <a:rPr lang="ca-ES" altLang="ca-ES" noProof="0" dirty="0"/>
              <a:t> clic para </a:t>
            </a:r>
            <a:r>
              <a:rPr lang="ca-ES" altLang="ca-ES" noProof="0" dirty="0" err="1"/>
              <a:t>cambiar</a:t>
            </a:r>
            <a:r>
              <a:rPr lang="ca-ES" altLang="ca-ES" noProof="0" dirty="0"/>
              <a:t> el estilo de </a:t>
            </a:r>
            <a:r>
              <a:rPr lang="ca-ES" altLang="ca-ES" noProof="0" dirty="0" err="1"/>
              <a:t>título</a:t>
            </a:r>
            <a:endParaRPr lang="ca-ES" altLang="ca-ES" noProof="0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73138" y="2924944"/>
            <a:ext cx="7197725" cy="3414848"/>
          </a:xfrm>
        </p:spPr>
        <p:txBody>
          <a:bodyPr anchor="ctr" anchorCtr="1"/>
          <a:lstStyle>
            <a:lvl1pPr marL="0" indent="0" algn="l">
              <a:spcBef>
                <a:spcPts val="0"/>
              </a:spcBef>
              <a:buFont typeface="Wingdings" pitchFamily="2" charset="2"/>
              <a:buNone/>
              <a:defRPr/>
            </a:lvl1pPr>
          </a:lstStyle>
          <a:p>
            <a:pPr lvl="0"/>
            <a:r>
              <a:rPr lang="es-ES" altLang="ca-ES" noProof="0"/>
              <a:t>Haga clic para modificar el estilo de subtítulo del patrón</a:t>
            </a:r>
            <a:endParaRPr lang="ca-ES" altLang="ca-ES" noProof="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9792"/>
            <a:ext cx="9144000" cy="54559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97" y="561600"/>
            <a:ext cx="4838400" cy="8760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A7886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ca-E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2925" indent="-276225">
              <a:defRPr/>
            </a:lvl2pPr>
            <a:lvl3pPr marL="809625" indent="-266700">
              <a:defRPr/>
            </a:lvl3pPr>
            <a:lvl4pPr marL="1076325" indent="-266700">
              <a:defRPr/>
            </a:lvl4pPr>
            <a:lvl5pPr marL="1343025" indent="-266700"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9B1E9F3F-DF18-4644-9BFE-490C4ABED2F6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3336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8788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765175"/>
            <a:ext cx="4038600" cy="5544145"/>
          </a:xfrm>
        </p:spPr>
        <p:txBody>
          <a:bodyPr/>
          <a:lstStyle>
            <a:lvl1pPr marL="361950" indent="-361950">
              <a:defRPr sz="2800"/>
            </a:lvl1pPr>
            <a:lvl2pPr marL="542925" indent="-180975">
              <a:defRPr sz="2400"/>
            </a:lvl2pPr>
            <a:lvl3pPr marL="809625" indent="-266700">
              <a:defRPr sz="2000"/>
            </a:lvl3pPr>
            <a:lvl4pPr marL="1076325" indent="-266700">
              <a:defRPr sz="1800"/>
            </a:lvl4pPr>
            <a:lvl5pPr marL="1343025" indent="-2667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765175"/>
            <a:ext cx="4038600" cy="5544145"/>
          </a:xfrm>
        </p:spPr>
        <p:txBody>
          <a:bodyPr/>
          <a:lstStyle>
            <a:lvl1pPr marL="361950" indent="-361950">
              <a:defRPr sz="2800"/>
            </a:lvl1pPr>
            <a:lvl2pPr marL="542925" indent="-180975">
              <a:defRPr sz="2400"/>
            </a:lvl2pPr>
            <a:lvl3pPr marL="809625" indent="-266700">
              <a:defRPr sz="2000"/>
            </a:lvl3pPr>
            <a:lvl4pPr marL="1076325" indent="-266700">
              <a:defRPr sz="1800"/>
            </a:lvl4pPr>
            <a:lvl5pPr marL="1343025" indent="-2667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6516688" y="6420693"/>
            <a:ext cx="2159000" cy="3206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27ABA89D-234A-4280-AD84-34B88A512C98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826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8788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ca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6516688" y="6420693"/>
            <a:ext cx="2159000" cy="3206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ADF7539-2732-4A3B-BE04-48B70E68B259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905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626642" y="1"/>
            <a:ext cx="4517359" cy="6857999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33" y="567102"/>
            <a:ext cx="4112772" cy="1112409"/>
          </a:xfrm>
        </p:spPr>
        <p:txBody>
          <a:bodyPr rIns="0"/>
          <a:lstStyle>
            <a:lvl1pPr>
              <a:defRPr sz="3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2CDEF37-006E-254D-A210-0434C0C6BB13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7B6A5FC-A416-9F4E-B9E2-24F68C3786C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5000" y="1561540"/>
            <a:ext cx="4113506" cy="379423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015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3958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09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-114300"/>
            <a:ext cx="7315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381000" y="1143000"/>
            <a:ext cx="4114800" cy="5181600"/>
          </a:xfrm>
        </p:spPr>
        <p:txBody>
          <a:bodyPr/>
          <a:lstStyle/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143000"/>
            <a:ext cx="4114800" cy="51816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81000" y="6562725"/>
            <a:ext cx="571500" cy="304800"/>
          </a:xfrm>
        </p:spPr>
        <p:txBody>
          <a:bodyPr/>
          <a:lstStyle>
            <a:lvl1pPr>
              <a:defRPr/>
            </a:lvl1pPr>
          </a:lstStyle>
          <a:p>
            <a:fld id="{BB87077A-DB0C-46E2-B142-039CEF5015B1}" type="slidenum">
              <a:rPr lang="es-ES" altLang="ca-ES"/>
              <a:pPr/>
              <a:t>‹#›</a:t>
            </a:fld>
            <a:endParaRPr lang="es-ES" altLang="ca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1"/>
          </p:nvPr>
        </p:nvSpPr>
        <p:spPr>
          <a:xfrm>
            <a:off x="7543800" y="6562725"/>
            <a:ext cx="1219200" cy="466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2036763" y="6562725"/>
            <a:ext cx="5049837" cy="466725"/>
          </a:xfrm>
        </p:spPr>
        <p:txBody>
          <a:bodyPr/>
          <a:lstStyle>
            <a:lvl1pPr>
              <a:defRPr/>
            </a:lvl1pPr>
          </a:lstStyle>
          <a:p>
            <a:r>
              <a:rPr lang="ca-ES" altLang="ca-ES"/>
              <a:t>Confidencial</a:t>
            </a:r>
          </a:p>
        </p:txBody>
      </p:sp>
    </p:spTree>
    <p:extLst>
      <p:ext uri="{BB962C8B-B14F-4D97-AF65-F5344CB8AC3E}">
        <p14:creationId xmlns:p14="http://schemas.microsoft.com/office/powerpoint/2010/main" val="287238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267"/>
            <a:ext cx="9144000" cy="54559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8900"/>
            <a:ext cx="822960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 noProof="0" dirty="0" err="1"/>
              <a:t>Haga</a:t>
            </a:r>
            <a:r>
              <a:rPr lang="ca-ES" altLang="ca-ES" noProof="0" dirty="0"/>
              <a:t> clic para </a:t>
            </a:r>
            <a:r>
              <a:rPr lang="ca-ES" altLang="ca-ES" noProof="0" dirty="0" err="1"/>
              <a:t>cambiar</a:t>
            </a:r>
            <a:r>
              <a:rPr lang="ca-ES" altLang="ca-ES" noProof="0" dirty="0"/>
              <a:t> el estilo de </a:t>
            </a:r>
            <a:r>
              <a:rPr lang="ca-ES" altLang="ca-ES" noProof="0" dirty="0" err="1"/>
              <a:t>título</a:t>
            </a:r>
            <a:r>
              <a:rPr lang="ca-ES" altLang="ca-ES" noProof="0" dirty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229600" cy="55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 dirty="0" err="1"/>
              <a:t>Haga</a:t>
            </a:r>
            <a:r>
              <a:rPr lang="ca-ES" altLang="ca-ES" dirty="0"/>
              <a:t> clic para modificar el estilo de </a:t>
            </a:r>
            <a:r>
              <a:rPr lang="ca-ES" altLang="ca-ES" dirty="0" err="1"/>
              <a:t>texto</a:t>
            </a:r>
            <a:r>
              <a:rPr lang="ca-ES" altLang="ca-ES" dirty="0"/>
              <a:t> del </a:t>
            </a:r>
            <a:r>
              <a:rPr lang="ca-ES" altLang="ca-ES" dirty="0" err="1"/>
              <a:t>patrón</a:t>
            </a:r>
            <a:endParaRPr lang="ca-ES" altLang="ca-ES" dirty="0"/>
          </a:p>
          <a:p>
            <a:pPr lvl="1"/>
            <a:r>
              <a:rPr lang="ca-ES" altLang="ca-ES" dirty="0" err="1"/>
              <a:t>Segundo</a:t>
            </a:r>
            <a:r>
              <a:rPr lang="ca-ES" altLang="ca-ES" dirty="0"/>
              <a:t> </a:t>
            </a:r>
            <a:r>
              <a:rPr lang="ca-ES" altLang="ca-ES" dirty="0" err="1"/>
              <a:t>nivel</a:t>
            </a:r>
            <a:endParaRPr lang="ca-ES" altLang="ca-ES" dirty="0"/>
          </a:p>
          <a:p>
            <a:pPr lvl="2"/>
            <a:r>
              <a:rPr lang="ca-ES" altLang="ca-ES" dirty="0"/>
              <a:t>Tercer </a:t>
            </a:r>
            <a:r>
              <a:rPr lang="ca-ES" altLang="ca-ES" dirty="0" err="1"/>
              <a:t>nivel</a:t>
            </a:r>
            <a:endParaRPr lang="ca-ES" altLang="ca-ES" dirty="0"/>
          </a:p>
          <a:p>
            <a:pPr lvl="3"/>
            <a:r>
              <a:rPr lang="ca-ES" altLang="ca-ES" dirty="0" err="1"/>
              <a:t>Cuarto</a:t>
            </a:r>
            <a:r>
              <a:rPr lang="ca-ES" altLang="ca-ES" dirty="0"/>
              <a:t> </a:t>
            </a:r>
            <a:r>
              <a:rPr lang="ca-ES" altLang="ca-ES" dirty="0" err="1"/>
              <a:t>nivel</a:t>
            </a:r>
            <a:endParaRPr lang="ca-ES" altLang="ca-ES" dirty="0"/>
          </a:p>
          <a:p>
            <a:pPr lvl="4"/>
            <a:r>
              <a:rPr lang="ca-ES" altLang="ca-ES" dirty="0"/>
              <a:t>Quinto </a:t>
            </a:r>
            <a:r>
              <a:rPr lang="ca-ES" altLang="ca-ES" dirty="0" err="1"/>
              <a:t>nivel</a:t>
            </a:r>
            <a:endParaRPr lang="ca-ES" altLang="ca-E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56088" y="6433393"/>
            <a:ext cx="63023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1" compatLnSpc="1">
            <a:prstTxWarp prst="textNoShape">
              <a:avLst/>
            </a:prstTxWarp>
          </a:bodyPr>
          <a:lstStyle>
            <a:lvl1pPr algn="ctr">
              <a:defRPr sz="1400" b="1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fld id="{4AA561D1-F44A-4404-BF8A-B9115B97DF49}" type="slidenum">
              <a:rPr lang="ca-ES" smtClean="0"/>
              <a:pPr/>
              <a:t>‹#›</a:t>
            </a:fld>
            <a:endParaRPr lang="ca-ES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0" y="549275"/>
            <a:ext cx="9144000" cy="0"/>
          </a:xfrm>
          <a:prstGeom prst="line">
            <a:avLst/>
          </a:prstGeom>
          <a:noFill/>
          <a:ln w="25400">
            <a:solidFill>
              <a:srgbClr val="28788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8788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4625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2pPr>
      <a:lvl3pPr marL="990600" indent="-1857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1349375" indent="-1793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</a:defRPr>
      </a:lvl4pPr>
      <a:lvl5pPr marL="16986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</a:defRPr>
      </a:lvl5pPr>
      <a:lvl6pPr marL="21558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</a:defRPr>
      </a:lvl6pPr>
      <a:lvl7pPr marL="2613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</a:defRPr>
      </a:lvl7pPr>
      <a:lvl8pPr marL="30702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</a:defRPr>
      </a:lvl8pPr>
      <a:lvl9pPr marL="35274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2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3.png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068811"/>
            <a:ext cx="2024063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4089574"/>
            <a:ext cx="211455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B5B8A-CEBA-4A99-AA50-CE7CBEFD4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138" y="2636912"/>
            <a:ext cx="7197725" cy="936104"/>
          </a:xfrm>
        </p:spPr>
        <p:txBody>
          <a:bodyPr/>
          <a:lstStyle/>
          <a:p>
            <a:r>
              <a:rPr lang="en-GB" dirty="0"/>
              <a:t>UNICANE </a:t>
            </a:r>
            <a:r>
              <a:rPr lang="en-GB" dirty="0" err="1"/>
              <a:t>Cyberexercise</a:t>
            </a:r>
            <a:r>
              <a:rPr lang="en-GB" dirty="0"/>
              <a:t>: searching for the Unicorn</a:t>
            </a:r>
            <a:br>
              <a:rPr lang="en-GB" dirty="0"/>
            </a:br>
            <a:endParaRPr lang="en-GB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5142CB0B-426A-4DE4-9656-E016D7CA5A2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73138" y="3686560"/>
            <a:ext cx="7197725" cy="341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9906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349375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16986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5pPr>
            <a:lvl6pPr marL="21558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6pPr>
            <a:lvl7pPr marL="26130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7pPr>
            <a:lvl8pPr marL="30702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8pPr>
            <a:lvl9pPr marL="35274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s-ES" dirty="0"/>
              <a:t>Jordi Guijarro &amp; Maria Isabel </a:t>
            </a:r>
            <a:r>
              <a:rPr lang="en-GB" altLang="es-ES" dirty="0" err="1"/>
              <a:t>Gandía</a:t>
            </a:r>
            <a:endParaRPr lang="en-GB" altLang="es-ES" dirty="0"/>
          </a:p>
          <a:p>
            <a:r>
              <a:rPr lang="en-GB" altLang="es-ES" dirty="0"/>
              <a:t>CSUC/CATNIX (@</a:t>
            </a:r>
            <a:r>
              <a:rPr lang="en-GB" altLang="es-ES" dirty="0" err="1"/>
              <a:t>CSUC_info</a:t>
            </a:r>
            <a:r>
              <a:rPr lang="en-GB" altLang="es-ES" dirty="0"/>
              <a:t>)</a:t>
            </a:r>
          </a:p>
          <a:p>
            <a:endParaRPr lang="en-GB" altLang="es-ES" dirty="0"/>
          </a:p>
          <a:p>
            <a:r>
              <a:rPr lang="en-GB" altLang="es-ES" dirty="0"/>
              <a:t>TNC19</a:t>
            </a:r>
          </a:p>
          <a:p>
            <a:r>
              <a:rPr lang="en-GB" altLang="es-ES" dirty="0"/>
              <a:t>Tallinn, 19-6-2019</a:t>
            </a:r>
          </a:p>
        </p:txBody>
      </p:sp>
    </p:spTree>
    <p:extLst>
      <p:ext uri="{BB962C8B-B14F-4D97-AF65-F5344CB8AC3E}">
        <p14:creationId xmlns:p14="http://schemas.microsoft.com/office/powerpoint/2010/main" val="4227472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4766E-55AD-4330-B93E-CFE078F9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Organizing a Crisis Management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4326C-9A57-43B1-8D3C-BD9D298A6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Organizing an Exercise like Ozon was expensive for us.</a:t>
            </a:r>
          </a:p>
          <a:p>
            <a:r>
              <a:rPr lang="en-GB" dirty="0"/>
              <a:t>But, hey! We like doing things in a collaborative manner!</a:t>
            </a:r>
          </a:p>
          <a:p>
            <a:r>
              <a:rPr lang="en-GB" dirty="0"/>
              <a:t>The Security Group from the universities worked on it.</a:t>
            </a:r>
          </a:p>
          <a:p>
            <a:r>
              <a:rPr lang="en-GB" dirty="0"/>
              <a:t>We based our case in the CLAW, but for a hypothetical university in Poland: The University of the Pyrenees (yes, we know it’s not there).</a:t>
            </a:r>
          </a:p>
          <a:p>
            <a:r>
              <a:rPr lang="en-GB" dirty="0"/>
              <a:t>Our team recorded audios and videos simulating we were members of the university team, the journalists, the Government…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EDBB4-4684-4411-A321-CA90A61A1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9" r="35426" b="13148"/>
          <a:stretch/>
        </p:blipFill>
        <p:spPr>
          <a:xfrm>
            <a:off x="683568" y="3359845"/>
            <a:ext cx="2379293" cy="2733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5C2EE-831C-4AFA-A3CB-9B2D10009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r="37400" b="9931"/>
          <a:stretch/>
        </p:blipFill>
        <p:spPr>
          <a:xfrm>
            <a:off x="3278438" y="3359844"/>
            <a:ext cx="2379293" cy="2733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4CE31-74E3-435E-9289-AE75FBA79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2631" t="32624" r="51935" b="40616"/>
          <a:stretch/>
        </p:blipFill>
        <p:spPr>
          <a:xfrm>
            <a:off x="5873308" y="3359843"/>
            <a:ext cx="2802704" cy="273345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0771DFF-6E43-42BD-B41F-0EAB369BE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CF2BE248-CB9B-4B22-95B6-9E0865531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099" y="908050"/>
            <a:ext cx="1268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996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F413-D276-4DED-BF43-78DB4C96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Content Placeholder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DB1B33F3-F55C-4F3A-BC90-F4211827F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43" r="8581" b="-243"/>
          <a:stretch/>
        </p:blipFill>
        <p:spPr>
          <a:xfrm>
            <a:off x="0" y="19273"/>
            <a:ext cx="9144001" cy="6957392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F514C5-104B-4AD3-9E2D-7D293EBF77F9}"/>
              </a:ext>
            </a:extLst>
          </p:cNvPr>
          <p:cNvCxnSpPr>
            <a:cxnSpLocks/>
          </p:cNvCxnSpPr>
          <p:nvPr/>
        </p:nvCxnSpPr>
        <p:spPr>
          <a:xfrm flipH="1">
            <a:off x="5508105" y="655957"/>
            <a:ext cx="905478" cy="11888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09C9E-86C6-4DB6-8629-0D1B15047A5F}"/>
              </a:ext>
            </a:extLst>
          </p:cNvPr>
          <p:cNvSpPr txBox="1"/>
          <p:nvPr/>
        </p:nvSpPr>
        <p:spPr>
          <a:xfrm>
            <a:off x="736032" y="618357"/>
            <a:ext cx="2124000" cy="61293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Governement</a:t>
            </a:r>
            <a:endParaRPr lang="es-ES" dirty="0"/>
          </a:p>
          <a:p>
            <a:r>
              <a:rPr lang="es-ES" sz="1200" dirty="0" err="1"/>
              <a:t>Our</a:t>
            </a:r>
            <a:r>
              <a:rPr lang="es-ES" sz="1200" dirty="0"/>
              <a:t> CEO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462AD6-E6EE-42E9-B765-38DD407ABD3E}"/>
              </a:ext>
            </a:extLst>
          </p:cNvPr>
          <p:cNvCxnSpPr>
            <a:cxnSpLocks/>
          </p:cNvCxnSpPr>
          <p:nvPr/>
        </p:nvCxnSpPr>
        <p:spPr>
          <a:xfrm>
            <a:off x="2805357" y="1052736"/>
            <a:ext cx="1170084" cy="115698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67A688D-B9E3-4291-95C1-28DED73F6131}"/>
              </a:ext>
            </a:extLst>
          </p:cNvPr>
          <p:cNvSpPr txBox="1"/>
          <p:nvPr/>
        </p:nvSpPr>
        <p:spPr>
          <a:xfrm>
            <a:off x="2925919" y="43023"/>
            <a:ext cx="3016260" cy="61293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Crackovia</a:t>
            </a:r>
            <a:r>
              <a:rPr lang="es-ES" dirty="0"/>
              <a:t> News </a:t>
            </a:r>
            <a:r>
              <a:rPr lang="es-ES" dirty="0" err="1"/>
              <a:t>Journalist</a:t>
            </a:r>
            <a:endParaRPr lang="es-ES" dirty="0"/>
          </a:p>
          <a:p>
            <a:r>
              <a:rPr lang="es-ES" sz="1200" dirty="0" err="1"/>
              <a:t>Our</a:t>
            </a:r>
            <a:r>
              <a:rPr lang="es-ES" sz="1200" dirty="0"/>
              <a:t> </a:t>
            </a:r>
            <a:r>
              <a:rPr lang="es-ES" sz="1200" dirty="0" err="1"/>
              <a:t>Promotion</a:t>
            </a:r>
            <a:r>
              <a:rPr lang="es-ES" sz="1200" dirty="0"/>
              <a:t> Expert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C1D651-30CC-48A5-83EE-FB6A609045D5}"/>
              </a:ext>
            </a:extLst>
          </p:cNvPr>
          <p:cNvCxnSpPr>
            <a:cxnSpLocks/>
          </p:cNvCxnSpPr>
          <p:nvPr/>
        </p:nvCxnSpPr>
        <p:spPr>
          <a:xfrm flipH="1">
            <a:off x="4067947" y="655957"/>
            <a:ext cx="17717" cy="11888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D43770-9A6A-4541-AF84-63D22260014D}"/>
              </a:ext>
            </a:extLst>
          </p:cNvPr>
          <p:cNvSpPr txBox="1"/>
          <p:nvPr/>
        </p:nvSpPr>
        <p:spPr>
          <a:xfrm>
            <a:off x="6844966" y="1447914"/>
            <a:ext cx="2208175" cy="61293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UPIRINEUS NOC</a:t>
            </a:r>
          </a:p>
          <a:p>
            <a:r>
              <a:rPr lang="es-ES" sz="1200" dirty="0" err="1"/>
              <a:t>Our</a:t>
            </a:r>
            <a:r>
              <a:rPr lang="es-ES" sz="1200" dirty="0"/>
              <a:t> NOC Expert Leader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F77A1B7-02A0-4449-A487-0347E00BF6D4}"/>
              </a:ext>
            </a:extLst>
          </p:cNvPr>
          <p:cNvCxnSpPr>
            <a:cxnSpLocks/>
          </p:cNvCxnSpPr>
          <p:nvPr/>
        </p:nvCxnSpPr>
        <p:spPr>
          <a:xfrm flipH="1">
            <a:off x="5473101" y="2008539"/>
            <a:ext cx="1474461" cy="46845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6971666-B12E-40BA-BE93-56A62213D571}"/>
              </a:ext>
            </a:extLst>
          </p:cNvPr>
          <p:cNvSpPr txBox="1"/>
          <p:nvPr/>
        </p:nvSpPr>
        <p:spPr>
          <a:xfrm>
            <a:off x="381726" y="5273833"/>
            <a:ext cx="2304000" cy="5760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Presidentship</a:t>
            </a:r>
            <a:r>
              <a:rPr lang="es-ES" dirty="0"/>
              <a:t> Office</a:t>
            </a:r>
          </a:p>
          <a:p>
            <a:r>
              <a:rPr lang="es-ES" sz="1200" dirty="0" err="1"/>
              <a:t>Our</a:t>
            </a:r>
            <a:r>
              <a:rPr lang="es-ES" sz="1200" dirty="0"/>
              <a:t> </a:t>
            </a:r>
            <a:r>
              <a:rPr lang="es-ES" sz="1200" dirty="0" err="1"/>
              <a:t>Finance</a:t>
            </a:r>
            <a:r>
              <a:rPr lang="es-ES" sz="1200" dirty="0"/>
              <a:t> Manager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187D77-9234-4F8B-B7E6-F141EA933700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533726" y="3308660"/>
            <a:ext cx="662010" cy="196517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2F0D17-FD8D-4A87-AA72-883F2A974DDC}"/>
              </a:ext>
            </a:extLst>
          </p:cNvPr>
          <p:cNvSpPr txBox="1"/>
          <p:nvPr/>
        </p:nvSpPr>
        <p:spPr>
          <a:xfrm>
            <a:off x="6372200" y="764704"/>
            <a:ext cx="2035768" cy="61293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CSUP-CSIRT</a:t>
            </a:r>
          </a:p>
          <a:p>
            <a:r>
              <a:rPr lang="es-ES" sz="1200" dirty="0" err="1"/>
              <a:t>Our</a:t>
            </a:r>
            <a:r>
              <a:rPr lang="es-ES" sz="1200" dirty="0"/>
              <a:t> </a:t>
            </a:r>
            <a:r>
              <a:rPr lang="es-ES" sz="1200" dirty="0" err="1"/>
              <a:t>Cybersecurity</a:t>
            </a:r>
            <a:r>
              <a:rPr lang="es-ES" sz="1200" dirty="0"/>
              <a:t> Leader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7DD132-450B-4FFE-86F5-30EA498EB81A}"/>
              </a:ext>
            </a:extLst>
          </p:cNvPr>
          <p:cNvCxnSpPr>
            <a:cxnSpLocks/>
          </p:cNvCxnSpPr>
          <p:nvPr/>
        </p:nvCxnSpPr>
        <p:spPr>
          <a:xfrm flipH="1">
            <a:off x="6632292" y="1377638"/>
            <a:ext cx="102451" cy="45844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66D36C4-9CD1-40C8-A8E5-781FD9EBD36C}"/>
              </a:ext>
            </a:extLst>
          </p:cNvPr>
          <p:cNvSpPr txBox="1"/>
          <p:nvPr/>
        </p:nvSpPr>
        <p:spPr>
          <a:xfrm>
            <a:off x="395787" y="1519291"/>
            <a:ext cx="2340000" cy="5760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Polodiario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Journalist</a:t>
            </a:r>
            <a:endParaRPr lang="es-ES" dirty="0">
              <a:solidFill>
                <a:schemeClr val="bg1"/>
              </a:solidFill>
            </a:endParaRPr>
          </a:p>
          <a:p>
            <a:r>
              <a:rPr lang="es-ES" sz="1200" dirty="0" err="1">
                <a:solidFill>
                  <a:schemeClr val="bg1"/>
                </a:solidFill>
              </a:rPr>
              <a:t>Our</a:t>
            </a:r>
            <a:r>
              <a:rPr lang="es-ES" sz="1200" dirty="0">
                <a:solidFill>
                  <a:schemeClr val="bg1"/>
                </a:solidFill>
              </a:rPr>
              <a:t> </a:t>
            </a:r>
            <a:r>
              <a:rPr lang="es-ES" sz="1200" dirty="0" err="1">
                <a:solidFill>
                  <a:schemeClr val="bg1"/>
                </a:solidFill>
              </a:rPr>
              <a:t>Promotion</a:t>
            </a:r>
            <a:r>
              <a:rPr lang="es-ES" sz="1200" dirty="0">
                <a:solidFill>
                  <a:schemeClr val="bg1"/>
                </a:solidFill>
              </a:rPr>
              <a:t> Manager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CDDCAC-E655-49DE-937B-7F2FD199AD1A}"/>
              </a:ext>
            </a:extLst>
          </p:cNvPr>
          <p:cNvSpPr txBox="1"/>
          <p:nvPr/>
        </p:nvSpPr>
        <p:spPr>
          <a:xfrm>
            <a:off x="6490336" y="5236899"/>
            <a:ext cx="1548000" cy="61293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CSUP NOC</a:t>
            </a:r>
          </a:p>
          <a:p>
            <a:r>
              <a:rPr lang="es-ES" sz="1200" dirty="0" err="1"/>
              <a:t>Our</a:t>
            </a:r>
            <a:r>
              <a:rPr lang="es-ES" sz="1200" dirty="0"/>
              <a:t> NOC Manager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74C720F-D230-46B7-8BE7-7018A8941215}"/>
              </a:ext>
            </a:extLst>
          </p:cNvPr>
          <p:cNvCxnSpPr>
            <a:cxnSpLocks/>
          </p:cNvCxnSpPr>
          <p:nvPr/>
        </p:nvCxnSpPr>
        <p:spPr>
          <a:xfrm flipH="1" flipV="1">
            <a:off x="6084168" y="3107897"/>
            <a:ext cx="746884" cy="215278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7EE2A78-F752-4523-8A68-7DD4BBD5313B}"/>
              </a:ext>
            </a:extLst>
          </p:cNvPr>
          <p:cNvSpPr txBox="1"/>
          <p:nvPr/>
        </p:nvSpPr>
        <p:spPr>
          <a:xfrm>
            <a:off x="6034685" y="58742"/>
            <a:ext cx="1393287" cy="61293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The</a:t>
            </a:r>
            <a:r>
              <a:rPr lang="es-ES" dirty="0"/>
              <a:t> Dean</a:t>
            </a:r>
          </a:p>
          <a:p>
            <a:r>
              <a:rPr lang="es-ES" sz="1200" dirty="0" err="1"/>
              <a:t>Our</a:t>
            </a:r>
            <a:r>
              <a:rPr lang="es-ES" sz="1200" dirty="0"/>
              <a:t> </a:t>
            </a:r>
            <a:r>
              <a:rPr lang="es-ES" sz="1200" dirty="0" err="1"/>
              <a:t>Webmaster</a:t>
            </a:r>
            <a:endParaRPr lang="es-ES" sz="12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39C0AC-51FC-4D2B-8523-27F618CC9586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2735787" y="1807291"/>
            <a:ext cx="900777" cy="2012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9C04DC0-0E0C-4BD0-979C-160AE95FA2D3}"/>
              </a:ext>
            </a:extLst>
          </p:cNvPr>
          <p:cNvSpPr txBox="1"/>
          <p:nvPr/>
        </p:nvSpPr>
        <p:spPr>
          <a:xfrm>
            <a:off x="6664834" y="4087160"/>
            <a:ext cx="2350370" cy="61293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Presidentship</a:t>
            </a:r>
            <a:r>
              <a:rPr lang="es-ES" dirty="0"/>
              <a:t> Office</a:t>
            </a:r>
          </a:p>
          <a:p>
            <a:r>
              <a:rPr lang="es-ES" sz="1200" dirty="0" err="1"/>
              <a:t>Our</a:t>
            </a:r>
            <a:r>
              <a:rPr lang="es-ES" sz="1200" dirty="0"/>
              <a:t> e-</a:t>
            </a:r>
            <a:r>
              <a:rPr lang="es-ES" sz="1200" dirty="0" err="1"/>
              <a:t>Administration</a:t>
            </a:r>
            <a:r>
              <a:rPr lang="es-ES" sz="1200" dirty="0"/>
              <a:t> Manager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4D3ECB3-49B2-4CB1-9281-B457F0E83D34}"/>
              </a:ext>
            </a:extLst>
          </p:cNvPr>
          <p:cNvCxnSpPr>
            <a:cxnSpLocks/>
          </p:cNvCxnSpPr>
          <p:nvPr/>
        </p:nvCxnSpPr>
        <p:spPr>
          <a:xfrm flipH="1" flipV="1">
            <a:off x="6795659" y="2750297"/>
            <a:ext cx="754027" cy="13368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786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5A57-C860-4346-8F46-9B2E3144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Called it UNICANE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C0F4BF-EDFB-43BA-8A20-BEAF157BB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548337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Unicane</a:t>
            </a:r>
            <a:r>
              <a:rPr lang="en-GB" dirty="0"/>
              <a:t>, like a University Hurricane…or was it Unicorn Hurricane?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More than 40 participants from the Universities.</a:t>
            </a:r>
          </a:p>
          <a:p>
            <a:r>
              <a:rPr lang="en-GB" dirty="0"/>
              <a:t>Experts from different fields:</a:t>
            </a:r>
          </a:p>
          <a:p>
            <a:pPr lvl="1"/>
            <a:r>
              <a:rPr lang="en-GB" dirty="0"/>
              <a:t>Network</a:t>
            </a:r>
          </a:p>
          <a:p>
            <a:pPr lvl="1"/>
            <a:r>
              <a:rPr lang="en-GB" dirty="0"/>
              <a:t>IT Management</a:t>
            </a:r>
          </a:p>
          <a:p>
            <a:pPr lvl="1"/>
            <a:r>
              <a:rPr lang="en-GB" dirty="0"/>
              <a:t>Communication</a:t>
            </a:r>
          </a:p>
          <a:p>
            <a:pPr lvl="1"/>
            <a:r>
              <a:rPr lang="en-GB" dirty="0"/>
              <a:t>IT Security</a:t>
            </a:r>
          </a:p>
          <a:p>
            <a:pPr lvl="1"/>
            <a:r>
              <a:rPr lang="en-GB" dirty="0"/>
              <a:t>…and some unicorns!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4 Imagen"/>
          <p:cNvPicPr/>
          <p:nvPr/>
        </p:nvPicPr>
        <p:blipFill>
          <a:blip r:embed="rId2"/>
          <a:stretch/>
        </p:blipFill>
        <p:spPr>
          <a:xfrm>
            <a:off x="2987824" y="4819035"/>
            <a:ext cx="1944216" cy="1490285"/>
          </a:xfrm>
          <a:prstGeom prst="rect">
            <a:avLst/>
          </a:prstGeom>
          <a:ln>
            <a:noFill/>
          </a:ln>
        </p:spPr>
      </p:pic>
      <p:pic>
        <p:nvPicPr>
          <p:cNvPr id="6" name="Picture 3"/>
          <p:cNvPicPr/>
          <p:nvPr/>
        </p:nvPicPr>
        <p:blipFill>
          <a:blip r:embed="rId3"/>
          <a:stretch/>
        </p:blipFill>
        <p:spPr>
          <a:xfrm>
            <a:off x="7524328" y="5364944"/>
            <a:ext cx="684720" cy="628920"/>
          </a:xfrm>
          <a:prstGeom prst="rect">
            <a:avLst/>
          </a:prstGeom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4"/>
          <a:stretch/>
        </p:blipFill>
        <p:spPr>
          <a:xfrm>
            <a:off x="323528" y="5445224"/>
            <a:ext cx="2169720" cy="783720"/>
          </a:xfrm>
          <a:prstGeom prst="rect">
            <a:avLst/>
          </a:prstGeom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5"/>
          <a:stretch/>
        </p:blipFill>
        <p:spPr>
          <a:xfrm>
            <a:off x="5367832" y="5445224"/>
            <a:ext cx="1292400" cy="548640"/>
          </a:xfrm>
          <a:prstGeom prst="rect">
            <a:avLst/>
          </a:prstGeom>
          <a:ln>
            <a:noFill/>
          </a:ln>
        </p:spPr>
      </p:pic>
      <p:pic>
        <p:nvPicPr>
          <p:cNvPr id="20" name="Picture 19" descr="A toy doll sitting on a table&#10;&#10;Description automatically generated">
            <a:extLst>
              <a:ext uri="{FF2B5EF4-FFF2-40B4-BE49-F238E27FC236}">
                <a16:creationId xmlns:a16="http://schemas.microsoft.com/office/drawing/2014/main" id="{D5094206-2602-4FC5-8F84-6E7A77C429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992" y="1923234"/>
            <a:ext cx="4296479" cy="3222359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4311624-57B5-43EC-B69A-0EEA71ED0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315" y="2373105"/>
            <a:ext cx="1692548" cy="125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C4E4B9A-8976-482A-98C6-C611C273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542" y="1925825"/>
            <a:ext cx="176409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6ED0027-074E-47C7-9E33-C96662AF0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2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269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256088" y="6434138"/>
            <a:ext cx="62706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57200" y="88900"/>
            <a:ext cx="8226425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marL="457200" indent="-452438">
              <a:lnSpc>
                <a:spcPct val="100000"/>
              </a:lnSpc>
            </a:pPr>
            <a:r>
              <a:rPr lang="en-GB" altLang="ca-ES" b="1" dirty="0">
                <a:solidFill>
                  <a:srgbClr val="287886"/>
                </a:solidFill>
                <a:ea typeface="DejaVu Sans" charset="0"/>
                <a:cs typeface="DejaVu Sans" charset="0"/>
              </a:rPr>
              <a:t>The Case I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55575" y="-144463"/>
            <a:ext cx="301625" cy="30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71438"/>
            <a:ext cx="1214438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792163"/>
            <a:ext cx="1268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631502"/>
            <a:ext cx="3700462" cy="348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7" y="2440781"/>
            <a:ext cx="3514725" cy="197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5427663" y="1668461"/>
            <a:ext cx="349885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marL="457200" indent="-452438">
              <a:lnSpc>
                <a:spcPct val="100000"/>
              </a:lnSpc>
            </a:pPr>
            <a:r>
              <a:rPr lang="en-GB" altLang="ca-ES" sz="2800" b="1" dirty="0">
                <a:solidFill>
                  <a:srgbClr val="287886"/>
                </a:solidFill>
                <a:ea typeface="DejaVu Sans" charset="0"/>
                <a:cs typeface="DejaVu Sans" charset="0"/>
              </a:rPr>
              <a:t>The University of the Pyrenees</a:t>
            </a:r>
          </a:p>
        </p:txBody>
      </p:sp>
      <p:pic>
        <p:nvPicPr>
          <p:cNvPr id="10" name="Picture 9" descr="A group of people in a room&#10;&#10;Description automatically generated">
            <a:extLst>
              <a:ext uri="{FF2B5EF4-FFF2-40B4-BE49-F238E27FC236}">
                <a16:creationId xmlns:a16="http://schemas.microsoft.com/office/drawing/2014/main" id="{36AF394E-E054-472A-A2F5-2B270FD306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8" b="16722"/>
          <a:stretch/>
        </p:blipFill>
        <p:spPr>
          <a:xfrm>
            <a:off x="2164557" y="4201378"/>
            <a:ext cx="3984444" cy="21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62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256088" y="6434138"/>
            <a:ext cx="62706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57200" y="88900"/>
            <a:ext cx="8226425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marL="457200" indent="-452438">
              <a:lnSpc>
                <a:spcPct val="100000"/>
              </a:lnSpc>
            </a:pPr>
            <a:r>
              <a:rPr lang="en-GB" altLang="ca-ES" b="1" dirty="0">
                <a:solidFill>
                  <a:srgbClr val="287886"/>
                </a:solidFill>
                <a:ea typeface="DejaVu Sans" charset="0"/>
                <a:cs typeface="DejaVu Sans" charset="0"/>
              </a:rPr>
              <a:t>The Case II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55575" y="-144463"/>
            <a:ext cx="301625" cy="30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647700"/>
            <a:ext cx="1214438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368425"/>
            <a:ext cx="1268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150269"/>
            <a:ext cx="6621462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267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5A57-C860-4346-8F46-9B2E3144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UNICANE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C0F4BF-EDFB-43BA-8A20-BEAF157BB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507288" cy="5548337"/>
          </a:xfrm>
        </p:spPr>
        <p:txBody>
          <a:bodyPr/>
          <a:lstStyle/>
          <a:p>
            <a:r>
              <a:rPr lang="en-GB" dirty="0"/>
              <a:t>The participants were distributed in 4 groups</a:t>
            </a:r>
          </a:p>
          <a:p>
            <a:r>
              <a:rPr lang="en-GB" dirty="0"/>
              <a:t>Distributed in 4 “War rooms”.</a:t>
            </a:r>
          </a:p>
          <a:p>
            <a:r>
              <a:rPr lang="en-GB" dirty="0"/>
              <a:t>7 roles were distributed:</a:t>
            </a:r>
          </a:p>
          <a:p>
            <a:pPr lvl="1"/>
            <a:r>
              <a:rPr lang="en-GB" dirty="0"/>
              <a:t>Crisis Coordinator.</a:t>
            </a:r>
          </a:p>
          <a:p>
            <a:pPr lvl="1"/>
            <a:r>
              <a:rPr lang="en-GB" dirty="0"/>
              <a:t>IT Director (CTO)</a:t>
            </a:r>
          </a:p>
          <a:p>
            <a:pPr lvl="1"/>
            <a:r>
              <a:rPr lang="en-GB" dirty="0"/>
              <a:t>Security Manager</a:t>
            </a:r>
          </a:p>
          <a:p>
            <a:pPr lvl="1"/>
            <a:r>
              <a:rPr lang="en-GB" dirty="0"/>
              <a:t>Communication Expert</a:t>
            </a:r>
          </a:p>
          <a:p>
            <a:pPr lvl="1"/>
            <a:r>
              <a:rPr lang="en-GB" dirty="0"/>
              <a:t>Secretary</a:t>
            </a:r>
          </a:p>
          <a:p>
            <a:pPr lvl="1"/>
            <a:r>
              <a:rPr lang="en-GB" dirty="0"/>
              <a:t>Network Manager</a:t>
            </a:r>
          </a:p>
          <a:p>
            <a:pPr lvl="1"/>
            <a:r>
              <a:rPr lang="en-GB" dirty="0"/>
              <a:t>Public Relations</a:t>
            </a:r>
          </a:p>
          <a:p>
            <a:r>
              <a:rPr lang="en-GB" dirty="0"/>
              <a:t>Other participants from the Universities acted as observers.</a:t>
            </a:r>
          </a:p>
          <a:p>
            <a:r>
              <a:rPr lang="en-GB" dirty="0"/>
              <a:t>Four CSUC members acted as leaders.</a:t>
            </a:r>
          </a:p>
          <a:p>
            <a:r>
              <a:rPr lang="en-GB" dirty="0"/>
              <a:t>And the exercise began…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C88C5755-B232-4C3C-9C24-257AAD18A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71" y="5214348"/>
            <a:ext cx="1459963" cy="1094972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814C3928-FF62-492C-A099-2732AA14D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14" y="5214348"/>
            <a:ext cx="1459963" cy="1094972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315A1F87-BC65-4B74-BA36-EE6FEC04C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56" y="5214348"/>
            <a:ext cx="1459963" cy="1094972"/>
          </a:xfrm>
          <a:prstGeom prst="rect">
            <a:avLst/>
          </a:prstGeom>
        </p:spPr>
      </p:pic>
      <p:pic>
        <p:nvPicPr>
          <p:cNvPr id="11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31B964B-8A60-416C-A859-4408F23392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8832" y="1461906"/>
            <a:ext cx="2769915" cy="20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22819FA-02BA-4C8F-99EC-E32B464CA3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14509" r="3480"/>
          <a:stretch/>
        </p:blipFill>
        <p:spPr>
          <a:xfrm>
            <a:off x="611560" y="5214348"/>
            <a:ext cx="1434031" cy="1094972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>
          <a:blip r:embed="rId7"/>
          <a:stretch/>
        </p:blipFill>
        <p:spPr>
          <a:xfrm>
            <a:off x="7848000" y="73440"/>
            <a:ext cx="1095840" cy="933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802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D3AA-F247-4A85-B014-1EFF80B6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Crisis Management Team from the University of the Pyrenees</a:t>
            </a:r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A7D9011-BB47-4FFF-8B56-4E2B89768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51" y="3501536"/>
            <a:ext cx="3754760" cy="2816070"/>
          </a:xfrm>
        </p:spPr>
      </p:pic>
      <p:pic>
        <p:nvPicPr>
          <p:cNvPr id="13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F856D8B-2BF1-41DE-BFF8-9E605F4FB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9" y="620688"/>
            <a:ext cx="3754760" cy="281607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C880E9C-0D3A-4A5F-A8C8-A888CCDC1D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9" y="3480921"/>
            <a:ext cx="3775072" cy="2831304"/>
          </a:xfrm>
          <a:prstGeom prst="rect">
            <a:avLst/>
          </a:prstGeom>
        </p:spPr>
      </p:pic>
      <p:pic>
        <p:nvPicPr>
          <p:cNvPr id="11" name="Picture 10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92F381D6-ADFD-475E-BE74-9250EFA0D4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51" y="620688"/>
            <a:ext cx="3754760" cy="28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85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184F9-5278-47A5-97D2-FBDA0852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Assignment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B0A3F9D-A5F2-4F85-A0D9-84B23E3DD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Content Placeholder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5D1A18F-9BE8-4E7F-AC7B-CBE68CB87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765175"/>
            <a:ext cx="7397750" cy="5548313"/>
          </a:xfrm>
        </p:spPr>
      </p:pic>
    </p:spTree>
    <p:extLst>
      <p:ext uri="{BB962C8B-B14F-4D97-AF65-F5344CB8AC3E}">
        <p14:creationId xmlns:p14="http://schemas.microsoft.com/office/powerpoint/2010/main" val="1713669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184F9-5278-47A5-97D2-FBDA0852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Assignment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4F90A23-2DDE-416D-9CFA-D535FCD02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83742B1-818D-46BE-A835-1A96C9E76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765175"/>
            <a:ext cx="7397750" cy="5548313"/>
          </a:xfrm>
        </p:spPr>
      </p:pic>
    </p:spTree>
    <p:extLst>
      <p:ext uri="{BB962C8B-B14F-4D97-AF65-F5344CB8AC3E}">
        <p14:creationId xmlns:p14="http://schemas.microsoft.com/office/powerpoint/2010/main" val="395312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0C4B-5B1F-4627-9869-F4EAEEDB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Assignment…and Hierarchy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2381649" cy="297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9F8FE66-34A0-497B-AA76-4E572443D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4" descr="A picture containing text, whiteboard, refrigerator, indoor&#10;&#10;Description automatically generated">
            <a:extLst>
              <a:ext uri="{FF2B5EF4-FFF2-40B4-BE49-F238E27FC236}">
                <a16:creationId xmlns:a16="http://schemas.microsoft.com/office/drawing/2014/main" id="{835D16E3-8013-4C6F-B615-BD374E82C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2396" y="1386236"/>
            <a:ext cx="5548313" cy="4161234"/>
          </a:xfrm>
        </p:spPr>
      </p:pic>
    </p:spTree>
    <p:extLst>
      <p:ext uri="{BB962C8B-B14F-4D97-AF65-F5344CB8AC3E}">
        <p14:creationId xmlns:p14="http://schemas.microsoft.com/office/powerpoint/2010/main" val="2929587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48874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What Is CSUC?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79512" y="5301208"/>
            <a:ext cx="8784976" cy="783193"/>
          </a:xfrm>
          <a:prstGeom prst="roundRect">
            <a:avLst/>
          </a:prstGeom>
          <a:noFill/>
          <a:ln>
            <a:solidFill>
              <a:srgbClr val="2A788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CSUC </a:t>
            </a:r>
            <a:r>
              <a:rPr lang="es-ES" sz="2000" b="1" dirty="0" err="1"/>
              <a:t>is</a:t>
            </a:r>
            <a:r>
              <a:rPr lang="es-ES" sz="2000" b="1" dirty="0"/>
              <a:t> a </a:t>
            </a:r>
            <a:r>
              <a:rPr lang="es-ES" sz="2000" b="1" dirty="0" err="1"/>
              <a:t>Consortium</a:t>
            </a:r>
            <a:r>
              <a:rPr lang="es-ES" sz="2000" b="1" dirty="0"/>
              <a:t> of 10 </a:t>
            </a:r>
            <a:r>
              <a:rPr lang="es-ES" sz="2000" b="1" dirty="0" err="1"/>
              <a:t>Universities</a:t>
            </a:r>
            <a:r>
              <a:rPr lang="es-ES" sz="2000" b="1" dirty="0"/>
              <a:t> and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Catalan</a:t>
            </a:r>
            <a:r>
              <a:rPr lang="es-ES" sz="2000" b="1" dirty="0"/>
              <a:t> </a:t>
            </a:r>
            <a:r>
              <a:rPr lang="es-ES" sz="2000" b="1" dirty="0" err="1"/>
              <a:t>Government</a:t>
            </a:r>
            <a:r>
              <a:rPr lang="es-ES" sz="2000" b="1" dirty="0"/>
              <a:t>.</a:t>
            </a:r>
          </a:p>
          <a:p>
            <a:pPr algn="ctr"/>
            <a:r>
              <a:rPr lang="es-ES" sz="2000" b="1" dirty="0"/>
              <a:t>“</a:t>
            </a:r>
            <a:r>
              <a:rPr lang="en-US" sz="2000" b="1" dirty="0"/>
              <a:t>Collaborating and Sharing to Improve the University System</a:t>
            </a:r>
            <a:r>
              <a:rPr lang="es-ES" sz="2000" b="1" dirty="0"/>
              <a:t>“</a:t>
            </a:r>
          </a:p>
        </p:txBody>
      </p:sp>
      <p:pic>
        <p:nvPicPr>
          <p:cNvPr id="18" name="6 Marcador de conteni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255936"/>
            <a:ext cx="19272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8 Imagen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1138461"/>
            <a:ext cx="1481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052736"/>
            <a:ext cx="231298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495774"/>
            <a:ext cx="18621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13 Image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2630711"/>
            <a:ext cx="20605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14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2456086"/>
            <a:ext cx="20605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5 Imagen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775299"/>
            <a:ext cx="2681288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17 Image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3646711"/>
            <a:ext cx="14811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18 Imagen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3646711"/>
            <a:ext cx="173513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 descr="http://www.aragirona.cat/imatges/nou-logo-udg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495774"/>
            <a:ext cx="15113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7794"/>
            <a:ext cx="2021259" cy="60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251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254A-8523-4B8F-B9FD-88D0207A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 the Case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E226F16-13A1-41B1-A9C2-C35A2CDB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Content Placeholder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134437E-6498-4406-8187-1FE88CE8B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765175"/>
            <a:ext cx="7397750" cy="5548313"/>
          </a:xfrm>
        </p:spPr>
      </p:pic>
    </p:spTree>
    <p:extLst>
      <p:ext uri="{BB962C8B-B14F-4D97-AF65-F5344CB8AC3E}">
        <p14:creationId xmlns:p14="http://schemas.microsoft.com/office/powerpoint/2010/main" val="1587806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5FB5-F311-461F-8201-573C69D3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for Alternatives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AFAD0A9-E210-4909-85BA-407EA3BA3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Content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E85B2CC6-89F5-4F34-B33B-6FAF3B1C2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765175"/>
            <a:ext cx="7397750" cy="5548313"/>
          </a:xfrm>
        </p:spPr>
      </p:pic>
    </p:spTree>
    <p:extLst>
      <p:ext uri="{BB962C8B-B14F-4D97-AF65-F5344CB8AC3E}">
        <p14:creationId xmlns:p14="http://schemas.microsoft.com/office/powerpoint/2010/main" val="4130484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405AF-099F-4DE1-955E-EE8247DF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for Alternatives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AA92935-A0E0-4611-85E5-7AFB1066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F5EC9066-65A0-44DD-A29C-6F6A4003B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765175"/>
            <a:ext cx="7397750" cy="5548313"/>
          </a:xfrm>
        </p:spPr>
      </p:pic>
    </p:spTree>
    <p:extLst>
      <p:ext uri="{BB962C8B-B14F-4D97-AF65-F5344CB8AC3E}">
        <p14:creationId xmlns:p14="http://schemas.microsoft.com/office/powerpoint/2010/main" val="937344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1F7BB-11A3-42A6-87F4-2B3D567D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Interpreting Clues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0" y="1115759"/>
            <a:ext cx="8228919" cy="4626481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FF30CF5-0FE5-41A5-91F9-DB9FF9F1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882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BB78-B106-408B-AE09-5AB7C9BA4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Interpreting Clues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BAA511C-C34B-42D2-95F2-91BD9B029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4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D0EC8535-CA9A-41FB-9918-70E1175E3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765175"/>
            <a:ext cx="7397750" cy="5548313"/>
          </a:xfrm>
        </p:spPr>
      </p:pic>
    </p:spTree>
    <p:extLst>
      <p:ext uri="{BB962C8B-B14F-4D97-AF65-F5344CB8AC3E}">
        <p14:creationId xmlns:p14="http://schemas.microsoft.com/office/powerpoint/2010/main" val="3053414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2568B-56FF-4740-83D4-D3E810F2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Channels and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874AF-4FBB-4B45-8506-1391EA838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Multimedia content previously uploaded to a Rocket channel.</a:t>
            </a:r>
          </a:p>
          <a:p>
            <a:r>
              <a:rPr lang="en-GB" dirty="0"/>
              <a:t>The leaders had a parallel channel and the same guidelines.</a:t>
            </a:r>
          </a:p>
          <a:p>
            <a:r>
              <a:rPr lang="en-GB" dirty="0"/>
              <a:t>We introduced information “capsules” simultaneously.</a:t>
            </a:r>
          </a:p>
          <a:p>
            <a:r>
              <a:rPr lang="en-GB" dirty="0"/>
              <a:t>The information was slowly flooding:</a:t>
            </a:r>
          </a:p>
          <a:p>
            <a:pPr lvl="1"/>
            <a:r>
              <a:rPr lang="en-GB" dirty="0"/>
              <a:t>12:05: CSUP monitoring systems showed an increase on the traffic</a:t>
            </a:r>
          </a:p>
          <a:p>
            <a:pPr lvl="1"/>
            <a:r>
              <a:rPr lang="en-GB" dirty="0"/>
              <a:t>12:07: Call from the Dean.</a:t>
            </a:r>
          </a:p>
          <a:p>
            <a:pPr lvl="1"/>
            <a:r>
              <a:rPr lang="en-GB" dirty="0"/>
              <a:t>12:10: We access a </a:t>
            </a:r>
            <a:r>
              <a:rPr lang="en-GB" dirty="0" err="1"/>
              <a:t>weathermap</a:t>
            </a:r>
            <a:r>
              <a:rPr lang="en-GB" dirty="0"/>
              <a:t> from the university and another one from CSUP.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66935-3E9C-41AC-B004-F90ECF7D9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t="11807" r="27612" b="17877"/>
          <a:stretch/>
        </p:blipFill>
        <p:spPr bwMode="auto">
          <a:xfrm>
            <a:off x="1043608" y="3539343"/>
            <a:ext cx="3267210" cy="266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3CE87A-2DFC-4B70-8719-DD0D934EC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2" t="17998" r="28448" b="12992"/>
          <a:stretch/>
        </p:blipFill>
        <p:spPr bwMode="auto">
          <a:xfrm>
            <a:off x="4997059" y="3645024"/>
            <a:ext cx="3295252" cy="255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EAB24F0-EB1A-460D-8982-0671CAE48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8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Learned, from Crisis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5175"/>
            <a:ext cx="8363272" cy="5548337"/>
          </a:xfrm>
        </p:spPr>
        <p:txBody>
          <a:bodyPr/>
          <a:lstStyle/>
          <a:p>
            <a:r>
              <a:rPr lang="en-GB" dirty="0"/>
              <a:t>Having a Crisis Management Plan is a must! You can improve it later (continuous improvement).</a:t>
            </a:r>
          </a:p>
          <a:p>
            <a:pPr lvl="1"/>
            <a:r>
              <a:rPr lang="en-GB" dirty="0"/>
              <a:t>Roles</a:t>
            </a:r>
          </a:p>
          <a:p>
            <a:pPr lvl="1"/>
            <a:r>
              <a:rPr lang="en-GB" dirty="0"/>
              <a:t>Communication flows</a:t>
            </a:r>
          </a:p>
          <a:p>
            <a:pPr lvl="1"/>
            <a:r>
              <a:rPr lang="en-GB" dirty="0"/>
              <a:t>Processes</a:t>
            </a:r>
          </a:p>
          <a:p>
            <a:r>
              <a:rPr lang="en-GB" dirty="0"/>
              <a:t>Regarding coordination:</a:t>
            </a:r>
          </a:p>
          <a:p>
            <a:pPr lvl="1"/>
            <a:r>
              <a:rPr lang="en-GB" dirty="0"/>
              <a:t>Even if the technical teams were exchanging information and working together, we must involve the Marcomms team. The image of the University is important!</a:t>
            </a:r>
          </a:p>
          <a:p>
            <a:pPr lvl="1"/>
            <a:r>
              <a:rPr lang="en-GB" dirty="0"/>
              <a:t>The telephone calls must be redirected to someone who can attend them while the technicians try to solve the incident.</a:t>
            </a:r>
          </a:p>
          <a:p>
            <a:r>
              <a:rPr lang="en-GB" dirty="0"/>
              <a:t>On the communication side:</a:t>
            </a:r>
          </a:p>
          <a:p>
            <a:pPr lvl="1"/>
            <a:r>
              <a:rPr lang="en-GB" dirty="0"/>
              <a:t>Social networks are every day more relevant.</a:t>
            </a:r>
          </a:p>
          <a:p>
            <a:pPr lvl="1"/>
            <a:r>
              <a:rPr lang="en-GB" dirty="0"/>
              <a:t>The Marcomms team can not answer them without double checking with the technical team first.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009" y="5177081"/>
            <a:ext cx="1445840" cy="113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3ED551A-85D9-422E-B4A5-A0381A79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30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Instance…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13:20: A user tweets…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9"/>
          <a:stretch/>
        </p:blipFill>
        <p:spPr bwMode="auto">
          <a:xfrm>
            <a:off x="1979712" y="1196658"/>
            <a:ext cx="5040560" cy="50389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267744" y="1340768"/>
            <a:ext cx="15841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E44DD-08A4-4C6C-B419-02983A4C71C9}"/>
              </a:ext>
            </a:extLst>
          </p:cNvPr>
          <p:cNvSpPr txBox="1"/>
          <p:nvPr/>
        </p:nvSpPr>
        <p:spPr>
          <a:xfrm>
            <a:off x="2267744" y="1743780"/>
            <a:ext cx="4536504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Hi @***, @***, @***. </a:t>
            </a:r>
            <a:r>
              <a:rPr lang="es-ES" dirty="0" err="1"/>
              <a:t>Peering</a:t>
            </a:r>
            <a:r>
              <a:rPr lang="es-ES" dirty="0"/>
              <a:t> </a:t>
            </a:r>
            <a:r>
              <a:rPr lang="es-ES" dirty="0" err="1"/>
              <a:t>problems</a:t>
            </a:r>
            <a:r>
              <a:rPr lang="es-ES" dirty="0"/>
              <a:t>?</a:t>
            </a:r>
          </a:p>
          <a:p>
            <a:endParaRPr lang="es-ES" sz="2000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9D7710E8-4424-4819-8100-758BEE7D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F8F0A89-0CC7-48C7-9FBE-D6F65B972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099" y="908050"/>
            <a:ext cx="1268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067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Instance…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13:45: We answer the tweet: we are taking care of it.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6" b="10083"/>
          <a:stretch/>
        </p:blipFill>
        <p:spPr bwMode="auto">
          <a:xfrm>
            <a:off x="1849136" y="1412776"/>
            <a:ext cx="5457825" cy="3159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051720" y="2589287"/>
            <a:ext cx="172819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2F8CE-26AD-4D78-B716-51FECA1297CA}"/>
              </a:ext>
            </a:extLst>
          </p:cNvPr>
          <p:cNvSpPr txBox="1"/>
          <p:nvPr/>
        </p:nvSpPr>
        <p:spPr>
          <a:xfrm>
            <a:off x="2059342" y="2276872"/>
            <a:ext cx="445687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/>
              <a:t>As you see, there is a problem @**. We are working to solve it. We will inform once it’s solved.</a:t>
            </a:r>
          </a:p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7D6BF-E247-4B5E-8658-593576B0253C}"/>
              </a:ext>
            </a:extLst>
          </p:cNvPr>
          <p:cNvSpPr/>
          <p:nvPr/>
        </p:nvSpPr>
        <p:spPr>
          <a:xfrm>
            <a:off x="3059832" y="2002366"/>
            <a:ext cx="1512168" cy="274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8F83047-AD91-4742-AA5F-D4BB517A3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677A4DE9-7CB7-4A73-A3E4-A487B1E41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099" y="908050"/>
            <a:ext cx="1268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728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Instance…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2123728" y="657656"/>
            <a:ext cx="5173062" cy="5579656"/>
            <a:chOff x="2123728" y="657656"/>
            <a:chExt cx="5173062" cy="557965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64"/>
            <a:stretch/>
          </p:blipFill>
          <p:spPr bwMode="auto">
            <a:xfrm>
              <a:off x="2123728" y="657656"/>
              <a:ext cx="5173062" cy="55796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3 Rectángulo redondeado"/>
            <p:cNvSpPr/>
            <p:nvPr/>
          </p:nvSpPr>
          <p:spPr>
            <a:xfrm>
              <a:off x="2267744" y="4999528"/>
              <a:ext cx="2160240" cy="2880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" name="4 Rectángulo redondeado"/>
            <p:cNvSpPr/>
            <p:nvPr/>
          </p:nvSpPr>
          <p:spPr>
            <a:xfrm>
              <a:off x="2296771" y="5229200"/>
              <a:ext cx="547037" cy="3960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3131840" y="1196752"/>
            <a:ext cx="86409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06BB-6667-4D1B-B813-F27D33778F16}"/>
              </a:ext>
            </a:extLst>
          </p:cNvPr>
          <p:cNvSpPr txBox="1"/>
          <p:nvPr/>
        </p:nvSpPr>
        <p:spPr>
          <a:xfrm>
            <a:off x="2267744" y="692696"/>
            <a:ext cx="20162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/>
              <a:t>Transit provider’s twitter account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AA40FA-4677-4CEC-9E6D-6EB2D1B3F76A}"/>
              </a:ext>
            </a:extLst>
          </p:cNvPr>
          <p:cNvSpPr txBox="1"/>
          <p:nvPr/>
        </p:nvSpPr>
        <p:spPr>
          <a:xfrm>
            <a:off x="2296770" y="1423802"/>
            <a:ext cx="4723501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Hi user!</a:t>
            </a:r>
          </a:p>
          <a:p>
            <a:r>
              <a:rPr lang="en-GB" dirty="0"/>
              <a:t>I just notified your situation to the corresponding department. Thanks for contacting us, it was very useful and we will make sure it’s solved as soon as possible.</a:t>
            </a:r>
          </a:p>
          <a:p>
            <a:r>
              <a:rPr lang="en-GB" dirty="0"/>
              <a:t>Regards,</a:t>
            </a:r>
          </a:p>
          <a:p>
            <a:r>
              <a:rPr lang="en-GB" dirty="0"/>
              <a:t>Provider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16954-A7C1-45C2-A9F9-85C46130A266}"/>
              </a:ext>
            </a:extLst>
          </p:cNvPr>
          <p:cNvSpPr txBox="1"/>
          <p:nvPr/>
        </p:nvSpPr>
        <p:spPr>
          <a:xfrm>
            <a:off x="2843808" y="5143544"/>
            <a:ext cx="42484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/>
              <a:t>Well, it was solved an hour after I sent it, like 6 or 7 hours ago. Thanks anyway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90323942-61BD-4A58-BC6D-F382BC92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A834081-674B-4384-BBBD-AEAE36560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099" y="908050"/>
            <a:ext cx="1268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609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88900"/>
            <a:ext cx="8229600" cy="3952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es-ES" dirty="0"/>
              <a:t>CSUC: </a:t>
            </a:r>
            <a:r>
              <a:rPr lang="es-ES" dirty="0" err="1"/>
              <a:t>What</a:t>
            </a:r>
            <a:r>
              <a:rPr lang="es-ES" dirty="0"/>
              <a:t> Do </a:t>
            </a:r>
            <a:r>
              <a:rPr lang="es-ES" dirty="0" err="1"/>
              <a:t>We</a:t>
            </a:r>
            <a:r>
              <a:rPr lang="es-ES" dirty="0"/>
              <a:t> Do?</a:t>
            </a:r>
            <a:endParaRPr lang="ca-ES" altLang="ca-ES" b="1" dirty="0">
              <a:solidFill>
                <a:srgbClr val="2A7886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208088"/>
            <a:ext cx="8916987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282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5514-1C93-46ED-BF43-C604974E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Learned, from the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8A7DC-E489-42F8-BB18-580E7280C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the teams found a creative solution, even if it was not perfect.</a:t>
            </a:r>
          </a:p>
          <a:p>
            <a:r>
              <a:rPr lang="en-GB" dirty="0"/>
              <a:t>The feedback was very positive.</a:t>
            </a:r>
          </a:p>
          <a:p>
            <a:r>
              <a:rPr lang="en-GB" dirty="0"/>
              <a:t>The Communication teams were the happiest!</a:t>
            </a:r>
          </a:p>
          <a:p>
            <a:r>
              <a:rPr lang="en-GB" dirty="0"/>
              <a:t>Interest in future editions.</a:t>
            </a:r>
          </a:p>
          <a:p>
            <a:r>
              <a:rPr lang="en-GB" dirty="0"/>
              <a:t>For the next ones:</a:t>
            </a:r>
          </a:p>
          <a:p>
            <a:pPr lvl="1"/>
            <a:r>
              <a:rPr lang="en-GB" dirty="0"/>
              <a:t>Interaction among teams during the exercise.</a:t>
            </a:r>
          </a:p>
          <a:p>
            <a:pPr lvl="1"/>
            <a:r>
              <a:rPr lang="en-GB" dirty="0"/>
              <a:t>Share </a:t>
            </a:r>
            <a:r>
              <a:rPr lang="en-GB" i="1" dirty="0"/>
              <a:t>feedback</a:t>
            </a:r>
            <a:r>
              <a:rPr lang="en-GB" dirty="0"/>
              <a:t> among groups at the end.</a:t>
            </a:r>
          </a:p>
          <a:p>
            <a:pPr lvl="1"/>
            <a:r>
              <a:rPr lang="en-GB" dirty="0"/>
              <a:t>Bring more participants from each university.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0" indent="0" algn="ctr">
              <a:buNone/>
            </a:pPr>
            <a:r>
              <a:rPr lang="en-GB" sz="2400" b="1" dirty="0"/>
              <a:t>The Human Network, number one security tool!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7C0575B-FC17-420A-A253-9BE3B364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CB9BC94-5AA4-4656-A001-E56794058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099" y="908050"/>
            <a:ext cx="1268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826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16412" r="8091"/>
          <a:stretch/>
        </p:blipFill>
        <p:spPr bwMode="auto">
          <a:xfrm>
            <a:off x="2555776" y="4058513"/>
            <a:ext cx="5172174" cy="309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4256088" y="6434138"/>
            <a:ext cx="6254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60363" y="908050"/>
            <a:ext cx="8582025" cy="327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56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3500" y="-136525"/>
            <a:ext cx="300038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57200" y="88900"/>
            <a:ext cx="822483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marL="457200" indent="-450850">
              <a:lnSpc>
                <a:spcPct val="100000"/>
              </a:lnSpc>
            </a:pPr>
            <a:r>
              <a:rPr lang="en-GB" altLang="ca-ES" b="1" dirty="0">
                <a:solidFill>
                  <a:srgbClr val="287886"/>
                </a:solidFill>
                <a:ea typeface="DejaVu Sans" charset="0"/>
                <a:cs typeface="DejaVu Sans" charset="0"/>
              </a:rPr>
              <a:t>Expectations and Milestones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908050"/>
            <a:ext cx="1268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8567738" y="3527425"/>
            <a:ext cx="503237" cy="5032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440662-4A93-4542-91F8-A81DDB148BD8}"/>
              </a:ext>
            </a:extLst>
          </p:cNvPr>
          <p:cNvGrpSpPr/>
          <p:nvPr/>
        </p:nvGrpSpPr>
        <p:grpSpPr>
          <a:xfrm>
            <a:off x="-138432" y="664739"/>
            <a:ext cx="4644012" cy="3704521"/>
            <a:chOff x="-283939" y="1217935"/>
            <a:chExt cx="4644012" cy="3704521"/>
          </a:xfrm>
        </p:grpSpPr>
        <p:pic>
          <p:nvPicPr>
            <p:cNvPr id="31752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9" t="18192" r="17296"/>
            <a:stretch/>
          </p:blipFill>
          <p:spPr bwMode="auto">
            <a:xfrm>
              <a:off x="-236057" y="1696988"/>
              <a:ext cx="4596130" cy="3225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37740F4-209E-4112-9956-9178BFCE77E4}"/>
                </a:ext>
              </a:extLst>
            </p:cNvPr>
            <p:cNvSpPr/>
            <p:nvPr/>
          </p:nvSpPr>
          <p:spPr>
            <a:xfrm>
              <a:off x="-283939" y="121793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GB"/>
                <a:t>Before beginning, they wanted to learn</a:t>
              </a:r>
            </a:p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154D30B-29F5-406F-886E-EE0089471E2A}"/>
              </a:ext>
            </a:extLst>
          </p:cNvPr>
          <p:cNvGrpSpPr/>
          <p:nvPr/>
        </p:nvGrpSpPr>
        <p:grpSpPr>
          <a:xfrm>
            <a:off x="4344670" y="1631702"/>
            <a:ext cx="4596130" cy="3233349"/>
            <a:chOff x="4532153" y="1217934"/>
            <a:chExt cx="4596130" cy="3233349"/>
          </a:xfrm>
        </p:grpSpPr>
        <p:pic>
          <p:nvPicPr>
            <p:cNvPr id="31753" name="Picture 9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2" t="16216" r="13036"/>
            <a:stretch/>
          </p:blipFill>
          <p:spPr bwMode="auto">
            <a:xfrm>
              <a:off x="4759483" y="1748295"/>
              <a:ext cx="4261777" cy="2702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A9BE76-1238-4EC0-A843-3F0B6A22608D}"/>
                </a:ext>
              </a:extLst>
            </p:cNvPr>
            <p:cNvSpPr/>
            <p:nvPr/>
          </p:nvSpPr>
          <p:spPr>
            <a:xfrm>
              <a:off x="4532153" y="1217934"/>
              <a:ext cx="45961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/>
                <a:t>The takeaways were knowledge and ideas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389EE87-AE42-4242-8DBA-87E72BCD4B6E}"/>
              </a:ext>
            </a:extLst>
          </p:cNvPr>
          <p:cNvSpPr/>
          <p:nvPr/>
        </p:nvSpPr>
        <p:spPr>
          <a:xfrm>
            <a:off x="2415090" y="45108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/>
              <a:t>Was the Exercise Useful?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740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907704" y="1340768"/>
            <a:ext cx="914082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lnSpc>
                <a:spcPct val="100000"/>
              </a:lnSpc>
              <a:buFont typeface="Berthold Akzidenz Grotesk BE" charset="0"/>
              <a:buNone/>
            </a:pPr>
            <a:endParaRPr lang="en-GB" altLang="ca-ES" sz="6600" dirty="0">
              <a:solidFill>
                <a:srgbClr val="000000"/>
              </a:solidFill>
              <a:latin typeface="Berthold Akzidenz Grotesk BE" charset="0"/>
            </a:endParaRPr>
          </a:p>
          <a:p>
            <a:pPr algn="ctr">
              <a:lnSpc>
                <a:spcPct val="100000"/>
              </a:lnSpc>
              <a:buFont typeface="Berthold Akzidenz Grotesk BE" charset="0"/>
              <a:buNone/>
            </a:pPr>
            <a:endParaRPr lang="en-GB" altLang="ca-ES" sz="6600" dirty="0">
              <a:solidFill>
                <a:srgbClr val="000000"/>
              </a:solidFill>
              <a:latin typeface="Berthold Akzidenz Grotesk BE" charset="0"/>
            </a:endParaRPr>
          </a:p>
          <a:p>
            <a:pPr algn="ctr">
              <a:lnSpc>
                <a:spcPct val="100000"/>
              </a:lnSpc>
              <a:buFont typeface="Berthold Akzidenz Grotesk BE" charset="0"/>
              <a:buNone/>
            </a:pPr>
            <a:r>
              <a:rPr lang="en-GB" altLang="ca-ES" sz="6600" dirty="0">
                <a:solidFill>
                  <a:srgbClr val="000000"/>
                </a:solidFill>
                <a:latin typeface="Berthold Akzidenz Grotesk BE" charset="0"/>
              </a:rPr>
              <a:t>Thanks!</a:t>
            </a:r>
          </a:p>
          <a:p>
            <a:pPr algn="ctr">
              <a:lnSpc>
                <a:spcPct val="100000"/>
              </a:lnSpc>
              <a:buFont typeface="Berthold Akzidenz Grotesk BE" charset="0"/>
              <a:buNone/>
            </a:pPr>
            <a:r>
              <a:rPr lang="en-GB" altLang="ca-ES" sz="4400" dirty="0">
                <a:solidFill>
                  <a:srgbClr val="000000"/>
                </a:solidFill>
                <a:latin typeface="Berthold Akzidenz Grotesk BE" charset="0"/>
              </a:rPr>
              <a:t>@</a:t>
            </a:r>
            <a:r>
              <a:rPr lang="en-GB" altLang="ca-ES" sz="4400" dirty="0" err="1">
                <a:solidFill>
                  <a:srgbClr val="000000"/>
                </a:solidFill>
                <a:latin typeface="Berthold Akzidenz Grotesk BE" charset="0"/>
              </a:rPr>
              <a:t>csuc_info</a:t>
            </a:r>
            <a:endParaRPr lang="en-GB" altLang="ca-ES" sz="4400" dirty="0">
              <a:solidFill>
                <a:srgbClr val="000000"/>
              </a:solidFill>
              <a:latin typeface="Berthold Akzidenz Grotesk BE" charset="0"/>
            </a:endParaRPr>
          </a:p>
          <a:p>
            <a:pPr algn="ctr">
              <a:lnSpc>
                <a:spcPct val="100000"/>
              </a:lnSpc>
              <a:buFont typeface="Berthold Akzidenz Grotesk BE" charset="0"/>
              <a:buNone/>
            </a:pPr>
            <a:r>
              <a:rPr lang="en-GB" altLang="ca-ES" sz="2400" dirty="0">
                <a:solidFill>
                  <a:srgbClr val="000000"/>
                </a:solidFill>
                <a:latin typeface="Berthold Akzidenz Grotesk BE" charset="0"/>
              </a:rPr>
              <a:t>Did you find the unicorns?</a:t>
            </a: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ca-ES" sz="6600" dirty="0">
                <a:solidFill>
                  <a:srgbClr val="000000"/>
                </a:solidFill>
                <a:latin typeface="Berthold Akzidenz Grotesk BE" charset="0"/>
              </a:rPr>
              <a:t> 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76225" y="252413"/>
            <a:ext cx="31496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3333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</a:pPr>
            <a:r>
              <a:rPr lang="ca-ES" altLang="ca-ES" sz="3600" b="1">
                <a:solidFill>
                  <a:srgbClr val="FFFFFF"/>
                </a:solidFill>
              </a:rPr>
              <a:t>Q&amp;A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EC6F3E-9152-46E3-9F57-EA8AF7D3CDF9}"/>
              </a:ext>
            </a:extLst>
          </p:cNvPr>
          <p:cNvGrpSpPr/>
          <p:nvPr/>
        </p:nvGrpSpPr>
        <p:grpSpPr>
          <a:xfrm>
            <a:off x="4546021" y="3680335"/>
            <a:ext cx="3864191" cy="2929326"/>
            <a:chOff x="4155796" y="3680335"/>
            <a:chExt cx="3864191" cy="2929326"/>
          </a:xfrm>
        </p:grpSpPr>
        <p:pic>
          <p:nvPicPr>
            <p:cNvPr id="3" name="Picture 2" descr="A picture containing indoor, table, wall, floor&#10;&#10;Description automatically generated">
              <a:extLst>
                <a:ext uri="{FF2B5EF4-FFF2-40B4-BE49-F238E27FC236}">
                  <a16:creationId xmlns:a16="http://schemas.microsoft.com/office/drawing/2014/main" id="{F8968D66-75A0-4CE7-A5FF-909137D7E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"/>
            <a:stretch/>
          </p:blipFill>
          <p:spPr>
            <a:xfrm>
              <a:off x="4155796" y="3680336"/>
              <a:ext cx="1955119" cy="1466849"/>
            </a:xfrm>
            <a:prstGeom prst="rect">
              <a:avLst/>
            </a:prstGeom>
          </p:spPr>
        </p:pic>
        <p:pic>
          <p:nvPicPr>
            <p:cNvPr id="5" name="Picture 4" descr="A small teddy bear sitting on a desk&#10;&#10;Description automatically generated">
              <a:extLst>
                <a:ext uri="{FF2B5EF4-FFF2-40B4-BE49-F238E27FC236}">
                  <a16:creationId xmlns:a16="http://schemas.microsoft.com/office/drawing/2014/main" id="{BD239767-F198-450C-89C0-AF87B2B0A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79"/>
            <a:stretch/>
          </p:blipFill>
          <p:spPr>
            <a:xfrm>
              <a:off x="6110745" y="5142811"/>
              <a:ext cx="1896870" cy="1466340"/>
            </a:xfrm>
            <a:prstGeom prst="rect">
              <a:avLst/>
            </a:prstGeom>
          </p:spPr>
        </p:pic>
        <p:pic>
          <p:nvPicPr>
            <p:cNvPr id="7" name="Picture 6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id="{3F05E6AA-C524-4CC2-B403-29212AE05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25" t="50000" r="12988" b="343"/>
            <a:stretch/>
          </p:blipFill>
          <p:spPr>
            <a:xfrm>
              <a:off x="6110915" y="3680335"/>
              <a:ext cx="1909072" cy="1466340"/>
            </a:xfrm>
            <a:prstGeom prst="rect">
              <a:avLst/>
            </a:prstGeom>
          </p:spPr>
        </p:pic>
        <p:pic>
          <p:nvPicPr>
            <p:cNvPr id="12" name="Picture 11" descr="A toy doll sitting on a table&#10;&#10;Description automatically generated">
              <a:extLst>
                <a:ext uri="{FF2B5EF4-FFF2-40B4-BE49-F238E27FC236}">
                  <a16:creationId xmlns:a16="http://schemas.microsoft.com/office/drawing/2014/main" id="{41494EDC-F4CD-4A61-82AD-E399A349E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658" y="5142812"/>
              <a:ext cx="1955799" cy="1466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892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F413-D276-4DED-BF43-78DB4C96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Content Placeholder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DB1B33F3-F55C-4F3A-BC90-F4211827F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43" r="8581" b="-243"/>
          <a:stretch/>
        </p:blipFill>
        <p:spPr>
          <a:xfrm>
            <a:off x="-1" y="16922"/>
            <a:ext cx="9144001" cy="6957392"/>
          </a:xfrm>
        </p:spPr>
      </p:pic>
    </p:spTree>
    <p:extLst>
      <p:ext uri="{BB962C8B-B14F-4D97-AF65-F5344CB8AC3E}">
        <p14:creationId xmlns:p14="http://schemas.microsoft.com/office/powerpoint/2010/main" val="2168457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a-ES" dirty="0" err="1"/>
              <a:t>Anella</a:t>
            </a:r>
            <a:r>
              <a:rPr lang="en-GB" altLang="ca-ES" dirty="0"/>
              <a:t> </a:t>
            </a:r>
            <a:r>
              <a:rPr lang="en-GB" altLang="ca-ES" dirty="0" err="1"/>
              <a:t>Científica</a:t>
            </a:r>
            <a:r>
              <a:rPr lang="en-GB" altLang="ca-ES" dirty="0"/>
              <a:t>: Regional Networks in Spain &amp; Year of Creation</a:t>
            </a:r>
          </a:p>
        </p:txBody>
      </p:sp>
      <p:pic>
        <p:nvPicPr>
          <p:cNvPr id="3512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7" y="1158081"/>
            <a:ext cx="6410325" cy="4762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1236" name="Picture 4" descr="AC3-tran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44675"/>
            <a:ext cx="1454150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2347913"/>
            <a:ext cx="1223963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1238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13086" r="66536" b="75098"/>
          <a:stretch>
            <a:fillRect/>
          </a:stretch>
        </p:blipFill>
        <p:spPr bwMode="auto">
          <a:xfrm>
            <a:off x="2051050" y="4724400"/>
            <a:ext cx="172878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1239" name="Picture 7" descr="ctnet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365625"/>
            <a:ext cx="156051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4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44934" r="8276"/>
          <a:stretch>
            <a:fillRect/>
          </a:stretch>
        </p:blipFill>
        <p:spPr bwMode="auto">
          <a:xfrm>
            <a:off x="1708150" y="3529013"/>
            <a:ext cx="76993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1241" name="Picture 9" descr="gva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538"/>
            <a:ext cx="11525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242" name="Text Box 10"/>
          <p:cNvSpPr txBox="1">
            <a:spLocks noChangeArrowheads="1"/>
          </p:cNvSpPr>
          <p:nvPr/>
        </p:nvSpPr>
        <p:spPr bwMode="auto">
          <a:xfrm>
            <a:off x="2916238" y="3357563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2003</a:t>
            </a:r>
            <a:endParaRPr lang="ca-ES" altLang="ca-ES" sz="1400" b="1">
              <a:latin typeface="Arial" pitchFamily="34" charset="0"/>
            </a:endParaRPr>
          </a:p>
        </p:txBody>
      </p:sp>
      <p:sp>
        <p:nvSpPr>
          <p:cNvPr id="351243" name="Text Box 11"/>
          <p:cNvSpPr txBox="1">
            <a:spLocks noChangeArrowheads="1"/>
          </p:cNvSpPr>
          <p:nvPr/>
        </p:nvSpPr>
        <p:spPr bwMode="auto">
          <a:xfrm>
            <a:off x="5651500" y="2547938"/>
            <a:ext cx="649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1993</a:t>
            </a:r>
            <a:endParaRPr lang="ca-ES" altLang="ca-ES" sz="1400" b="1">
              <a:latin typeface="Arial" pitchFamily="34" charset="0"/>
            </a:endParaRPr>
          </a:p>
        </p:txBody>
      </p:sp>
      <p:pic>
        <p:nvPicPr>
          <p:cNvPr id="35124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013325"/>
            <a:ext cx="13684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51245" name="Text Box 13"/>
          <p:cNvSpPr txBox="1">
            <a:spLocks noChangeArrowheads="1"/>
          </p:cNvSpPr>
          <p:nvPr/>
        </p:nvSpPr>
        <p:spPr bwMode="auto">
          <a:xfrm>
            <a:off x="1763713" y="4276725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2008</a:t>
            </a:r>
            <a:endParaRPr lang="ca-ES" altLang="ca-ES" sz="1400" b="1">
              <a:latin typeface="Arial" pitchFamily="34" charset="0"/>
            </a:endParaRPr>
          </a:p>
        </p:txBody>
      </p:sp>
      <p:sp>
        <p:nvSpPr>
          <p:cNvPr id="351246" name="Text Box 14"/>
          <p:cNvSpPr txBox="1">
            <a:spLocks noChangeArrowheads="1"/>
          </p:cNvSpPr>
          <p:nvPr/>
        </p:nvSpPr>
        <p:spPr bwMode="auto">
          <a:xfrm>
            <a:off x="3751263" y="1539875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2005</a:t>
            </a:r>
            <a:endParaRPr lang="ca-ES" altLang="ca-ES" sz="1400" b="1">
              <a:latin typeface="Arial" pitchFamily="34" charset="0"/>
            </a:endParaRPr>
          </a:p>
        </p:txBody>
      </p:sp>
      <p:sp>
        <p:nvSpPr>
          <p:cNvPr id="351247" name="Text Box 15"/>
          <p:cNvSpPr txBox="1">
            <a:spLocks noChangeArrowheads="1"/>
          </p:cNvSpPr>
          <p:nvPr/>
        </p:nvSpPr>
        <p:spPr bwMode="auto">
          <a:xfrm>
            <a:off x="4211638" y="2593975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2006</a:t>
            </a:r>
            <a:endParaRPr lang="ca-ES" altLang="ca-ES" sz="1400" b="1">
              <a:latin typeface="Arial" pitchFamily="34" charset="0"/>
            </a:endParaRPr>
          </a:p>
        </p:txBody>
      </p:sp>
      <p:sp>
        <p:nvSpPr>
          <p:cNvPr id="351248" name="Text Box 16"/>
          <p:cNvSpPr txBox="1">
            <a:spLocks noChangeArrowheads="1"/>
          </p:cNvSpPr>
          <p:nvPr/>
        </p:nvSpPr>
        <p:spPr bwMode="auto">
          <a:xfrm>
            <a:off x="4572000" y="5068888"/>
            <a:ext cx="649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2004</a:t>
            </a:r>
            <a:endParaRPr lang="ca-ES" altLang="ca-ES" sz="1400" b="1">
              <a:latin typeface="Arial" pitchFamily="34" charset="0"/>
            </a:endParaRPr>
          </a:p>
        </p:txBody>
      </p:sp>
      <p:sp>
        <p:nvSpPr>
          <p:cNvPr id="351249" name="Text Box 17"/>
          <p:cNvSpPr txBox="1">
            <a:spLocks noChangeArrowheads="1"/>
          </p:cNvSpPr>
          <p:nvPr/>
        </p:nvSpPr>
        <p:spPr bwMode="auto">
          <a:xfrm>
            <a:off x="4932363" y="3716338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1996</a:t>
            </a:r>
            <a:endParaRPr lang="ca-ES" altLang="ca-ES" sz="1400" b="1">
              <a:latin typeface="Arial" pitchFamily="34" charset="0"/>
            </a:endParaRPr>
          </a:p>
        </p:txBody>
      </p:sp>
      <p:sp>
        <p:nvSpPr>
          <p:cNvPr id="351250" name="Text Box 18"/>
          <p:cNvSpPr txBox="1">
            <a:spLocks noChangeArrowheads="1"/>
          </p:cNvSpPr>
          <p:nvPr/>
        </p:nvSpPr>
        <p:spPr bwMode="auto">
          <a:xfrm>
            <a:off x="2484438" y="5157788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1989</a:t>
            </a:r>
            <a:endParaRPr lang="ca-ES" altLang="ca-ES" sz="1400" b="1">
              <a:latin typeface="Arial" pitchFamily="34" charset="0"/>
            </a:endParaRPr>
          </a:p>
        </p:txBody>
      </p:sp>
      <p:pic>
        <p:nvPicPr>
          <p:cNvPr id="351251" name="Picture 19" descr="recetgaweb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14500"/>
            <a:ext cx="147637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252" name="Text Box 20"/>
          <p:cNvSpPr txBox="1">
            <a:spLocks noChangeArrowheads="1"/>
          </p:cNvSpPr>
          <p:nvPr/>
        </p:nvSpPr>
        <p:spPr bwMode="auto">
          <a:xfrm>
            <a:off x="250825" y="1989138"/>
            <a:ext cx="649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1993</a:t>
            </a:r>
            <a:endParaRPr lang="ca-ES" altLang="ca-ES" sz="1400" b="1">
              <a:latin typeface="Arial" pitchFamily="34" charset="0"/>
            </a:endParaRPr>
          </a:p>
        </p:txBody>
      </p:sp>
      <p:pic>
        <p:nvPicPr>
          <p:cNvPr id="351253" name="Picture 21" descr="LogoREDIMadri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781300"/>
            <a:ext cx="630237" cy="6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54" name="Picture 22" descr="i2basque_d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125538"/>
            <a:ext cx="1511300" cy="4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16AB10A-3DC6-4DA2-A8CD-1DCCCEF866B7}"/>
              </a:ext>
            </a:extLst>
          </p:cNvPr>
          <p:cNvSpPr/>
          <p:nvPr/>
        </p:nvSpPr>
        <p:spPr>
          <a:xfrm flipH="1">
            <a:off x="6676628" y="1989138"/>
            <a:ext cx="616744" cy="2157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792F0A-8069-4AED-9058-67F33A80F9BD}"/>
              </a:ext>
            </a:extLst>
          </p:cNvPr>
          <p:cNvSpPr txBox="1"/>
          <p:nvPr/>
        </p:nvSpPr>
        <p:spPr>
          <a:xfrm>
            <a:off x="7354675" y="1872734"/>
            <a:ext cx="1562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RREN in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Catalonia</a:t>
            </a:r>
            <a:endParaRPr lang="es-E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84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3" name="Picture 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874713"/>
            <a:ext cx="7427913" cy="551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9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3284" name="Picture 4" descr="AC3-tran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44675"/>
            <a:ext cx="1454150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</a:extLst>
        </p:spPr>
      </p:pic>
      <p:pic>
        <p:nvPicPr>
          <p:cNvPr id="353285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2347913"/>
            <a:ext cx="1223963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3286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13086" r="66536" b="75098"/>
          <a:stretch>
            <a:fillRect/>
          </a:stretch>
        </p:blipFill>
        <p:spPr bwMode="auto">
          <a:xfrm>
            <a:off x="2051050" y="4724400"/>
            <a:ext cx="172878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3287" name="Picture 7" descr="ctnet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365625"/>
            <a:ext cx="156051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</a:extLst>
        </p:spPr>
      </p:pic>
      <p:pic>
        <p:nvPicPr>
          <p:cNvPr id="35328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44934" r="8276"/>
          <a:stretch>
            <a:fillRect/>
          </a:stretch>
        </p:blipFill>
        <p:spPr bwMode="auto">
          <a:xfrm>
            <a:off x="1708150" y="3529013"/>
            <a:ext cx="76993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3289" name="Picture 9" descr="gva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538"/>
            <a:ext cx="11525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</a:extLst>
        </p:spPr>
      </p:pic>
      <p:sp>
        <p:nvSpPr>
          <p:cNvPr id="353290" name="Text Box 10"/>
          <p:cNvSpPr txBox="1">
            <a:spLocks noChangeArrowheads="1"/>
          </p:cNvSpPr>
          <p:nvPr/>
        </p:nvSpPr>
        <p:spPr bwMode="auto">
          <a:xfrm>
            <a:off x="2916238" y="3357563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2003</a:t>
            </a:r>
            <a:endParaRPr lang="ca-ES" altLang="ca-ES" sz="1400" b="1">
              <a:latin typeface="Arial" pitchFamily="34" charset="0"/>
            </a:endParaRPr>
          </a:p>
        </p:txBody>
      </p:sp>
      <p:sp>
        <p:nvSpPr>
          <p:cNvPr id="353291" name="Text Box 11"/>
          <p:cNvSpPr txBox="1">
            <a:spLocks noChangeArrowheads="1"/>
          </p:cNvSpPr>
          <p:nvPr/>
        </p:nvSpPr>
        <p:spPr bwMode="auto">
          <a:xfrm>
            <a:off x="5651500" y="2547938"/>
            <a:ext cx="649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1993</a:t>
            </a:r>
            <a:endParaRPr lang="ca-ES" altLang="ca-ES" sz="1400" b="1">
              <a:latin typeface="Arial" pitchFamily="34" charset="0"/>
            </a:endParaRPr>
          </a:p>
        </p:txBody>
      </p:sp>
      <p:pic>
        <p:nvPicPr>
          <p:cNvPr id="35329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013325"/>
            <a:ext cx="13684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</a:extLst>
        </p:spPr>
      </p:pic>
      <p:sp>
        <p:nvSpPr>
          <p:cNvPr id="353293" name="Text Box 13"/>
          <p:cNvSpPr txBox="1">
            <a:spLocks noChangeArrowheads="1"/>
          </p:cNvSpPr>
          <p:nvPr/>
        </p:nvSpPr>
        <p:spPr bwMode="auto">
          <a:xfrm>
            <a:off x="1763713" y="4276725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2008</a:t>
            </a:r>
            <a:endParaRPr lang="ca-ES" altLang="ca-ES" sz="1400" b="1">
              <a:latin typeface="Arial" pitchFamily="34" charset="0"/>
            </a:endParaRPr>
          </a:p>
        </p:txBody>
      </p:sp>
      <p:sp>
        <p:nvSpPr>
          <p:cNvPr id="353294" name="Text Box 14"/>
          <p:cNvSpPr txBox="1">
            <a:spLocks noChangeArrowheads="1"/>
          </p:cNvSpPr>
          <p:nvPr/>
        </p:nvSpPr>
        <p:spPr bwMode="auto">
          <a:xfrm>
            <a:off x="3751263" y="1539875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2005</a:t>
            </a:r>
            <a:endParaRPr lang="ca-ES" altLang="ca-ES" sz="1400" b="1">
              <a:latin typeface="Arial" pitchFamily="34" charset="0"/>
            </a:endParaRPr>
          </a:p>
        </p:txBody>
      </p:sp>
      <p:sp>
        <p:nvSpPr>
          <p:cNvPr id="353295" name="Text Box 15"/>
          <p:cNvSpPr txBox="1">
            <a:spLocks noChangeArrowheads="1"/>
          </p:cNvSpPr>
          <p:nvPr/>
        </p:nvSpPr>
        <p:spPr bwMode="auto">
          <a:xfrm>
            <a:off x="4211638" y="2593975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2006</a:t>
            </a:r>
            <a:endParaRPr lang="ca-ES" altLang="ca-ES" sz="1400" b="1">
              <a:latin typeface="Arial" pitchFamily="34" charset="0"/>
            </a:endParaRPr>
          </a:p>
        </p:txBody>
      </p:sp>
      <p:sp>
        <p:nvSpPr>
          <p:cNvPr id="353296" name="Text Box 16"/>
          <p:cNvSpPr txBox="1">
            <a:spLocks noChangeArrowheads="1"/>
          </p:cNvSpPr>
          <p:nvPr/>
        </p:nvSpPr>
        <p:spPr bwMode="auto">
          <a:xfrm>
            <a:off x="4572000" y="5068888"/>
            <a:ext cx="649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2004</a:t>
            </a:r>
            <a:endParaRPr lang="ca-ES" altLang="ca-ES" sz="1400" b="1">
              <a:latin typeface="Arial" pitchFamily="34" charset="0"/>
            </a:endParaRPr>
          </a:p>
        </p:txBody>
      </p:sp>
      <p:sp>
        <p:nvSpPr>
          <p:cNvPr id="353297" name="Text Box 17"/>
          <p:cNvSpPr txBox="1">
            <a:spLocks noChangeArrowheads="1"/>
          </p:cNvSpPr>
          <p:nvPr/>
        </p:nvSpPr>
        <p:spPr bwMode="auto">
          <a:xfrm>
            <a:off x="4932363" y="3716338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1996</a:t>
            </a:r>
            <a:endParaRPr lang="ca-ES" altLang="ca-ES" sz="1400" b="1">
              <a:latin typeface="Arial" pitchFamily="34" charset="0"/>
            </a:endParaRPr>
          </a:p>
        </p:txBody>
      </p:sp>
      <p:sp>
        <p:nvSpPr>
          <p:cNvPr id="353298" name="Text Box 18"/>
          <p:cNvSpPr txBox="1">
            <a:spLocks noChangeArrowheads="1"/>
          </p:cNvSpPr>
          <p:nvPr/>
        </p:nvSpPr>
        <p:spPr bwMode="auto">
          <a:xfrm>
            <a:off x="2484438" y="5157788"/>
            <a:ext cx="649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1989</a:t>
            </a:r>
            <a:endParaRPr lang="ca-ES" altLang="ca-ES" sz="1400" b="1">
              <a:latin typeface="Arial" pitchFamily="34" charset="0"/>
            </a:endParaRPr>
          </a:p>
        </p:txBody>
      </p:sp>
      <p:pic>
        <p:nvPicPr>
          <p:cNvPr id="353299" name="Picture 19" descr="recetgaweb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14500"/>
            <a:ext cx="147637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</a:extLst>
        </p:spPr>
      </p:pic>
      <p:sp>
        <p:nvSpPr>
          <p:cNvPr id="353300" name="Text Box 20"/>
          <p:cNvSpPr txBox="1">
            <a:spLocks noChangeArrowheads="1"/>
          </p:cNvSpPr>
          <p:nvPr/>
        </p:nvSpPr>
        <p:spPr bwMode="auto">
          <a:xfrm>
            <a:off x="250825" y="1989138"/>
            <a:ext cx="649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ca-ES" sz="1400" b="1">
                <a:latin typeface="Arial" pitchFamily="34" charset="0"/>
              </a:rPr>
              <a:t>1993</a:t>
            </a:r>
            <a:endParaRPr lang="ca-ES" altLang="ca-ES" sz="1400" b="1">
              <a:latin typeface="Arial" pitchFamily="34" charset="0"/>
            </a:endParaRPr>
          </a:p>
        </p:txBody>
      </p:sp>
      <p:pic>
        <p:nvPicPr>
          <p:cNvPr id="353301" name="Picture 21" descr="LogoREDIMadri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781300"/>
            <a:ext cx="630237" cy="6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302" name="Picture 22" descr="i2basque_d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125538"/>
            <a:ext cx="1511300" cy="4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CFCDAD8C-1BED-4494-ADD0-3468FF22A1B4}"/>
              </a:ext>
            </a:extLst>
          </p:cNvPr>
          <p:cNvSpPr/>
          <p:nvPr/>
        </p:nvSpPr>
        <p:spPr>
          <a:xfrm flipH="1">
            <a:off x="6676628" y="1989138"/>
            <a:ext cx="616744" cy="2157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D8C186-4B8A-469F-8F41-EEEB1B6C3E84}"/>
              </a:ext>
            </a:extLst>
          </p:cNvPr>
          <p:cNvSpPr txBox="1"/>
          <p:nvPr/>
        </p:nvSpPr>
        <p:spPr>
          <a:xfrm>
            <a:off x="7354675" y="1872734"/>
            <a:ext cx="1562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RREN in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Catalonia</a:t>
            </a:r>
            <a:endParaRPr lang="es-E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3303" name="Rectangle 23"/>
          <p:cNvSpPr>
            <a:spLocks noChangeArrowheads="1"/>
          </p:cNvSpPr>
          <p:nvPr/>
        </p:nvSpPr>
        <p:spPr bwMode="auto">
          <a:xfrm>
            <a:off x="0" y="908050"/>
            <a:ext cx="8964612" cy="5473700"/>
          </a:xfrm>
          <a:prstGeom prst="rect">
            <a:avLst/>
          </a:prstGeom>
          <a:solidFill>
            <a:schemeClr val="bg1">
              <a:alpha val="850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353304" name="Picture 24" descr="rediri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924175"/>
            <a:ext cx="343376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617DC855-EA2B-42DD-AB92-7FF46B59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8900"/>
            <a:ext cx="822960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8788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9pPr>
          </a:lstStyle>
          <a:p>
            <a:r>
              <a:rPr lang="en-GB" altLang="ca-ES" kern="0" dirty="0" err="1"/>
              <a:t>Anella</a:t>
            </a:r>
            <a:r>
              <a:rPr lang="en-GB" altLang="ca-ES" kern="0" dirty="0"/>
              <a:t> </a:t>
            </a:r>
            <a:r>
              <a:rPr lang="en-GB" altLang="ca-ES" kern="0" dirty="0" err="1"/>
              <a:t>Científica</a:t>
            </a:r>
            <a:r>
              <a:rPr lang="en-GB" altLang="ca-ES" kern="0" dirty="0"/>
              <a:t>: Regional Networks in Spain &amp; Year of Creation</a:t>
            </a:r>
          </a:p>
        </p:txBody>
      </p:sp>
    </p:spTree>
    <p:extLst>
      <p:ext uri="{BB962C8B-B14F-4D97-AF65-F5344CB8AC3E}">
        <p14:creationId xmlns:p14="http://schemas.microsoft.com/office/powerpoint/2010/main" val="31123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2 Marcador de contenido">
            <a:extLst>
              <a:ext uri="{FF2B5EF4-FFF2-40B4-BE49-F238E27FC236}">
                <a16:creationId xmlns:a16="http://schemas.microsoft.com/office/drawing/2014/main" id="{FD92F095-D604-403C-B6D2-6E358F8160F7}"/>
              </a:ext>
            </a:extLst>
          </p:cNvPr>
          <p:cNvSpPr txBox="1">
            <a:spLocks/>
          </p:cNvSpPr>
          <p:nvPr/>
        </p:nvSpPr>
        <p:spPr bwMode="auto">
          <a:xfrm>
            <a:off x="609600" y="917575"/>
            <a:ext cx="8229600" cy="55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1463" indent="-27146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809625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076325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1343025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5pPr>
            <a:lvl6pPr marL="21558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6pPr>
            <a:lvl7pPr marL="26130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7pPr>
            <a:lvl8pPr marL="30702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8pPr>
            <a:lvl9pPr marL="35274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You are quietly working on a GDPR document while your colleagues are having lunch.</a:t>
            </a:r>
          </a:p>
          <a:p>
            <a:r>
              <a:rPr lang="en-GB" kern="0" dirty="0"/>
              <a:t>Suddenly, when you didn’t even have time to log in into the network equipment…</a:t>
            </a:r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pPr marL="0" indent="0">
              <a:buFont typeface="Wingdings" pitchFamily="2" charset="2"/>
              <a:buNone/>
            </a:pPr>
            <a:endParaRPr lang="en-GB" kern="0" dirty="0"/>
          </a:p>
          <a:p>
            <a:r>
              <a:rPr lang="en-GB" kern="0" dirty="0"/>
              <a:t>The race against the clock starts!!</a:t>
            </a:r>
          </a:p>
          <a:p>
            <a:endParaRPr lang="en-GB" kern="0" dirty="0"/>
          </a:p>
        </p:txBody>
      </p:sp>
      <p:pic>
        <p:nvPicPr>
          <p:cNvPr id="5" name="Efectos de sonido. Telefono celular 2 (320 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 bwMode="auto">
          <a:xfrm>
            <a:off x="3059832" y="7056663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elefono moderno - Efecto de sonid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08304" y="7119224"/>
            <a:ext cx="609600" cy="609600"/>
          </a:xfrm>
          <a:prstGeom prst="rect">
            <a:avLst/>
          </a:prstGeom>
        </p:spPr>
      </p:pic>
      <p:pic>
        <p:nvPicPr>
          <p:cNvPr id="7" name="Sonido Telfono Moderno - Efecto sonido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04048" y="7125421"/>
            <a:ext cx="609600" cy="609600"/>
          </a:xfrm>
          <a:prstGeom prst="rect">
            <a:avLst/>
          </a:prstGeom>
        </p:spPr>
      </p:pic>
      <p:pic>
        <p:nvPicPr>
          <p:cNvPr id="8" name="Efectos de Sonido. Telefono celular 3 (320 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33" y="7029400"/>
            <a:ext cx="609600" cy="609600"/>
          </a:xfrm>
          <a:prstGeom prst="rect">
            <a:avLst/>
          </a:prstGeom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55A78EF8-15A0-4380-8849-526E295114E4}"/>
              </a:ext>
            </a:extLst>
          </p:cNvPr>
          <p:cNvSpPr txBox="1">
            <a:spLocks/>
          </p:cNvSpPr>
          <p:nvPr/>
        </p:nvSpPr>
        <p:spPr bwMode="auto">
          <a:xfrm>
            <a:off x="323528" y="44624"/>
            <a:ext cx="822960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b="1" baseline="0">
                <a:solidFill>
                  <a:srgbClr val="2A788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0096"/>
                </a:solidFill>
                <a:latin typeface="Arial" charset="0"/>
              </a:defRPr>
            </a:lvl9pPr>
          </a:lstStyle>
          <a:p>
            <a:r>
              <a:rPr lang="en-GB" dirty="0"/>
              <a:t>Any Crisis Can Begin Like This</a:t>
            </a:r>
            <a:endParaRPr lang="ca-ES" kern="0" dirty="0"/>
          </a:p>
        </p:txBody>
      </p:sp>
      <p:pic>
        <p:nvPicPr>
          <p:cNvPr id="13" name="Picture 4" descr="C:\Users\mariaisabel.gandia\AppData\Local\Microsoft\Windows\INetCache\IE\V27YDP8T\alarm-clock-155187_960_720[1].png">
            <a:extLst>
              <a:ext uri="{FF2B5EF4-FFF2-40B4-BE49-F238E27FC236}">
                <a16:creationId xmlns:a16="http://schemas.microsoft.com/office/drawing/2014/main" id="{7D4F8658-211C-448B-B69D-4889AC40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407" y="2677115"/>
            <a:ext cx="3215472" cy="291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bomba tictac.mp3">
            <a:hlinkClick r:id="" action="ppaction://media"/>
            <a:extLst>
              <a:ext uri="{FF2B5EF4-FFF2-40B4-BE49-F238E27FC236}">
                <a16:creationId xmlns:a16="http://schemas.microsoft.com/office/drawing/2014/main" id="{6CAE9B77-D322-485F-86D2-D657C8BA34A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03343" y="7029400"/>
            <a:ext cx="609600" cy="6096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F5E61B5-67C5-45B7-8338-0D7758EFA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19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5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6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B5E4CB0-59F0-4A50-BA52-107B7449B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6" r="5746" b="67278"/>
          <a:stretch/>
        </p:blipFill>
        <p:spPr bwMode="auto">
          <a:xfrm>
            <a:off x="5206604" y="2985851"/>
            <a:ext cx="2224434" cy="1518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Experiencing a (Short) “Mini-Crisis”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CFD669E-80A2-469D-9319-F9B6881F2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93" y="1113643"/>
            <a:ext cx="3564603" cy="10905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688975"/>
            <a:ext cx="8892480" cy="5548337"/>
          </a:xfrm>
        </p:spPr>
        <p:txBody>
          <a:bodyPr/>
          <a:lstStyle/>
          <a:p>
            <a:r>
              <a:rPr lang="en-GB" dirty="0"/>
              <a:t>It all began at 13:00 on the 13th December.</a:t>
            </a:r>
          </a:p>
          <a:p>
            <a:r>
              <a:rPr lang="en-GB" dirty="0"/>
              <a:t>It affected </a:t>
            </a:r>
            <a:r>
              <a:rPr lang="en-GB" dirty="0" err="1"/>
              <a:t>Anella</a:t>
            </a:r>
            <a:r>
              <a:rPr lang="en-GB" dirty="0"/>
              <a:t> </a:t>
            </a:r>
            <a:r>
              <a:rPr lang="en-GB" dirty="0" err="1"/>
              <a:t>Científica</a:t>
            </a:r>
            <a:r>
              <a:rPr lang="en-GB" dirty="0"/>
              <a:t>.</a:t>
            </a:r>
          </a:p>
          <a:p>
            <a:r>
              <a:rPr lang="en-GB" dirty="0"/>
              <a:t>The network was </a:t>
            </a:r>
            <a:r>
              <a:rPr lang="en-GB" dirty="0" err="1"/>
              <a:t>sloooooooooow</a:t>
            </a:r>
            <a:r>
              <a:rPr lang="en-GB" dirty="0"/>
              <a:t>. </a:t>
            </a:r>
          </a:p>
          <a:p>
            <a:r>
              <a:rPr lang="en-GB" dirty="0"/>
              <a:t>In 45 minutes we received:</a:t>
            </a:r>
          </a:p>
          <a:p>
            <a:pPr lvl="1"/>
            <a:r>
              <a:rPr lang="en-GB" dirty="0"/>
              <a:t>58 phone calls.</a:t>
            </a:r>
          </a:p>
          <a:p>
            <a:pPr lvl="1"/>
            <a:r>
              <a:rPr lang="en-GB" dirty="0"/>
              <a:t>300 alerts about packet loss or down circuits to </a:t>
            </a:r>
            <a:r>
              <a:rPr lang="en-GB" dirty="0" err="1"/>
              <a:t>Anella</a:t>
            </a:r>
            <a:r>
              <a:rPr lang="en-GB" dirty="0"/>
              <a:t> </a:t>
            </a:r>
            <a:r>
              <a:rPr lang="en-GB" dirty="0" err="1"/>
              <a:t>Científica</a:t>
            </a:r>
            <a:r>
              <a:rPr lang="en-GB" dirty="0"/>
              <a:t> institutions.</a:t>
            </a:r>
          </a:p>
          <a:p>
            <a:pPr lvl="1"/>
            <a:r>
              <a:rPr lang="en-GB" dirty="0"/>
              <a:t>7 e-mails from users.</a:t>
            </a:r>
          </a:p>
          <a:p>
            <a:pPr lvl="1"/>
            <a:r>
              <a:rPr lang="en-GB" dirty="0"/>
              <a:t>1 tweet</a:t>
            </a:r>
          </a:p>
          <a:p>
            <a:pPr lvl="1"/>
            <a:endParaRPr lang="en-GB" dirty="0"/>
          </a:p>
          <a:p>
            <a:r>
              <a:rPr lang="en-GB" dirty="0"/>
              <a:t>We checked around 400 graphs.</a:t>
            </a:r>
          </a:p>
          <a:p>
            <a:endParaRPr lang="en-GB" dirty="0"/>
          </a:p>
          <a:p>
            <a:r>
              <a:rPr lang="en-GB" dirty="0"/>
              <a:t>It was a DDoS attack. It lasted for 3 hours and was directed to 2 IP addresses (45 min affecting the network).</a:t>
            </a:r>
          </a:p>
        </p:txBody>
      </p:sp>
      <p:grpSp>
        <p:nvGrpSpPr>
          <p:cNvPr id="8" name="5 Grupo">
            <a:extLst>
              <a:ext uri="{FF2B5EF4-FFF2-40B4-BE49-F238E27FC236}">
                <a16:creationId xmlns:a16="http://schemas.microsoft.com/office/drawing/2014/main" id="{F3A539CB-7AF5-4DD7-9DB9-07D18C9DEC35}"/>
              </a:ext>
            </a:extLst>
          </p:cNvPr>
          <p:cNvGrpSpPr/>
          <p:nvPr/>
        </p:nvGrpSpPr>
        <p:grpSpPr>
          <a:xfrm>
            <a:off x="5170393" y="4856254"/>
            <a:ext cx="3766537" cy="1381058"/>
            <a:chOff x="2314644" y="3789040"/>
            <a:chExt cx="3960440" cy="14504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469ABE-6760-45BC-BEF6-5F84183950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17872" r="32297" b="57581"/>
            <a:stretch/>
          </p:blipFill>
          <p:spPr bwMode="auto">
            <a:xfrm>
              <a:off x="2314644" y="3789040"/>
              <a:ext cx="3960440" cy="14504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4 Elipse">
              <a:extLst>
                <a:ext uri="{FF2B5EF4-FFF2-40B4-BE49-F238E27FC236}">
                  <a16:creationId xmlns:a16="http://schemas.microsoft.com/office/drawing/2014/main" id="{13A7BB06-011B-4EA7-86DE-E3A076F8005F}"/>
                </a:ext>
              </a:extLst>
            </p:cNvPr>
            <p:cNvSpPr/>
            <p:nvPr/>
          </p:nvSpPr>
          <p:spPr>
            <a:xfrm>
              <a:off x="2951820" y="3789040"/>
              <a:ext cx="252028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a-ES"/>
            </a:p>
          </p:txBody>
        </p: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EC3849E5-FB85-449B-A8C4-0169A0BD4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5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D1B62-68DF-4302-AAFB-C327C867D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Did We Organize a Crisis 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83DD9-56FA-4B57-833C-C701EC3E3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686800" cy="5548337"/>
          </a:xfrm>
        </p:spPr>
        <p:txBody>
          <a:bodyPr/>
          <a:lstStyle/>
          <a:p>
            <a:r>
              <a:rPr lang="en-GB" dirty="0" err="1"/>
              <a:t>SURFnet</a:t>
            </a:r>
            <a:r>
              <a:rPr lang="en-GB" dirty="0"/>
              <a:t>: OZON</a:t>
            </a:r>
          </a:p>
          <a:p>
            <a:r>
              <a:rPr lang="en-GB" dirty="0"/>
              <a:t>Presentation in 2017 for </a:t>
            </a:r>
            <a:r>
              <a:rPr lang="en-GB" dirty="0" err="1"/>
              <a:t>Anella</a:t>
            </a:r>
            <a:r>
              <a:rPr lang="en-GB" dirty="0"/>
              <a:t> </a:t>
            </a:r>
            <a:r>
              <a:rPr lang="en-GB" dirty="0" err="1"/>
              <a:t>Científica</a:t>
            </a:r>
            <a:r>
              <a:rPr lang="en-GB" dirty="0"/>
              <a:t> (TAC).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 Universities asked us to organize one. </a:t>
            </a:r>
          </a:p>
          <a:p>
            <a:r>
              <a:rPr lang="en-GB" dirty="0" err="1"/>
              <a:t>Géant</a:t>
            </a:r>
            <a:r>
              <a:rPr lang="en-GB" dirty="0"/>
              <a:t>: CLAW Crisis Management Exercise.</a:t>
            </a:r>
          </a:p>
          <a:p>
            <a:r>
              <a:rPr lang="en-GB" dirty="0"/>
              <a:t>CSUC participated in the “CLAW” 2017 and 2018.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5C4AD-6F1B-4BAB-9E94-6E0E30F71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1738469"/>
            <a:ext cx="4248472" cy="31863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68" y="2495981"/>
            <a:ext cx="3675520" cy="201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373D4AF-1D08-458D-A0CC-77763E42F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21285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F77FD9B-1087-4806-A5C3-E9B5767F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099" y="908050"/>
            <a:ext cx="1268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269626"/>
      </p:ext>
    </p:extLst>
  </p:cSld>
  <p:clrMapOvr>
    <a:masterClrMapping/>
  </p:clrMapOvr>
</p:sld>
</file>

<file path=ppt/theme/theme1.xml><?xml version="1.0" encoding="utf-8"?>
<a:theme xmlns:a="http://schemas.openxmlformats.org/drawingml/2006/main" name="CSUC 2013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e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CSUC 2013</Template>
  <TotalTime>16067</TotalTime>
  <Words>986</Words>
  <Application>Microsoft Office PowerPoint</Application>
  <PresentationFormat>On-screen Show (4:3)</PresentationFormat>
  <Paragraphs>233</Paragraphs>
  <Slides>32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Arial Narrow</vt:lpstr>
      <vt:lpstr>Berthold Akzidenz Grotesk BE</vt:lpstr>
      <vt:lpstr>Comic Sans MS</vt:lpstr>
      <vt:lpstr>Wingdings</vt:lpstr>
      <vt:lpstr>CSUC 2013</vt:lpstr>
      <vt:lpstr>UNICANE Cyberexercise: searching for the Unicorn </vt:lpstr>
      <vt:lpstr>What Is CSUC?</vt:lpstr>
      <vt:lpstr>CSUC: What Do We Do?</vt:lpstr>
      <vt:lpstr>PowerPoint Presentation</vt:lpstr>
      <vt:lpstr>Anella Científica: Regional Networks in Spain &amp; Year of Creation</vt:lpstr>
      <vt:lpstr>PowerPoint Presentation</vt:lpstr>
      <vt:lpstr>PowerPoint Presentation</vt:lpstr>
      <vt:lpstr>Experiencing a (Short) “Mini-Crisis”</vt:lpstr>
      <vt:lpstr>Why Did We Organize a Crisis Day?</vt:lpstr>
      <vt:lpstr>Organizing a Crisis Management Exercise</vt:lpstr>
      <vt:lpstr>PowerPoint Presentation</vt:lpstr>
      <vt:lpstr>We Called it UNICANE</vt:lpstr>
      <vt:lpstr>PowerPoint Presentation</vt:lpstr>
      <vt:lpstr>PowerPoint Presentation</vt:lpstr>
      <vt:lpstr>UNICANE</vt:lpstr>
      <vt:lpstr>Crisis Management Team from the University of the Pyrenees</vt:lpstr>
      <vt:lpstr>Role Assignment</vt:lpstr>
      <vt:lpstr>Role Assignment</vt:lpstr>
      <vt:lpstr>Role Assignment…and Hierarchy</vt:lpstr>
      <vt:lpstr>Reading the Case</vt:lpstr>
      <vt:lpstr>Searching for Alternatives</vt:lpstr>
      <vt:lpstr>Searching for Alternatives</vt:lpstr>
      <vt:lpstr>Interpreting Clues</vt:lpstr>
      <vt:lpstr>Interpreting Clues</vt:lpstr>
      <vt:lpstr>Channels and Timeline</vt:lpstr>
      <vt:lpstr>Lessons Learned, from Crisis</vt:lpstr>
      <vt:lpstr>For Instance…</vt:lpstr>
      <vt:lpstr>For Instance…</vt:lpstr>
      <vt:lpstr>For Instance…</vt:lpstr>
      <vt:lpstr>Lessons Learned, from the Exercise</vt:lpstr>
      <vt:lpstr>PowerPoint Presentation</vt:lpstr>
      <vt:lpstr>PowerPoint Presentation</vt:lpstr>
    </vt:vector>
  </TitlesOfParts>
  <Company>CESCA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igandia</dc:creator>
  <cp:lastModifiedBy>Maria Isabel Gandia</cp:lastModifiedBy>
  <cp:revision>588</cp:revision>
  <cp:lastPrinted>2017-06-20T18:19:00Z</cp:lastPrinted>
  <dcterms:created xsi:type="dcterms:W3CDTF">2013-03-08T10:09:38Z</dcterms:created>
  <dcterms:modified xsi:type="dcterms:W3CDTF">2019-06-16T20:20:09Z</dcterms:modified>
</cp:coreProperties>
</file>