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25"/>
  </p:notesMasterIdLst>
  <p:sldIdLst>
    <p:sldId id="256" r:id="rId2"/>
    <p:sldId id="257" r:id="rId3"/>
    <p:sldId id="266" r:id="rId4"/>
    <p:sldId id="269" r:id="rId5"/>
    <p:sldId id="617" r:id="rId6"/>
    <p:sldId id="262" r:id="rId7"/>
    <p:sldId id="631" r:id="rId8"/>
    <p:sldId id="260" r:id="rId9"/>
    <p:sldId id="261" r:id="rId10"/>
    <p:sldId id="619" r:id="rId11"/>
    <p:sldId id="263" r:id="rId12"/>
    <p:sldId id="627" r:id="rId13"/>
    <p:sldId id="626" r:id="rId14"/>
    <p:sldId id="628" r:id="rId15"/>
    <p:sldId id="622" r:id="rId16"/>
    <p:sldId id="629" r:id="rId17"/>
    <p:sldId id="623" r:id="rId18"/>
    <p:sldId id="632" r:id="rId19"/>
    <p:sldId id="633" r:id="rId20"/>
    <p:sldId id="635" r:id="rId21"/>
    <p:sldId id="634" r:id="rId22"/>
    <p:sldId id="636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7"/>
    <p:restoredTop sz="91964" autoAdjust="0"/>
  </p:normalViewPr>
  <p:slideViewPr>
    <p:cSldViewPr snapToGrid="0" snapToObjects="1">
      <p:cViewPr varScale="1">
        <p:scale>
          <a:sx n="112" d="100"/>
          <a:sy n="112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0D050-5379-4458-A2B4-F3E775E6FFB4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BDB594-F929-4D24-B6AF-A565AA4EE393}">
      <dgm:prSet phldrT="[Text]"/>
      <dgm:spPr/>
      <dgm:t>
        <a:bodyPr/>
        <a:lstStyle/>
        <a:p>
          <a:r>
            <a:rPr lang="en-US" dirty="0"/>
            <a:t>Indigo</a:t>
          </a:r>
        </a:p>
        <a:p>
          <a:r>
            <a:rPr lang="en-US" dirty="0"/>
            <a:t>&amp;</a:t>
          </a:r>
        </a:p>
        <a:p>
          <a:r>
            <a:rPr lang="en-US" dirty="0"/>
            <a:t>JGA</a:t>
          </a:r>
        </a:p>
      </dgm:t>
    </dgm:pt>
    <dgm:pt modelId="{8FCDE345-D5DF-40F4-BCC7-84A1C18DD86D}" type="parTrans" cxnId="{F7587A86-2260-4C14-A4FA-8DBC15DFB684}">
      <dgm:prSet/>
      <dgm:spPr/>
      <dgm:t>
        <a:bodyPr/>
        <a:lstStyle/>
        <a:p>
          <a:endParaRPr lang="en-US"/>
        </a:p>
      </dgm:t>
    </dgm:pt>
    <dgm:pt modelId="{06F1C64F-99D1-4F48-9915-1CA8750AD19E}" type="sibTrans" cxnId="{F7587A86-2260-4C14-A4FA-8DBC15DFB684}">
      <dgm:prSet/>
      <dgm:spPr/>
      <dgm:t>
        <a:bodyPr/>
        <a:lstStyle/>
        <a:p>
          <a:endParaRPr lang="en-US"/>
        </a:p>
      </dgm:t>
    </dgm:pt>
    <dgm:pt modelId="{C9C2525C-BA58-42D0-9746-27332FA16D85}">
      <dgm:prSet phldrT="[Text]"/>
      <dgm:spPr/>
      <dgm:t>
        <a:bodyPr/>
        <a:lstStyle/>
        <a:p>
          <a:r>
            <a:rPr lang="en-US" dirty="0"/>
            <a:t>Sharing ideas and experience</a:t>
          </a:r>
        </a:p>
      </dgm:t>
    </dgm:pt>
    <dgm:pt modelId="{E05AEEED-A93B-4362-926C-D1759BB7671C}" type="parTrans" cxnId="{F98D3595-BFBF-47E4-BA6A-E16A8D6D8422}">
      <dgm:prSet/>
      <dgm:spPr/>
      <dgm:t>
        <a:bodyPr/>
        <a:lstStyle/>
        <a:p>
          <a:endParaRPr lang="en-US"/>
        </a:p>
      </dgm:t>
    </dgm:pt>
    <dgm:pt modelId="{F8D6AFDD-35A5-47C9-8791-E922F42843F4}" type="sibTrans" cxnId="{F98D3595-BFBF-47E4-BA6A-E16A8D6D8422}">
      <dgm:prSet/>
      <dgm:spPr/>
      <dgm:t>
        <a:bodyPr/>
        <a:lstStyle/>
        <a:p>
          <a:endParaRPr lang="en-US"/>
        </a:p>
      </dgm:t>
    </dgm:pt>
    <dgm:pt modelId="{EFC64567-0C9B-4EBA-AD0F-585A527B4B60}">
      <dgm:prSet phldrT="[Text]" custT="1"/>
      <dgm:spPr/>
      <dgm:t>
        <a:bodyPr/>
        <a:lstStyle/>
        <a:p>
          <a:r>
            <a:rPr lang="en-US" sz="1800" dirty="0"/>
            <a:t>Drivers differ for each NREN</a:t>
          </a:r>
        </a:p>
      </dgm:t>
    </dgm:pt>
    <dgm:pt modelId="{1EDAEABA-3B0A-4CE8-B6E4-CD90A470D684}" type="parTrans" cxnId="{59139C84-FD22-4258-86A8-E38603A663DA}">
      <dgm:prSet/>
      <dgm:spPr/>
      <dgm:t>
        <a:bodyPr/>
        <a:lstStyle/>
        <a:p>
          <a:endParaRPr lang="en-US"/>
        </a:p>
      </dgm:t>
    </dgm:pt>
    <dgm:pt modelId="{ECD741F7-485E-4B91-AFE4-5041BD193711}" type="sibTrans" cxnId="{59139C84-FD22-4258-86A8-E38603A663DA}">
      <dgm:prSet/>
      <dgm:spPr/>
      <dgm:t>
        <a:bodyPr/>
        <a:lstStyle/>
        <a:p>
          <a:endParaRPr lang="en-US"/>
        </a:p>
      </dgm:t>
    </dgm:pt>
    <dgm:pt modelId="{5309625A-8557-4397-AA9D-BE7FE8A20FFD}">
      <dgm:prSet phldrT="[Text]"/>
      <dgm:spPr/>
      <dgm:t>
        <a:bodyPr/>
        <a:lstStyle/>
        <a:p>
          <a:pPr algn="l"/>
          <a:r>
            <a:rPr lang="en-US" dirty="0"/>
            <a:t>Formed Coalition of the willing and financially able  </a:t>
          </a:r>
        </a:p>
      </dgm:t>
    </dgm:pt>
    <dgm:pt modelId="{E38140EC-499C-4869-A561-68F71B3FDE66}" type="parTrans" cxnId="{28D3B1B4-8A8C-4C73-AA62-EC317FD21336}">
      <dgm:prSet/>
      <dgm:spPr/>
      <dgm:t>
        <a:bodyPr/>
        <a:lstStyle/>
        <a:p>
          <a:endParaRPr lang="en-US"/>
        </a:p>
      </dgm:t>
    </dgm:pt>
    <dgm:pt modelId="{B7D5C314-B07B-41F8-A11C-9AA4F90D91D0}" type="sibTrans" cxnId="{28D3B1B4-8A8C-4C73-AA62-EC317FD21336}">
      <dgm:prSet/>
      <dgm:spPr/>
      <dgm:t>
        <a:bodyPr/>
        <a:lstStyle/>
        <a:p>
          <a:endParaRPr lang="en-US"/>
        </a:p>
      </dgm:t>
    </dgm:pt>
    <dgm:pt modelId="{201AB8E7-E418-43C2-B616-90AA4FE70262}">
      <dgm:prSet phldrT="[Text]" custT="1"/>
      <dgm:spPr/>
      <dgm:t>
        <a:bodyPr/>
        <a:lstStyle/>
        <a:p>
          <a:r>
            <a:rPr lang="en-US" sz="1800" dirty="0"/>
            <a:t>One party to face Supplier</a:t>
          </a:r>
        </a:p>
      </dgm:t>
    </dgm:pt>
    <dgm:pt modelId="{0F88B558-157A-4BDF-B667-0B452F98829D}" type="parTrans" cxnId="{AE0115FE-E9BC-4C45-956D-98D517AEC9A8}">
      <dgm:prSet/>
      <dgm:spPr/>
      <dgm:t>
        <a:bodyPr/>
        <a:lstStyle/>
        <a:p>
          <a:endParaRPr lang="en-US"/>
        </a:p>
      </dgm:t>
    </dgm:pt>
    <dgm:pt modelId="{AD7ED0CF-EA11-466F-AE6A-4F8CEF832A72}" type="sibTrans" cxnId="{AE0115FE-E9BC-4C45-956D-98D517AEC9A8}">
      <dgm:prSet/>
      <dgm:spPr/>
      <dgm:t>
        <a:bodyPr/>
        <a:lstStyle/>
        <a:p>
          <a:endParaRPr lang="en-US"/>
        </a:p>
      </dgm:t>
    </dgm:pt>
    <dgm:pt modelId="{98F23067-202F-47A2-A075-6FDAADB9B442}">
      <dgm:prSet phldrT="[Text]"/>
      <dgm:spPr/>
      <dgm:t>
        <a:bodyPr/>
        <a:lstStyle/>
        <a:p>
          <a:r>
            <a:rPr lang="en-US" dirty="0"/>
            <a:t>Ambitious tender for spectrum - long term IRU</a:t>
          </a:r>
        </a:p>
      </dgm:t>
    </dgm:pt>
    <dgm:pt modelId="{1F0543D6-162E-4600-B4E4-EFBFD503823B}" type="parTrans" cxnId="{5274569A-C01F-4721-9411-D2CE288C6DC2}">
      <dgm:prSet/>
      <dgm:spPr/>
      <dgm:t>
        <a:bodyPr/>
        <a:lstStyle/>
        <a:p>
          <a:endParaRPr lang="en-US"/>
        </a:p>
      </dgm:t>
    </dgm:pt>
    <dgm:pt modelId="{9E0A1383-6C88-4C1B-A37B-287864BC0A47}" type="sibTrans" cxnId="{5274569A-C01F-4721-9411-D2CE288C6DC2}">
      <dgm:prSet/>
      <dgm:spPr/>
      <dgm:t>
        <a:bodyPr/>
        <a:lstStyle/>
        <a:p>
          <a:endParaRPr lang="en-US"/>
        </a:p>
      </dgm:t>
    </dgm:pt>
    <dgm:pt modelId="{F05A0A67-9709-429E-8D9B-D227C24E01BA}" type="pres">
      <dgm:prSet presAssocID="{8970D050-5379-4458-A2B4-F3E775E6FFB4}" presName="Name0" presStyleCnt="0">
        <dgm:presLayoutVars>
          <dgm:chMax/>
          <dgm:chPref/>
          <dgm:dir/>
          <dgm:animLvl val="lvl"/>
        </dgm:presLayoutVars>
      </dgm:prSet>
      <dgm:spPr/>
    </dgm:pt>
    <dgm:pt modelId="{0B97A29B-3C76-48B0-8E7D-2A01D04C6DBF}" type="pres">
      <dgm:prSet presAssocID="{B5BDB594-F929-4D24-B6AF-A565AA4EE393}" presName="composite" presStyleCnt="0"/>
      <dgm:spPr/>
    </dgm:pt>
    <dgm:pt modelId="{93AAB996-D381-4087-A840-6442ACC387A0}" type="pres">
      <dgm:prSet presAssocID="{B5BDB594-F929-4D24-B6AF-A565AA4EE393}" presName="Parent1" presStyleLbl="node1" presStyleIdx="0" presStyleCnt="6" custLinFactNeighborX="-1528" custLinFactNeighborY="-12">
        <dgm:presLayoutVars>
          <dgm:chMax val="1"/>
          <dgm:chPref val="1"/>
          <dgm:bulletEnabled val="1"/>
        </dgm:presLayoutVars>
      </dgm:prSet>
      <dgm:spPr/>
    </dgm:pt>
    <dgm:pt modelId="{CD15A0FB-81F7-4114-967A-55A9EDF542B6}" type="pres">
      <dgm:prSet presAssocID="{B5BDB594-F929-4D24-B6AF-A565AA4EE393}" presName="Childtext1" presStyleLbl="revTx" presStyleIdx="0" presStyleCnt="3" custLinFactNeighborX="280" custLinFactNeighborY="-4001">
        <dgm:presLayoutVars>
          <dgm:chMax val="0"/>
          <dgm:chPref val="0"/>
          <dgm:bulletEnabled val="1"/>
        </dgm:presLayoutVars>
      </dgm:prSet>
      <dgm:spPr/>
    </dgm:pt>
    <dgm:pt modelId="{311274B8-B294-40B3-97C7-4A9333E28AF7}" type="pres">
      <dgm:prSet presAssocID="{B5BDB594-F929-4D24-B6AF-A565AA4EE393}" presName="BalanceSpacing" presStyleCnt="0"/>
      <dgm:spPr/>
    </dgm:pt>
    <dgm:pt modelId="{49D04AF5-61A3-418D-9FB7-EBF262A1E071}" type="pres">
      <dgm:prSet presAssocID="{B5BDB594-F929-4D24-B6AF-A565AA4EE393}" presName="BalanceSpacing1" presStyleCnt="0"/>
      <dgm:spPr/>
    </dgm:pt>
    <dgm:pt modelId="{3558C248-708E-47AF-BA9A-FFE79CD1C1D8}" type="pres">
      <dgm:prSet presAssocID="{06F1C64F-99D1-4F48-9915-1CA8750AD19E}" presName="Accent1Text" presStyleLbl="node1" presStyleIdx="1" presStyleCnt="6" custLinFactNeighborX="2076" custLinFactNeighborY="-12"/>
      <dgm:spPr/>
    </dgm:pt>
    <dgm:pt modelId="{3A7DF609-6CD0-4554-944F-9477535FFE87}" type="pres">
      <dgm:prSet presAssocID="{06F1C64F-99D1-4F48-9915-1CA8750AD19E}" presName="spaceBetweenRectangles" presStyleCnt="0"/>
      <dgm:spPr/>
    </dgm:pt>
    <dgm:pt modelId="{ACAE3408-0DF4-45ED-972C-0614935DCCB4}" type="pres">
      <dgm:prSet presAssocID="{EFC64567-0C9B-4EBA-AD0F-585A527B4B60}" presName="composite" presStyleCnt="0"/>
      <dgm:spPr/>
    </dgm:pt>
    <dgm:pt modelId="{E898EFE2-2659-4814-BF0B-70D0636D938B}" type="pres">
      <dgm:prSet presAssocID="{EFC64567-0C9B-4EBA-AD0F-585A527B4B6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AC04EB3-1B63-4D5A-80D1-1684494F1D4A}" type="pres">
      <dgm:prSet presAssocID="{EFC64567-0C9B-4EBA-AD0F-585A527B4B6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AAD6229-768F-474D-A3CA-2ED28F13D924}" type="pres">
      <dgm:prSet presAssocID="{EFC64567-0C9B-4EBA-AD0F-585A527B4B60}" presName="BalanceSpacing" presStyleCnt="0"/>
      <dgm:spPr/>
    </dgm:pt>
    <dgm:pt modelId="{D5631A5E-1AEC-4E6B-8A2A-3A51B13E8CFD}" type="pres">
      <dgm:prSet presAssocID="{EFC64567-0C9B-4EBA-AD0F-585A527B4B60}" presName="BalanceSpacing1" presStyleCnt="0"/>
      <dgm:spPr/>
    </dgm:pt>
    <dgm:pt modelId="{D62F4CA1-7178-4F23-949A-35A1575EC590}" type="pres">
      <dgm:prSet presAssocID="{ECD741F7-485E-4B91-AFE4-5041BD193711}" presName="Accent1Text" presStyleLbl="node1" presStyleIdx="3" presStyleCnt="6"/>
      <dgm:spPr/>
    </dgm:pt>
    <dgm:pt modelId="{D51D24FA-8730-4EE9-9D47-CCD166B0CC65}" type="pres">
      <dgm:prSet presAssocID="{ECD741F7-485E-4B91-AFE4-5041BD193711}" presName="spaceBetweenRectangles" presStyleCnt="0"/>
      <dgm:spPr/>
    </dgm:pt>
    <dgm:pt modelId="{51B8DE96-0E68-44C2-BF65-1304AEAB74A7}" type="pres">
      <dgm:prSet presAssocID="{201AB8E7-E418-43C2-B616-90AA4FE70262}" presName="composite" presStyleCnt="0"/>
      <dgm:spPr/>
    </dgm:pt>
    <dgm:pt modelId="{F955D905-CC93-432D-B2CF-83FBCB0D23AB}" type="pres">
      <dgm:prSet presAssocID="{201AB8E7-E418-43C2-B616-90AA4FE7026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F62D698-AEE9-4022-9D33-08AD08EAD40C}" type="pres">
      <dgm:prSet presAssocID="{201AB8E7-E418-43C2-B616-90AA4FE70262}" presName="Childtext1" presStyleLbl="revTx" presStyleIdx="2" presStyleCnt="3" custScaleX="102071" custLinFactNeighborX="10715" custLinFactNeighborY="4806">
        <dgm:presLayoutVars>
          <dgm:chMax val="0"/>
          <dgm:chPref val="0"/>
          <dgm:bulletEnabled val="1"/>
        </dgm:presLayoutVars>
      </dgm:prSet>
      <dgm:spPr/>
    </dgm:pt>
    <dgm:pt modelId="{60606982-6B66-41F5-9988-77B6FD6EF410}" type="pres">
      <dgm:prSet presAssocID="{201AB8E7-E418-43C2-B616-90AA4FE70262}" presName="BalanceSpacing" presStyleCnt="0"/>
      <dgm:spPr/>
    </dgm:pt>
    <dgm:pt modelId="{88E75F5D-5B55-4E1F-B5EE-CCA3D30091A3}" type="pres">
      <dgm:prSet presAssocID="{201AB8E7-E418-43C2-B616-90AA4FE70262}" presName="BalanceSpacing1" presStyleCnt="0"/>
      <dgm:spPr/>
    </dgm:pt>
    <dgm:pt modelId="{BA333F82-9D6F-4C3A-A65F-5705238D103C}" type="pres">
      <dgm:prSet presAssocID="{AD7ED0CF-EA11-466F-AE6A-4F8CEF832A72}" presName="Accent1Text" presStyleLbl="node1" presStyleIdx="5" presStyleCnt="6"/>
      <dgm:spPr/>
    </dgm:pt>
  </dgm:ptLst>
  <dgm:cxnLst>
    <dgm:cxn modelId="{6FA44511-5F46-4DF8-BD49-C8ED82B6409E}" type="presOf" srcId="{8970D050-5379-4458-A2B4-F3E775E6FFB4}" destId="{F05A0A67-9709-429E-8D9B-D227C24E01BA}" srcOrd="0" destOrd="0" presId="urn:microsoft.com/office/officeart/2008/layout/AlternatingHexagons"/>
    <dgm:cxn modelId="{E578A51C-446E-4D5D-A578-FCA67AB5126D}" type="presOf" srcId="{AD7ED0CF-EA11-466F-AE6A-4F8CEF832A72}" destId="{BA333F82-9D6F-4C3A-A65F-5705238D103C}" srcOrd="0" destOrd="0" presId="urn:microsoft.com/office/officeart/2008/layout/AlternatingHexagons"/>
    <dgm:cxn modelId="{5494C42C-FC0F-4B36-A0AF-D732B89D05DE}" type="presOf" srcId="{5309625A-8557-4397-AA9D-BE7FE8A20FFD}" destId="{DAC04EB3-1B63-4D5A-80D1-1684494F1D4A}" srcOrd="0" destOrd="0" presId="urn:microsoft.com/office/officeart/2008/layout/AlternatingHexagons"/>
    <dgm:cxn modelId="{241EBC30-F9AA-4DC9-B227-D051D2FBFD3B}" type="presOf" srcId="{98F23067-202F-47A2-A075-6FDAADB9B442}" destId="{DF62D698-AEE9-4022-9D33-08AD08EAD40C}" srcOrd="0" destOrd="0" presId="urn:microsoft.com/office/officeart/2008/layout/AlternatingHexagons"/>
    <dgm:cxn modelId="{4AF86642-708E-48C6-89AD-440E26DB3C74}" type="presOf" srcId="{EFC64567-0C9B-4EBA-AD0F-585A527B4B60}" destId="{E898EFE2-2659-4814-BF0B-70D0636D938B}" srcOrd="0" destOrd="0" presId="urn:microsoft.com/office/officeart/2008/layout/AlternatingHexagons"/>
    <dgm:cxn modelId="{F70A3265-B2E3-452A-98FC-89153CBD0728}" type="presOf" srcId="{06F1C64F-99D1-4F48-9915-1CA8750AD19E}" destId="{3558C248-708E-47AF-BA9A-FFE79CD1C1D8}" srcOrd="0" destOrd="0" presId="urn:microsoft.com/office/officeart/2008/layout/AlternatingHexagons"/>
    <dgm:cxn modelId="{59139C84-FD22-4258-86A8-E38603A663DA}" srcId="{8970D050-5379-4458-A2B4-F3E775E6FFB4}" destId="{EFC64567-0C9B-4EBA-AD0F-585A527B4B60}" srcOrd="1" destOrd="0" parTransId="{1EDAEABA-3B0A-4CE8-B6E4-CD90A470D684}" sibTransId="{ECD741F7-485E-4B91-AFE4-5041BD193711}"/>
    <dgm:cxn modelId="{F7587A86-2260-4C14-A4FA-8DBC15DFB684}" srcId="{8970D050-5379-4458-A2B4-F3E775E6FFB4}" destId="{B5BDB594-F929-4D24-B6AF-A565AA4EE393}" srcOrd="0" destOrd="0" parTransId="{8FCDE345-D5DF-40F4-BCC7-84A1C18DD86D}" sibTransId="{06F1C64F-99D1-4F48-9915-1CA8750AD19E}"/>
    <dgm:cxn modelId="{B5AD5F87-7A3E-44EA-A025-93ABF9D2001F}" type="presOf" srcId="{C9C2525C-BA58-42D0-9746-27332FA16D85}" destId="{CD15A0FB-81F7-4114-967A-55A9EDF542B6}" srcOrd="0" destOrd="0" presId="urn:microsoft.com/office/officeart/2008/layout/AlternatingHexagons"/>
    <dgm:cxn modelId="{F98D3595-BFBF-47E4-BA6A-E16A8D6D8422}" srcId="{B5BDB594-F929-4D24-B6AF-A565AA4EE393}" destId="{C9C2525C-BA58-42D0-9746-27332FA16D85}" srcOrd="0" destOrd="0" parTransId="{E05AEEED-A93B-4362-926C-D1759BB7671C}" sibTransId="{F8D6AFDD-35A5-47C9-8791-E922F42843F4}"/>
    <dgm:cxn modelId="{5274569A-C01F-4721-9411-D2CE288C6DC2}" srcId="{201AB8E7-E418-43C2-B616-90AA4FE70262}" destId="{98F23067-202F-47A2-A075-6FDAADB9B442}" srcOrd="0" destOrd="0" parTransId="{1F0543D6-162E-4600-B4E4-EFBFD503823B}" sibTransId="{9E0A1383-6C88-4C1B-A37B-287864BC0A47}"/>
    <dgm:cxn modelId="{28D3B1B4-8A8C-4C73-AA62-EC317FD21336}" srcId="{EFC64567-0C9B-4EBA-AD0F-585A527B4B60}" destId="{5309625A-8557-4397-AA9D-BE7FE8A20FFD}" srcOrd="0" destOrd="0" parTransId="{E38140EC-499C-4869-A561-68F71B3FDE66}" sibTransId="{B7D5C314-B07B-41F8-A11C-9AA4F90D91D0}"/>
    <dgm:cxn modelId="{25A19FC5-54EE-4E6B-A817-32B9D8D85E1B}" type="presOf" srcId="{201AB8E7-E418-43C2-B616-90AA4FE70262}" destId="{F955D905-CC93-432D-B2CF-83FBCB0D23AB}" srcOrd="0" destOrd="0" presId="urn:microsoft.com/office/officeart/2008/layout/AlternatingHexagons"/>
    <dgm:cxn modelId="{128FCFCC-EFB9-4553-966A-9C1A56C7F0EA}" type="presOf" srcId="{ECD741F7-485E-4B91-AFE4-5041BD193711}" destId="{D62F4CA1-7178-4F23-949A-35A1575EC590}" srcOrd="0" destOrd="0" presId="urn:microsoft.com/office/officeart/2008/layout/AlternatingHexagons"/>
    <dgm:cxn modelId="{513398F0-63FE-47CB-B619-51F3A7A03F7C}" type="presOf" srcId="{B5BDB594-F929-4D24-B6AF-A565AA4EE393}" destId="{93AAB996-D381-4087-A840-6442ACC387A0}" srcOrd="0" destOrd="0" presId="urn:microsoft.com/office/officeart/2008/layout/AlternatingHexagons"/>
    <dgm:cxn modelId="{AE0115FE-E9BC-4C45-956D-98D517AEC9A8}" srcId="{8970D050-5379-4458-A2B4-F3E775E6FFB4}" destId="{201AB8E7-E418-43C2-B616-90AA4FE70262}" srcOrd="2" destOrd="0" parTransId="{0F88B558-157A-4BDF-B667-0B452F98829D}" sibTransId="{AD7ED0CF-EA11-466F-AE6A-4F8CEF832A72}"/>
    <dgm:cxn modelId="{98F959FB-1EF2-4C37-B0B0-BED5A3AE66EC}" type="presParOf" srcId="{F05A0A67-9709-429E-8D9B-D227C24E01BA}" destId="{0B97A29B-3C76-48B0-8E7D-2A01D04C6DBF}" srcOrd="0" destOrd="0" presId="urn:microsoft.com/office/officeart/2008/layout/AlternatingHexagons"/>
    <dgm:cxn modelId="{C61B3AEE-CC04-4CDE-8433-5534F20594E1}" type="presParOf" srcId="{0B97A29B-3C76-48B0-8E7D-2A01D04C6DBF}" destId="{93AAB996-D381-4087-A840-6442ACC387A0}" srcOrd="0" destOrd="0" presId="urn:microsoft.com/office/officeart/2008/layout/AlternatingHexagons"/>
    <dgm:cxn modelId="{90A9AAB8-56B8-4256-BC81-A92D783224C9}" type="presParOf" srcId="{0B97A29B-3C76-48B0-8E7D-2A01D04C6DBF}" destId="{CD15A0FB-81F7-4114-967A-55A9EDF542B6}" srcOrd="1" destOrd="0" presId="urn:microsoft.com/office/officeart/2008/layout/AlternatingHexagons"/>
    <dgm:cxn modelId="{CF1CFFAC-74C7-4108-BB28-DEE3034E7512}" type="presParOf" srcId="{0B97A29B-3C76-48B0-8E7D-2A01D04C6DBF}" destId="{311274B8-B294-40B3-97C7-4A9333E28AF7}" srcOrd="2" destOrd="0" presId="urn:microsoft.com/office/officeart/2008/layout/AlternatingHexagons"/>
    <dgm:cxn modelId="{30E315E2-F560-4FF3-9300-019B9024800A}" type="presParOf" srcId="{0B97A29B-3C76-48B0-8E7D-2A01D04C6DBF}" destId="{49D04AF5-61A3-418D-9FB7-EBF262A1E071}" srcOrd="3" destOrd="0" presId="urn:microsoft.com/office/officeart/2008/layout/AlternatingHexagons"/>
    <dgm:cxn modelId="{1F63D1E6-CD23-4754-876E-07D412850F26}" type="presParOf" srcId="{0B97A29B-3C76-48B0-8E7D-2A01D04C6DBF}" destId="{3558C248-708E-47AF-BA9A-FFE79CD1C1D8}" srcOrd="4" destOrd="0" presId="urn:microsoft.com/office/officeart/2008/layout/AlternatingHexagons"/>
    <dgm:cxn modelId="{372C3E17-4E85-42A6-85B3-092F0A2ED6A3}" type="presParOf" srcId="{F05A0A67-9709-429E-8D9B-D227C24E01BA}" destId="{3A7DF609-6CD0-4554-944F-9477535FFE87}" srcOrd="1" destOrd="0" presId="urn:microsoft.com/office/officeart/2008/layout/AlternatingHexagons"/>
    <dgm:cxn modelId="{B43CEC7F-49A9-4BFB-B5F6-EE5785417EC6}" type="presParOf" srcId="{F05A0A67-9709-429E-8D9B-D227C24E01BA}" destId="{ACAE3408-0DF4-45ED-972C-0614935DCCB4}" srcOrd="2" destOrd="0" presId="urn:microsoft.com/office/officeart/2008/layout/AlternatingHexagons"/>
    <dgm:cxn modelId="{9B22F529-447E-4681-9C47-13AC5021E2BF}" type="presParOf" srcId="{ACAE3408-0DF4-45ED-972C-0614935DCCB4}" destId="{E898EFE2-2659-4814-BF0B-70D0636D938B}" srcOrd="0" destOrd="0" presId="urn:microsoft.com/office/officeart/2008/layout/AlternatingHexagons"/>
    <dgm:cxn modelId="{BF11A435-3506-4D15-9F56-CF7D7464E479}" type="presParOf" srcId="{ACAE3408-0DF4-45ED-972C-0614935DCCB4}" destId="{DAC04EB3-1B63-4D5A-80D1-1684494F1D4A}" srcOrd="1" destOrd="0" presId="urn:microsoft.com/office/officeart/2008/layout/AlternatingHexagons"/>
    <dgm:cxn modelId="{B1390171-A92A-4D39-A8BB-DA20A8F6A36E}" type="presParOf" srcId="{ACAE3408-0DF4-45ED-972C-0614935DCCB4}" destId="{1AAD6229-768F-474D-A3CA-2ED28F13D924}" srcOrd="2" destOrd="0" presId="urn:microsoft.com/office/officeart/2008/layout/AlternatingHexagons"/>
    <dgm:cxn modelId="{02B65437-6B39-4993-AE4D-73031464C409}" type="presParOf" srcId="{ACAE3408-0DF4-45ED-972C-0614935DCCB4}" destId="{D5631A5E-1AEC-4E6B-8A2A-3A51B13E8CFD}" srcOrd="3" destOrd="0" presId="urn:microsoft.com/office/officeart/2008/layout/AlternatingHexagons"/>
    <dgm:cxn modelId="{151BFD28-DECE-4137-A496-4B91048D8FFB}" type="presParOf" srcId="{ACAE3408-0DF4-45ED-972C-0614935DCCB4}" destId="{D62F4CA1-7178-4F23-949A-35A1575EC590}" srcOrd="4" destOrd="0" presId="urn:microsoft.com/office/officeart/2008/layout/AlternatingHexagons"/>
    <dgm:cxn modelId="{4CD4A6B6-204A-4EBD-BD04-AFEDC06BC474}" type="presParOf" srcId="{F05A0A67-9709-429E-8D9B-D227C24E01BA}" destId="{D51D24FA-8730-4EE9-9D47-CCD166B0CC65}" srcOrd="3" destOrd="0" presId="urn:microsoft.com/office/officeart/2008/layout/AlternatingHexagons"/>
    <dgm:cxn modelId="{09356524-FBF3-414D-826B-F21EA564A42A}" type="presParOf" srcId="{F05A0A67-9709-429E-8D9B-D227C24E01BA}" destId="{51B8DE96-0E68-44C2-BF65-1304AEAB74A7}" srcOrd="4" destOrd="0" presId="urn:microsoft.com/office/officeart/2008/layout/AlternatingHexagons"/>
    <dgm:cxn modelId="{DEBE511F-BDC1-46B7-894B-E735F641F289}" type="presParOf" srcId="{51B8DE96-0E68-44C2-BF65-1304AEAB74A7}" destId="{F955D905-CC93-432D-B2CF-83FBCB0D23AB}" srcOrd="0" destOrd="0" presId="urn:microsoft.com/office/officeart/2008/layout/AlternatingHexagons"/>
    <dgm:cxn modelId="{6D9F32C5-EF0C-4794-9BE8-C1B500893849}" type="presParOf" srcId="{51B8DE96-0E68-44C2-BF65-1304AEAB74A7}" destId="{DF62D698-AEE9-4022-9D33-08AD08EAD40C}" srcOrd="1" destOrd="0" presId="urn:microsoft.com/office/officeart/2008/layout/AlternatingHexagons"/>
    <dgm:cxn modelId="{4D5A75B9-5D0C-4ACA-88B1-EA077C456E3D}" type="presParOf" srcId="{51B8DE96-0E68-44C2-BF65-1304AEAB74A7}" destId="{60606982-6B66-41F5-9988-77B6FD6EF410}" srcOrd="2" destOrd="0" presId="urn:microsoft.com/office/officeart/2008/layout/AlternatingHexagons"/>
    <dgm:cxn modelId="{08F8702B-8B6B-4DEC-A411-F3FE8420BB78}" type="presParOf" srcId="{51B8DE96-0E68-44C2-BF65-1304AEAB74A7}" destId="{88E75F5D-5B55-4E1F-B5EE-CCA3D30091A3}" srcOrd="3" destOrd="0" presId="urn:microsoft.com/office/officeart/2008/layout/AlternatingHexagons"/>
    <dgm:cxn modelId="{90AF2CDF-A973-4B72-BF1C-C2CB2376EE4C}" type="presParOf" srcId="{51B8DE96-0E68-44C2-BF65-1304AEAB74A7}" destId="{BA333F82-9D6F-4C3A-A65F-5705238D103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AB996-D381-4087-A840-6442ACC387A0}">
      <dsp:nvSpPr>
        <dsp:cNvPr id="0" name=""/>
        <dsp:cNvSpPr/>
      </dsp:nvSpPr>
      <dsp:spPr>
        <a:xfrm rot="5400000">
          <a:off x="3731878" y="118429"/>
          <a:ext cx="1821856" cy="15850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Indigo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JGA</a:t>
          </a:r>
        </a:p>
      </dsp:txBody>
      <dsp:txXfrm rot="-5400000">
        <a:off x="4097296" y="283915"/>
        <a:ext cx="1091019" cy="1254044"/>
      </dsp:txXfrm>
    </dsp:sp>
    <dsp:sp modelId="{CD15A0FB-81F7-4114-967A-55A9EDF542B6}">
      <dsp:nvSpPr>
        <dsp:cNvPr id="0" name=""/>
        <dsp:cNvSpPr/>
      </dsp:nvSpPr>
      <dsp:spPr>
        <a:xfrm>
          <a:off x="5513323" y="320863"/>
          <a:ext cx="2033192" cy="1093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Sharing ideas and experience</a:t>
          </a:r>
        </a:p>
      </dsp:txBody>
      <dsp:txXfrm>
        <a:off x="5513323" y="320863"/>
        <a:ext cx="2033192" cy="1093114"/>
      </dsp:txXfrm>
    </dsp:sp>
    <dsp:sp modelId="{3558C248-708E-47AF-BA9A-FFE79CD1C1D8}">
      <dsp:nvSpPr>
        <dsp:cNvPr id="0" name=""/>
        <dsp:cNvSpPr/>
      </dsp:nvSpPr>
      <dsp:spPr>
        <a:xfrm rot="5400000">
          <a:off x="2077185" y="118429"/>
          <a:ext cx="1821856" cy="15850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442603" y="283915"/>
        <a:ext cx="1091019" cy="1254044"/>
      </dsp:txXfrm>
    </dsp:sp>
    <dsp:sp modelId="{E898EFE2-2659-4814-BF0B-70D0636D938B}">
      <dsp:nvSpPr>
        <dsp:cNvPr id="0" name=""/>
        <dsp:cNvSpPr/>
      </dsp:nvSpPr>
      <dsp:spPr>
        <a:xfrm rot="5400000">
          <a:off x="2896909" y="1665040"/>
          <a:ext cx="1821856" cy="15850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Drivers differ for each NREN</a:t>
          </a:r>
        </a:p>
      </dsp:txBody>
      <dsp:txXfrm rot="-5400000">
        <a:off x="3262327" y="1830526"/>
        <a:ext cx="1091019" cy="1254044"/>
      </dsp:txXfrm>
    </dsp:sp>
    <dsp:sp modelId="{DAC04EB3-1B63-4D5A-80D1-1684494F1D4A}">
      <dsp:nvSpPr>
        <dsp:cNvPr id="0" name=""/>
        <dsp:cNvSpPr/>
      </dsp:nvSpPr>
      <dsp:spPr>
        <a:xfrm>
          <a:off x="982138" y="1910990"/>
          <a:ext cx="1967605" cy="1093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Formed Coalition of the willing and financially able  </a:t>
          </a:r>
        </a:p>
      </dsp:txBody>
      <dsp:txXfrm>
        <a:off x="982138" y="1910990"/>
        <a:ext cx="1967605" cy="1093114"/>
      </dsp:txXfrm>
    </dsp:sp>
    <dsp:sp modelId="{D62F4CA1-7178-4F23-949A-35A1575EC590}">
      <dsp:nvSpPr>
        <dsp:cNvPr id="0" name=""/>
        <dsp:cNvSpPr/>
      </dsp:nvSpPr>
      <dsp:spPr>
        <a:xfrm rot="5400000">
          <a:off x="4608726" y="1665040"/>
          <a:ext cx="1821856" cy="15850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974144" y="1830526"/>
        <a:ext cx="1091019" cy="1254044"/>
      </dsp:txXfrm>
    </dsp:sp>
    <dsp:sp modelId="{F955D905-CC93-432D-B2CF-83FBCB0D23AB}">
      <dsp:nvSpPr>
        <dsp:cNvPr id="0" name=""/>
        <dsp:cNvSpPr/>
      </dsp:nvSpPr>
      <dsp:spPr>
        <a:xfrm rot="5400000">
          <a:off x="3745570" y="3211432"/>
          <a:ext cx="1821856" cy="15850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One party to face Supplier</a:t>
          </a:r>
        </a:p>
      </dsp:txBody>
      <dsp:txXfrm rot="-5400000">
        <a:off x="4110988" y="3376918"/>
        <a:ext cx="1091019" cy="1254044"/>
      </dsp:txXfrm>
    </dsp:sp>
    <dsp:sp modelId="{DF62D698-AEE9-4022-9D33-08AD08EAD40C}">
      <dsp:nvSpPr>
        <dsp:cNvPr id="0" name=""/>
        <dsp:cNvSpPr/>
      </dsp:nvSpPr>
      <dsp:spPr>
        <a:xfrm>
          <a:off x="5693906" y="3509918"/>
          <a:ext cx="2075299" cy="1093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Ambitious tender for spectrum - long term IRU</a:t>
          </a:r>
        </a:p>
      </dsp:txBody>
      <dsp:txXfrm>
        <a:off x="5693906" y="3509918"/>
        <a:ext cx="2075299" cy="1093114"/>
      </dsp:txXfrm>
    </dsp:sp>
    <dsp:sp modelId="{BA333F82-9D6F-4C3A-A65F-5705238D103C}">
      <dsp:nvSpPr>
        <dsp:cNvPr id="0" name=""/>
        <dsp:cNvSpPr/>
      </dsp:nvSpPr>
      <dsp:spPr>
        <a:xfrm rot="5400000">
          <a:off x="2033753" y="3211432"/>
          <a:ext cx="1821856" cy="15850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399171" y="3376918"/>
        <a:ext cx="1091019" cy="1254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FBFCB-0D09-4623-8C5C-6B63F57D107D}" type="datetimeFigureOut">
              <a:rPr lang="en-AU" smtClean="0"/>
              <a:t>18/6/19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6E562-3C85-4089-95BB-CBDE5E8879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169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ability to come together and share is at the heart of the GNA</a:t>
            </a:r>
          </a:p>
          <a:p>
            <a:r>
              <a:rPr lang="en-AU" dirty="0"/>
              <a:t>Born out of the policy and strategy meetings</a:t>
            </a:r>
          </a:p>
          <a:p>
            <a:r>
              <a:rPr lang="en-AU" dirty="0"/>
              <a:t>Interest in what AARNet had done with Indigo and JGA.  The market is changing NRENs may be subject to increased regulatory scrutiny</a:t>
            </a:r>
          </a:p>
          <a:p>
            <a:r>
              <a:rPr lang="en-AU" dirty="0"/>
              <a:t>Formed a loose coalition of the willing and financially able</a:t>
            </a:r>
          </a:p>
          <a:p>
            <a:pPr lvl="1"/>
            <a:r>
              <a:rPr lang="en-AU" dirty="0"/>
              <a:t>Drivers were different for each party</a:t>
            </a:r>
          </a:p>
          <a:p>
            <a:pPr lvl="1"/>
            <a:r>
              <a:rPr lang="en-AU" dirty="0"/>
              <a:t>Driving down input cost necessitates dealing at the wholesale level</a:t>
            </a:r>
          </a:p>
          <a:p>
            <a:pPr lvl="1"/>
            <a:r>
              <a:rPr lang="en-AU" dirty="0"/>
              <a:t>Differing views on short v long term value</a:t>
            </a:r>
          </a:p>
          <a:p>
            <a:r>
              <a:rPr lang="en-AU" dirty="0"/>
              <a:t>Tender issued for spectrum or long term IRU</a:t>
            </a:r>
          </a:p>
          <a:p>
            <a:r>
              <a:rPr lang="en-AU" dirty="0"/>
              <a:t>Procurement rules default to the most rigorous but not always fit for purpose</a:t>
            </a:r>
          </a:p>
          <a:p>
            <a:r>
              <a:rPr lang="en-AU" dirty="0"/>
              <a:t>Need one party to front the deal (several v joint and several)</a:t>
            </a:r>
          </a:p>
          <a:p>
            <a:r>
              <a:rPr lang="en-AU" dirty="0"/>
              <a:t>Draft contract issued with tender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6E562-3C85-4089-95BB-CBDE5E8879D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11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Supply Agreement/IRU between Supplier and Contracting NREN</a:t>
            </a:r>
          </a:p>
          <a:p>
            <a:r>
              <a:rPr lang="en-AU" dirty="0"/>
              <a:t>Back to Back agreement between Contracting NREN and participating NRENs</a:t>
            </a:r>
          </a:p>
          <a:p>
            <a:pPr lvl="1"/>
            <a:r>
              <a:rPr lang="en-AU" dirty="0"/>
              <a:t>Grants long term IRU &gt;15 years</a:t>
            </a:r>
          </a:p>
          <a:p>
            <a:pPr lvl="1"/>
            <a:r>
              <a:rPr lang="en-AU" dirty="0"/>
              <a:t>Passes through the obligations from the Supply Agreement</a:t>
            </a:r>
          </a:p>
          <a:p>
            <a:pPr lvl="1"/>
            <a:r>
              <a:rPr lang="en-AU" dirty="0"/>
              <a:t>Allocates the capacity but not divides </a:t>
            </a:r>
          </a:p>
          <a:p>
            <a:pPr lvl="1"/>
            <a:r>
              <a:rPr lang="en-AU" dirty="0"/>
              <a:t>Provides coverage for the Contracting NREN in event of default</a:t>
            </a:r>
          </a:p>
          <a:p>
            <a:r>
              <a:rPr lang="en-AU" dirty="0"/>
              <a:t>Consortium Agreement governs the relationship of the parties</a:t>
            </a:r>
          </a:p>
          <a:p>
            <a:pPr lvl="1"/>
            <a:r>
              <a:rPr lang="en-AU" dirty="0"/>
              <a:t>Fair Use </a:t>
            </a:r>
          </a:p>
          <a:p>
            <a:pPr lvl="1"/>
            <a:r>
              <a:rPr lang="en-AU" dirty="0"/>
              <a:t>Breach, default, parties leaving and joining</a:t>
            </a:r>
          </a:p>
          <a:p>
            <a:pPr lvl="1"/>
            <a:r>
              <a:rPr lang="en-AU" dirty="0" err="1"/>
              <a:t>Stepin</a:t>
            </a:r>
            <a:r>
              <a:rPr lang="en-AU" dirty="0"/>
              <a:t> rights</a:t>
            </a:r>
          </a:p>
          <a:p>
            <a:pPr lvl="1"/>
            <a:r>
              <a:rPr lang="en-AU" dirty="0"/>
              <a:t>Upgrades</a:t>
            </a:r>
          </a:p>
          <a:p>
            <a:pPr lvl="1"/>
            <a:r>
              <a:rPr lang="en-AU" dirty="0"/>
              <a:t>Governance, decision making, voting……. </a:t>
            </a:r>
          </a:p>
          <a:p>
            <a:pPr lvl="1"/>
            <a:r>
              <a:rPr lang="en-AU" dirty="0"/>
              <a:t>GXP space and power</a:t>
            </a:r>
          </a:p>
          <a:p>
            <a:r>
              <a:rPr lang="en-AU" dirty="0"/>
              <a:t>AER MOU provides mutual backup arrangements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6E562-3C85-4089-95BB-CBDE5E8879D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50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Supply Agreement/IRU between Supplier and Contracting NREN</a:t>
            </a:r>
          </a:p>
          <a:p>
            <a:r>
              <a:rPr lang="en-AU" dirty="0"/>
              <a:t>Back to Back agreement between Contracting NREN and participating NRENs</a:t>
            </a:r>
          </a:p>
          <a:p>
            <a:pPr lvl="1"/>
            <a:r>
              <a:rPr lang="en-AU" dirty="0"/>
              <a:t>Grants long term IRU &gt;15 years</a:t>
            </a:r>
          </a:p>
          <a:p>
            <a:pPr lvl="1"/>
            <a:r>
              <a:rPr lang="en-AU" dirty="0"/>
              <a:t>Passes through the obligations from the Supply Agreement</a:t>
            </a:r>
          </a:p>
          <a:p>
            <a:pPr lvl="1"/>
            <a:r>
              <a:rPr lang="en-AU" dirty="0"/>
              <a:t>Allocates the capacity but not divides </a:t>
            </a:r>
          </a:p>
          <a:p>
            <a:pPr lvl="1"/>
            <a:r>
              <a:rPr lang="en-AU" dirty="0"/>
              <a:t>Provides coverage for the Contracting NREN in event of default</a:t>
            </a:r>
          </a:p>
          <a:p>
            <a:r>
              <a:rPr lang="en-AU" dirty="0"/>
              <a:t>Consortium Agreement governs the relationship of the parties</a:t>
            </a:r>
          </a:p>
          <a:p>
            <a:pPr lvl="1"/>
            <a:r>
              <a:rPr lang="en-AU" dirty="0"/>
              <a:t>Fair Use </a:t>
            </a:r>
          </a:p>
          <a:p>
            <a:pPr lvl="1"/>
            <a:r>
              <a:rPr lang="en-AU" dirty="0"/>
              <a:t>Breach, default, parties leaving and joining</a:t>
            </a:r>
          </a:p>
          <a:p>
            <a:pPr lvl="1"/>
            <a:r>
              <a:rPr lang="en-AU" dirty="0" err="1"/>
              <a:t>Stepin</a:t>
            </a:r>
            <a:r>
              <a:rPr lang="en-AU" dirty="0"/>
              <a:t> rights</a:t>
            </a:r>
          </a:p>
          <a:p>
            <a:pPr lvl="1"/>
            <a:r>
              <a:rPr lang="en-AU" dirty="0"/>
              <a:t>Upgrades</a:t>
            </a:r>
          </a:p>
          <a:p>
            <a:pPr lvl="1"/>
            <a:r>
              <a:rPr lang="en-AU" dirty="0"/>
              <a:t>Governance, decision making, voting……. </a:t>
            </a:r>
          </a:p>
          <a:p>
            <a:pPr lvl="1"/>
            <a:r>
              <a:rPr lang="en-AU" dirty="0"/>
              <a:t>GXP space and power</a:t>
            </a:r>
          </a:p>
          <a:p>
            <a:r>
              <a:rPr lang="en-AU" dirty="0"/>
              <a:t>AER MOU provides mutual backup arrangements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6E562-3C85-4089-95BB-CBDE5E8879D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860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NRENs differ have different structures, funding, experience, timing, governance, legal jurisdiction, regulatory and compliance………..</a:t>
            </a:r>
          </a:p>
          <a:p>
            <a:pPr lvl="1"/>
            <a:r>
              <a:rPr lang="en-AU" dirty="0"/>
              <a:t>Standard forms of agreement (IRU, UJV)</a:t>
            </a:r>
          </a:p>
          <a:p>
            <a:pPr lvl="1"/>
            <a:r>
              <a:rPr lang="en-AU" dirty="0"/>
              <a:t>Use standard clause constructs, liability</a:t>
            </a:r>
          </a:p>
          <a:p>
            <a:pPr lvl="1"/>
            <a:r>
              <a:rPr lang="en-AU" dirty="0"/>
              <a:t>Use standard terminology</a:t>
            </a:r>
          </a:p>
          <a:p>
            <a:pPr lvl="1"/>
            <a:r>
              <a:rPr lang="en-AU" dirty="0"/>
              <a:t>Choose common legal jurisdiction, arbitration……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6E562-3C85-4089-95BB-CBDE5E8879D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5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Disproportionate representation among the user community is interesting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6E562-3C85-4089-95BB-CBDE5E8879DF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94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English Lessons….</a:t>
            </a:r>
          </a:p>
          <a:p>
            <a:endParaRPr lang="en-US" dirty="0"/>
          </a:p>
          <a:p>
            <a:r>
              <a:rPr lang="en-US" dirty="0"/>
              <a:t>The collaboration: Be careful not to overegg the pudding</a:t>
            </a:r>
          </a:p>
          <a:p>
            <a:r>
              <a:rPr lang="en-US" dirty="0"/>
              <a:t>The cost: We are not talking sheep stations</a:t>
            </a:r>
          </a:p>
          <a:p>
            <a:r>
              <a:rPr lang="en-US" dirty="0"/>
              <a:t>The provider: Need to get out the cattle prod</a:t>
            </a:r>
          </a:p>
          <a:p>
            <a:r>
              <a:rPr lang="en-US" dirty="0"/>
              <a:t>The lawyer: We do not need to teach him to suck eggs</a:t>
            </a:r>
          </a:p>
          <a:p>
            <a:r>
              <a:rPr lang="en-US" dirty="0"/>
              <a:t>The process: Too much jiggery </a:t>
            </a:r>
            <a:r>
              <a:rPr lang="en-US" dirty="0" err="1"/>
              <a:t>pokery</a:t>
            </a:r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6E562-3C85-4089-95BB-CBDE5E8879DF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859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FD71-6B86-CA47-8A79-B10019A87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5A02E-351E-0240-9159-A67A7D14F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53362-31DE-EE48-9375-F7CA2929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CA1-87E9-3C42-9D28-77E37C33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5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54237-8468-784A-AA9D-2F7180B8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61275-F933-9A4C-AB9B-6EB21709A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06BFA-068D-AB4E-A377-2015488E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CA1-87E9-3C42-9D28-77E37C33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6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57B9B6-9742-CE4B-8BD8-829950B8C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E4D33-7E27-3E43-95EF-8907C7DD1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85901-F4D8-4B4E-ABA7-D4544B08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CA1-87E9-3C42-9D28-77E37C33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2EE3-28B1-B945-B992-A3DFD8EC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34D2-5243-BF4A-A92A-3E0DB90B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34B48-ECF9-AB4A-82DC-F049E943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CA1-87E9-3C42-9D28-77E37C33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1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2BA7F-EA72-DB4D-BB74-6CF4545B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591DB-181E-F244-9077-84D7E53C1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71F6D-4DA5-1045-8202-8F4D2890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CA1-87E9-3C42-9D28-77E37C33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351D-8263-0241-86E3-1015914A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3AA2E-E2FA-6040-9C3C-E6B74467E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31E2C-B3F1-0F48-8347-A0C3FAFB2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58F8C-9CF3-CB46-9EFC-0FA3AF68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CA1-87E9-3C42-9D28-77E37C33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8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7EF2-79A2-AE4B-A1D6-4D093297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9E2F0-B2E4-964D-8A32-B501B48F9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35E69-032B-E24A-934C-2A1E2A9A4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E76A2-4218-B042-B4B0-8EC3B4C4E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EE5DA-86F7-C945-AE80-593A89C1D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690F25-10D4-534A-BEB8-0EAD971D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CA1-87E9-3C42-9D28-77E37C33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6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A182A-6C4B-9A4D-98AA-B4121079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C3AB1-8412-C740-8D07-A07B166E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CA1-87E9-3C42-9D28-77E37C33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2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C211D-9F92-8C45-B0ED-CC6D10E2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CA1-87E9-3C42-9D28-77E37C33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7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5EE-3233-C44A-9A79-CB7147E8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069F8-437F-8240-A2EB-98D4D708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66107-5F3A-FA4A-8CDA-CE853BD74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37AF1-E1E6-6A48-A7F5-699ADE4C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CA1-87E9-3C42-9D28-77E37C33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0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3167-602C-CF44-8B7F-2551076C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00367B-783B-3B46-80FF-0BDC5A24E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B7182-2655-D24C-B276-6D68C16B3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B9FF8-4AB0-CF40-8CA1-7663992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CA1-87E9-3C42-9D28-77E37C33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9FA2F-A421-6641-A770-DA6EF910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73C0-28FF-694E-A95C-79E0A5587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0C8F0-78F4-1944-826D-7158EE9B9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488" y="6356350"/>
            <a:ext cx="47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32CA1-87E9-3C42-9D28-77E37C33BC11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78157F-9AE9-DA4E-B481-86430088075A}"/>
              </a:ext>
            </a:extLst>
          </p:cNvPr>
          <p:cNvGrpSpPr/>
          <p:nvPr userDrawn="1"/>
        </p:nvGrpSpPr>
        <p:grpSpPr>
          <a:xfrm>
            <a:off x="214489" y="6332336"/>
            <a:ext cx="6642018" cy="467116"/>
            <a:chOff x="214489" y="6332336"/>
            <a:chExt cx="6642018" cy="4671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A3AAEC-83A6-FD4F-B306-70271DC9B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214489" y="6375358"/>
              <a:ext cx="1158792" cy="4240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DB5AA8-5083-BE4C-85C7-C98F8D610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6051073" y="6356349"/>
              <a:ext cx="805434" cy="39869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361118-0901-904B-A612-CC1B03A7D4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373281" y="6332336"/>
              <a:ext cx="932786" cy="4496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83173A-E754-B442-96E5-21982853B8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2408095" y="6390824"/>
              <a:ext cx="1307195" cy="3634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A15C0A5-B18B-9A46-AC2A-0A9DFE9DDE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5086080" y="6356350"/>
              <a:ext cx="932786" cy="3986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F3FE34-CE3B-1440-A753-1243B407C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3852686" y="6372660"/>
              <a:ext cx="1104194" cy="325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81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77D1-8ACF-914C-8998-C0E9A54221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CAE-1: A Next Step in Securing Sustainable Intercontinental R&amp;E Bandwidth in the GREN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B86DB-CC3B-E149-9A55-3F4D72E11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726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TNC19 – Tallinn, Estonia – 19 June 2019</a:t>
            </a:r>
          </a:p>
          <a:p>
            <a:endParaRPr lang="en-US" dirty="0"/>
          </a:p>
          <a:p>
            <a:r>
              <a:rPr lang="en-US" dirty="0"/>
              <a:t>Mary Fleming (AARNet)</a:t>
            </a:r>
          </a:p>
          <a:p>
            <a:r>
              <a:rPr lang="en-US" dirty="0"/>
              <a:t>Erik-Jan Bos (NORDUnet)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24CC-D5B2-604E-8614-380E44926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133" y="5368151"/>
            <a:ext cx="41148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EA130-002B-5A49-9563-38C0F5F5B973}"/>
              </a:ext>
            </a:extLst>
          </p:cNvPr>
          <p:cNvGrpSpPr/>
          <p:nvPr/>
        </p:nvGrpSpPr>
        <p:grpSpPr>
          <a:xfrm>
            <a:off x="2087218" y="1474470"/>
            <a:ext cx="7596942" cy="4440802"/>
            <a:chOff x="2456952" y="841890"/>
            <a:chExt cx="6770007" cy="506195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A71079D-E00B-3947-B68A-F1458DDA0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6952" y="841890"/>
              <a:ext cx="6770007" cy="5061952"/>
            </a:xfrm>
            <a:prstGeom prst="rect">
              <a:avLst/>
            </a:prstGeom>
          </p:spPr>
        </p:pic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713B3C8-27D8-214F-8D31-1D61D6E60BB0}"/>
                </a:ext>
              </a:extLst>
            </p:cNvPr>
            <p:cNvSpPr/>
            <p:nvPr/>
          </p:nvSpPr>
          <p:spPr>
            <a:xfrm>
              <a:off x="3705308" y="2178657"/>
              <a:ext cx="2838615" cy="1993429"/>
            </a:xfrm>
            <a:custGeom>
              <a:avLst/>
              <a:gdLst>
                <a:gd name="connsiteX0" fmla="*/ 0 w 2838615"/>
                <a:gd name="connsiteY0" fmla="*/ 0 h 1993429"/>
                <a:gd name="connsiteX1" fmla="*/ 357809 w 2838615"/>
                <a:gd name="connsiteY1" fmla="*/ 667910 h 1993429"/>
                <a:gd name="connsiteX2" fmla="*/ 2067339 w 2838615"/>
                <a:gd name="connsiteY2" fmla="*/ 1892411 h 1993429"/>
                <a:gd name="connsiteX3" fmla="*/ 2838615 w 2838615"/>
                <a:gd name="connsiteY3" fmla="*/ 1836752 h 199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8615" h="1993429">
                  <a:moveTo>
                    <a:pt x="0" y="0"/>
                  </a:moveTo>
                  <a:cubicBezTo>
                    <a:pt x="6626" y="176254"/>
                    <a:pt x="13253" y="352508"/>
                    <a:pt x="357809" y="667910"/>
                  </a:cubicBezTo>
                  <a:cubicBezTo>
                    <a:pt x="702365" y="983312"/>
                    <a:pt x="1653871" y="1697604"/>
                    <a:pt x="2067339" y="1892411"/>
                  </a:cubicBezTo>
                  <a:cubicBezTo>
                    <a:pt x="2480807" y="2087218"/>
                    <a:pt x="2659711" y="1961985"/>
                    <a:pt x="2838615" y="1836752"/>
                  </a:cubicBezTo>
                </a:path>
              </a:pathLst>
            </a:custGeom>
            <a:ln w="4762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CCFF4EF-FE32-7241-B096-035CB515C6CD}"/>
                </a:ext>
              </a:extLst>
            </p:cNvPr>
            <p:cNvSpPr/>
            <p:nvPr/>
          </p:nvSpPr>
          <p:spPr>
            <a:xfrm>
              <a:off x="6476337" y="3935896"/>
              <a:ext cx="135172" cy="1510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6FF9A3C-1C12-6545-B340-01CF027A4B89}"/>
                </a:ext>
              </a:extLst>
            </p:cNvPr>
            <p:cNvSpPr/>
            <p:nvPr/>
          </p:nvSpPr>
          <p:spPr>
            <a:xfrm>
              <a:off x="3627120" y="2103120"/>
              <a:ext cx="135172" cy="1510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2C429A-EA0A-2440-AACD-C46902824162}"/>
                </a:ext>
              </a:extLst>
            </p:cNvPr>
            <p:cNvSpPr txBox="1"/>
            <p:nvPr/>
          </p:nvSpPr>
          <p:spPr>
            <a:xfrm>
              <a:off x="2681890" y="1921845"/>
              <a:ext cx="798480" cy="42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London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9BA6B0-18CE-574F-8752-C35A148AA020}"/>
                </a:ext>
              </a:extLst>
            </p:cNvPr>
            <p:cNvSpPr txBox="1"/>
            <p:nvPr/>
          </p:nvSpPr>
          <p:spPr>
            <a:xfrm>
              <a:off x="5841955" y="4247623"/>
              <a:ext cx="1183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Singapore</a:t>
              </a:r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A81CCB31-C355-1147-B2CF-14E4AD54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100G link on SEA-ME-WE-5 (CAE-1)</a:t>
            </a:r>
          </a:p>
        </p:txBody>
      </p:sp>
    </p:spTree>
    <p:extLst>
      <p:ext uri="{BB962C8B-B14F-4D97-AF65-F5344CB8AC3E}">
        <p14:creationId xmlns:p14="http://schemas.microsoft.com/office/powerpoint/2010/main" val="115064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>
            <a:extLst>
              <a:ext uri="{FF2B5EF4-FFF2-40B4-BE49-F238E27FC236}">
                <a16:creationId xmlns:a16="http://schemas.microsoft.com/office/drawing/2014/main" id="{2E4B3CD2-6AB5-F942-9C12-75302E56377B}"/>
              </a:ext>
            </a:extLst>
          </p:cNvPr>
          <p:cNvSpPr/>
          <p:nvPr/>
        </p:nvSpPr>
        <p:spPr>
          <a:xfrm>
            <a:off x="3102429" y="3733800"/>
            <a:ext cx="838200" cy="576942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CLS</a:t>
            </a:r>
          </a:p>
          <a:p>
            <a:r>
              <a:rPr lang="en-US" dirty="0"/>
              <a:t>Mar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740B594C-39E6-D34C-8700-E1DE268BD28D}"/>
              </a:ext>
            </a:extLst>
          </p:cNvPr>
          <p:cNvSpPr/>
          <p:nvPr/>
        </p:nvSpPr>
        <p:spPr>
          <a:xfrm>
            <a:off x="930728" y="1959430"/>
            <a:ext cx="925286" cy="674914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GXPLon</a:t>
            </a:r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DDABCECE-5AEA-E345-9CB8-BBF8E67E15D1}"/>
              </a:ext>
            </a:extLst>
          </p:cNvPr>
          <p:cNvSpPr/>
          <p:nvPr/>
        </p:nvSpPr>
        <p:spPr>
          <a:xfrm>
            <a:off x="9889671" y="4876800"/>
            <a:ext cx="925286" cy="674914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GXP</a:t>
            </a:r>
          </a:p>
          <a:p>
            <a:pPr algn="ctr"/>
            <a:r>
              <a:rPr lang="en-US" dirty="0"/>
              <a:t>Sin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4F5EDB70-EA5B-0147-9ACD-C688AD99D7AD}"/>
              </a:ext>
            </a:extLst>
          </p:cNvPr>
          <p:cNvSpPr/>
          <p:nvPr/>
        </p:nvSpPr>
        <p:spPr>
          <a:xfrm>
            <a:off x="8011885" y="4925786"/>
            <a:ext cx="838200" cy="576942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CLS</a:t>
            </a:r>
          </a:p>
          <a:p>
            <a:r>
              <a:rPr lang="en-US" dirty="0"/>
              <a:t>Sin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FF8C855A-5758-D044-9491-DB5E992AE8EF}"/>
              </a:ext>
            </a:extLst>
          </p:cNvPr>
          <p:cNvCxnSpPr>
            <a:cxnSpLocks/>
            <a:stCxn id="6" idx="2"/>
            <a:endCxn id="7" idx="2"/>
          </p:cNvCxnSpPr>
          <p:nvPr/>
        </p:nvCxnSpPr>
        <p:spPr>
          <a:xfrm rot="16200000" flipH="1">
            <a:off x="5380264" y="2452007"/>
            <a:ext cx="1191986" cy="4909456"/>
          </a:xfrm>
          <a:prstGeom prst="curvedConnector3">
            <a:avLst>
              <a:gd name="adj1" fmla="val 141697"/>
            </a:avLst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EC04B5-D346-6149-B418-18CA07DB8A63}"/>
              </a:ext>
            </a:extLst>
          </p:cNvPr>
          <p:cNvCxnSpPr>
            <a:stCxn id="7" idx="3"/>
            <a:endCxn id="5" idx="3"/>
          </p:cNvCxnSpPr>
          <p:nvPr/>
        </p:nvCxnSpPr>
        <p:spPr>
          <a:xfrm>
            <a:off x="8777967" y="5214257"/>
            <a:ext cx="11117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8A3BAA-FA7B-3B44-B600-4D0AB1330B0E}"/>
              </a:ext>
            </a:extLst>
          </p:cNvPr>
          <p:cNvSpPr/>
          <p:nvPr/>
        </p:nvSpPr>
        <p:spPr>
          <a:xfrm>
            <a:off x="310242" y="2634343"/>
            <a:ext cx="381000" cy="370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9671F5-DA7C-B543-ADFE-66484E58D913}"/>
              </a:ext>
            </a:extLst>
          </p:cNvPr>
          <p:cNvSpPr/>
          <p:nvPr/>
        </p:nvSpPr>
        <p:spPr>
          <a:xfrm>
            <a:off x="310242" y="1589315"/>
            <a:ext cx="381000" cy="370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E4DFF5-8624-2B43-A8DC-BA64DE667A71}"/>
              </a:ext>
            </a:extLst>
          </p:cNvPr>
          <p:cNvSpPr/>
          <p:nvPr/>
        </p:nvSpPr>
        <p:spPr>
          <a:xfrm>
            <a:off x="310242" y="2111829"/>
            <a:ext cx="381000" cy="370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B004EA7-E12A-6F4D-B600-B16FED81C09F}"/>
              </a:ext>
            </a:extLst>
          </p:cNvPr>
          <p:cNvSpPr/>
          <p:nvPr/>
        </p:nvSpPr>
        <p:spPr>
          <a:xfrm>
            <a:off x="11136084" y="5551713"/>
            <a:ext cx="381000" cy="370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E2ABB81-2336-EE46-9313-2913EA7F5859}"/>
              </a:ext>
            </a:extLst>
          </p:cNvPr>
          <p:cNvSpPr/>
          <p:nvPr/>
        </p:nvSpPr>
        <p:spPr>
          <a:xfrm>
            <a:off x="11136084" y="5029199"/>
            <a:ext cx="381000" cy="370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49AE4E-2927-DD41-8C8A-676D3E4692E1}"/>
              </a:ext>
            </a:extLst>
          </p:cNvPr>
          <p:cNvSpPr/>
          <p:nvPr/>
        </p:nvSpPr>
        <p:spPr>
          <a:xfrm>
            <a:off x="11136084" y="4506685"/>
            <a:ext cx="381000" cy="370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6F5651-4690-2043-BA7E-750EE0D8F69B}"/>
              </a:ext>
            </a:extLst>
          </p:cNvPr>
          <p:cNvCxnSpPr>
            <a:stCxn id="21" idx="6"/>
            <a:endCxn id="4" idx="4"/>
          </p:cNvCxnSpPr>
          <p:nvPr/>
        </p:nvCxnSpPr>
        <p:spPr>
          <a:xfrm>
            <a:off x="691242" y="1774373"/>
            <a:ext cx="408215" cy="18505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D9FE8C-FA32-AF4C-B082-9DD74059639B}"/>
              </a:ext>
            </a:extLst>
          </p:cNvPr>
          <p:cNvCxnSpPr>
            <a:stCxn id="22" idx="6"/>
            <a:endCxn id="4" idx="3"/>
          </p:cNvCxnSpPr>
          <p:nvPr/>
        </p:nvCxnSpPr>
        <p:spPr>
          <a:xfrm>
            <a:off x="691242" y="2296887"/>
            <a:ext cx="239486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99404B-A63E-3F49-92D5-52EE2154E525}"/>
              </a:ext>
            </a:extLst>
          </p:cNvPr>
          <p:cNvCxnSpPr>
            <a:stCxn id="20" idx="6"/>
            <a:endCxn id="4" idx="2"/>
          </p:cNvCxnSpPr>
          <p:nvPr/>
        </p:nvCxnSpPr>
        <p:spPr>
          <a:xfrm flipV="1">
            <a:off x="691242" y="2634344"/>
            <a:ext cx="408215" cy="18505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DA4D83-0B9E-B24F-B7A0-A6C73BC55FC2}"/>
              </a:ext>
            </a:extLst>
          </p:cNvPr>
          <p:cNvCxnSpPr>
            <a:stCxn id="25" idx="2"/>
            <a:endCxn id="5" idx="5"/>
          </p:cNvCxnSpPr>
          <p:nvPr/>
        </p:nvCxnSpPr>
        <p:spPr>
          <a:xfrm flipH="1">
            <a:off x="10646229" y="4691743"/>
            <a:ext cx="489855" cy="18505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A061D9-1701-6D41-A55E-E9652EA6C547}"/>
              </a:ext>
            </a:extLst>
          </p:cNvPr>
          <p:cNvCxnSpPr>
            <a:stCxn id="24" idx="2"/>
            <a:endCxn id="5" idx="0"/>
          </p:cNvCxnSpPr>
          <p:nvPr/>
        </p:nvCxnSpPr>
        <p:spPr>
          <a:xfrm flipH="1">
            <a:off x="10814957" y="5214257"/>
            <a:ext cx="32112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E58FCA-204C-3C4D-8696-2AF2103EB42F}"/>
              </a:ext>
            </a:extLst>
          </p:cNvPr>
          <p:cNvCxnSpPr>
            <a:stCxn id="5" idx="1"/>
            <a:endCxn id="23" idx="2"/>
          </p:cNvCxnSpPr>
          <p:nvPr/>
        </p:nvCxnSpPr>
        <p:spPr>
          <a:xfrm>
            <a:off x="10646229" y="5551714"/>
            <a:ext cx="489855" cy="18505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itle 38">
            <a:extLst>
              <a:ext uri="{FF2B5EF4-FFF2-40B4-BE49-F238E27FC236}">
                <a16:creationId xmlns:a16="http://schemas.microsoft.com/office/drawing/2014/main" id="{E7A9BE90-E916-5A47-BDCA-438040817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157"/>
          </a:xfrm>
        </p:spPr>
        <p:txBody>
          <a:bodyPr/>
          <a:lstStyle/>
          <a:p>
            <a:r>
              <a:rPr lang="en-US" dirty="0"/>
              <a:t>Schematic CAE-1 Design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1A1C6E-50C3-6247-95F5-D55E368B8C45}"/>
              </a:ext>
            </a:extLst>
          </p:cNvPr>
          <p:cNvSpPr txBox="1"/>
          <p:nvPr/>
        </p:nvSpPr>
        <p:spPr>
          <a:xfrm>
            <a:off x="9308124" y="6259284"/>
            <a:ext cx="254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v0.9- 19 Mar 2019 - EJB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91E037-768C-6E46-9610-D27B9A5D0DFE}"/>
              </a:ext>
            </a:extLst>
          </p:cNvPr>
          <p:cNvSpPr txBox="1"/>
          <p:nvPr/>
        </p:nvSpPr>
        <p:spPr>
          <a:xfrm rot="695279">
            <a:off x="4520015" y="5321270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1x 100G </a:t>
            </a:r>
            <a:r>
              <a:rPr lang="en-US" sz="1400" dirty="0" err="1"/>
              <a:t>λ</a:t>
            </a:r>
            <a:r>
              <a:rPr lang="en-US" sz="1400" dirty="0"/>
              <a:t> on SEA-ME-WE-5</a:t>
            </a:r>
          </a:p>
          <a:p>
            <a:pPr algn="ctr"/>
            <a:r>
              <a:rPr lang="en-US" sz="1400" dirty="0"/>
              <a:t>subsea cable system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56063F-A039-C14D-B0EF-AFED15AB390F}"/>
              </a:ext>
            </a:extLst>
          </p:cNvPr>
          <p:cNvSpPr txBox="1"/>
          <p:nvPr/>
        </p:nvSpPr>
        <p:spPr>
          <a:xfrm>
            <a:off x="8964385" y="5428993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dark fiber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310E2B-B394-5B48-914D-CA08761D9475}"/>
              </a:ext>
            </a:extLst>
          </p:cNvPr>
          <p:cNvSpPr txBox="1"/>
          <p:nvPr/>
        </p:nvSpPr>
        <p:spPr>
          <a:xfrm rot="3156587">
            <a:off x="1493187" y="333628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1x 100G </a:t>
            </a:r>
            <a:r>
              <a:rPr lang="en-US" sz="1400" dirty="0" err="1"/>
              <a:t>λ</a:t>
            </a:r>
            <a:endParaRPr lang="en-US" sz="1400" dirty="0"/>
          </a:p>
          <a:p>
            <a:r>
              <a:rPr lang="en-US" sz="1400" dirty="0"/>
              <a:t>(resilient)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896EEC-5D07-3941-BC6F-0252374FDA21}"/>
              </a:ext>
            </a:extLst>
          </p:cNvPr>
          <p:cNvSpPr txBox="1"/>
          <p:nvPr/>
        </p:nvSpPr>
        <p:spPr>
          <a:xfrm>
            <a:off x="9657822" y="4190441"/>
            <a:ext cx="127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Global Switch</a:t>
            </a:r>
          </a:p>
          <a:p>
            <a:pPr algn="ctr"/>
            <a:r>
              <a:rPr lang="en-US" sz="1400" dirty="0"/>
              <a:t>Singapore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ADD7A-D334-A34B-AB56-C406A7C1F1FC}"/>
              </a:ext>
            </a:extLst>
          </p:cNvPr>
          <p:cNvSpPr txBox="1"/>
          <p:nvPr/>
        </p:nvSpPr>
        <p:spPr>
          <a:xfrm>
            <a:off x="3083087" y="3249935"/>
            <a:ext cx="857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InterXion</a:t>
            </a:r>
            <a:endParaRPr lang="en-US" sz="1400" dirty="0"/>
          </a:p>
          <a:p>
            <a:pPr algn="ctr"/>
            <a:r>
              <a:rPr lang="en-US" sz="1400" dirty="0"/>
              <a:t>Marseille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46ADE6-5F1A-B74F-A77E-ACA936A092E6}"/>
              </a:ext>
            </a:extLst>
          </p:cNvPr>
          <p:cNvSpPr txBox="1"/>
          <p:nvPr/>
        </p:nvSpPr>
        <p:spPr>
          <a:xfrm>
            <a:off x="994874" y="145293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HBX</a:t>
            </a:r>
          </a:p>
          <a:p>
            <a:pPr algn="ctr"/>
            <a:r>
              <a:rPr lang="en-US" sz="1400" dirty="0"/>
              <a:t>London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192D7E-D567-4F40-AF9B-7CCBA56D36C4}"/>
              </a:ext>
            </a:extLst>
          </p:cNvPr>
          <p:cNvGrpSpPr/>
          <p:nvPr/>
        </p:nvGrpSpPr>
        <p:grpSpPr>
          <a:xfrm>
            <a:off x="656773" y="4666572"/>
            <a:ext cx="945106" cy="1174102"/>
            <a:chOff x="445475" y="5097024"/>
            <a:chExt cx="945106" cy="117410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9139EF89-AC7A-584E-B811-2F3ADE1145D9}"/>
                </a:ext>
              </a:extLst>
            </p:cNvPr>
            <p:cNvSpPr/>
            <p:nvPr/>
          </p:nvSpPr>
          <p:spPr>
            <a:xfrm>
              <a:off x="445476" y="5097024"/>
              <a:ext cx="245765" cy="26963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D6210F6-1072-8246-9716-F3AA583F262B}"/>
                </a:ext>
              </a:extLst>
            </p:cNvPr>
            <p:cNvSpPr/>
            <p:nvPr/>
          </p:nvSpPr>
          <p:spPr>
            <a:xfrm>
              <a:off x="445477" y="5551713"/>
              <a:ext cx="245765" cy="269632"/>
            </a:xfrm>
            <a:prstGeom prst="hexag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662CEA33-15F4-E749-8924-BE9CFBFE1732}"/>
                </a:ext>
              </a:extLst>
            </p:cNvPr>
            <p:cNvSpPr/>
            <p:nvPr/>
          </p:nvSpPr>
          <p:spPr>
            <a:xfrm>
              <a:off x="445475" y="6001494"/>
              <a:ext cx="245765" cy="269632"/>
            </a:xfrm>
            <a:prstGeom prst="hex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60DFFD-A8C5-EA4F-8A84-EE9C6E9581E8}"/>
                </a:ext>
              </a:extLst>
            </p:cNvPr>
            <p:cNvSpPr txBox="1"/>
            <p:nvPr/>
          </p:nvSpPr>
          <p:spPr>
            <a:xfrm>
              <a:off x="709937" y="5181599"/>
              <a:ext cx="6671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Layer 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2C1EF3-1CE5-FC41-8E09-D1A31FAA1EFF}"/>
                </a:ext>
              </a:extLst>
            </p:cNvPr>
            <p:cNvSpPr txBox="1"/>
            <p:nvPr/>
          </p:nvSpPr>
          <p:spPr>
            <a:xfrm>
              <a:off x="723475" y="5575124"/>
              <a:ext cx="6671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Layer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5AC59B2-375F-BE48-A674-A450CB094525}"/>
                </a:ext>
              </a:extLst>
            </p:cNvPr>
            <p:cNvSpPr txBox="1"/>
            <p:nvPr/>
          </p:nvSpPr>
          <p:spPr>
            <a:xfrm>
              <a:off x="709937" y="6001494"/>
              <a:ext cx="6806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Layer 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AF492E5-93A3-7E43-9B85-76BD9A1B5768}"/>
              </a:ext>
            </a:extLst>
          </p:cNvPr>
          <p:cNvSpPr txBox="1"/>
          <p:nvPr/>
        </p:nvSpPr>
        <p:spPr>
          <a:xfrm>
            <a:off x="5238169" y="4379910"/>
            <a:ext cx="1540806" cy="33855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Glass through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FE48F9-99CF-6545-BE0B-447EA67DD84E}"/>
              </a:ext>
            </a:extLst>
          </p:cNvPr>
          <p:cNvCxnSpPr>
            <a:cxnSpLocks/>
          </p:cNvCxnSpPr>
          <p:nvPr/>
        </p:nvCxnSpPr>
        <p:spPr>
          <a:xfrm>
            <a:off x="6769189" y="4698105"/>
            <a:ext cx="1128396" cy="46462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A0BAB55-E878-1446-92E1-9D360B27FDC1}"/>
              </a:ext>
            </a:extLst>
          </p:cNvPr>
          <p:cNvCxnSpPr>
            <a:cxnSpLocks/>
          </p:cNvCxnSpPr>
          <p:nvPr/>
        </p:nvCxnSpPr>
        <p:spPr>
          <a:xfrm flipH="1" flipV="1">
            <a:off x="4212280" y="4133847"/>
            <a:ext cx="974764" cy="35378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6CDC701-2B3F-5449-9072-5D5FDE7FD982}"/>
              </a:ext>
            </a:extLst>
          </p:cNvPr>
          <p:cNvSpPr txBox="1"/>
          <p:nvPr/>
        </p:nvSpPr>
        <p:spPr>
          <a:xfrm>
            <a:off x="5238169" y="3107637"/>
            <a:ext cx="1372492" cy="33855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L2 switching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0325783-5B74-6045-94E5-3DEB9E6B0170}"/>
              </a:ext>
            </a:extLst>
          </p:cNvPr>
          <p:cNvCxnSpPr>
            <a:cxnSpLocks/>
          </p:cNvCxnSpPr>
          <p:nvPr/>
        </p:nvCxnSpPr>
        <p:spPr>
          <a:xfrm>
            <a:off x="6689647" y="3421403"/>
            <a:ext cx="2961675" cy="133298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7CE80B9-287F-D043-89C1-DA7EB340BDF7}"/>
              </a:ext>
            </a:extLst>
          </p:cNvPr>
          <p:cNvCxnSpPr>
            <a:cxnSpLocks/>
          </p:cNvCxnSpPr>
          <p:nvPr/>
        </p:nvCxnSpPr>
        <p:spPr>
          <a:xfrm flipH="1" flipV="1">
            <a:off x="2062842" y="2167357"/>
            <a:ext cx="3099034" cy="89976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D798C55-C794-594D-95D1-2D0CEC8AEFED}"/>
              </a:ext>
            </a:extLst>
          </p:cNvPr>
          <p:cNvSpPr txBox="1"/>
          <p:nvPr/>
        </p:nvSpPr>
        <p:spPr>
          <a:xfrm>
            <a:off x="10689718" y="3956881"/>
            <a:ext cx="127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Local or</a:t>
            </a:r>
          </a:p>
          <a:p>
            <a:pPr algn="ctr"/>
            <a:r>
              <a:rPr lang="en-US" sz="1400" dirty="0"/>
              <a:t>Remote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4C95DA-A278-3043-AE9F-14D7280BAF4C}"/>
              </a:ext>
            </a:extLst>
          </p:cNvPr>
          <p:cNvSpPr txBox="1"/>
          <p:nvPr/>
        </p:nvSpPr>
        <p:spPr>
          <a:xfrm>
            <a:off x="-174274" y="1017326"/>
            <a:ext cx="127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Local or</a:t>
            </a:r>
          </a:p>
          <a:p>
            <a:pPr algn="ctr"/>
            <a:r>
              <a:rPr lang="en-US" sz="1400" dirty="0"/>
              <a:t>Remote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1AC123-0E20-3741-BBFA-5C0BC9E382DB}"/>
              </a:ext>
            </a:extLst>
          </p:cNvPr>
          <p:cNvGrpSpPr/>
          <p:nvPr/>
        </p:nvGrpSpPr>
        <p:grpSpPr>
          <a:xfrm>
            <a:off x="962893" y="1569108"/>
            <a:ext cx="2714926" cy="3102716"/>
            <a:chOff x="962893" y="1569108"/>
            <a:chExt cx="2714926" cy="3102716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B7D1EE7-6CF4-E34D-BB0F-77D2D5121EF9}"/>
                </a:ext>
              </a:extLst>
            </p:cNvPr>
            <p:cNvCxnSpPr>
              <a:cxnSpLocks/>
            </p:cNvCxnSpPr>
            <p:nvPr/>
          </p:nvCxnSpPr>
          <p:spPr>
            <a:xfrm>
              <a:off x="2949068" y="3730620"/>
              <a:ext cx="234826" cy="1850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2991733-F47B-8F49-9AAC-BA7A6452082A}"/>
                </a:ext>
              </a:extLst>
            </p:cNvPr>
            <p:cNvCxnSpPr/>
            <p:nvPr/>
          </p:nvCxnSpPr>
          <p:spPr>
            <a:xfrm>
              <a:off x="1687286" y="2641828"/>
              <a:ext cx="234826" cy="1850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E753E00A-6B3E-AA44-9555-64B39B8873C1}"/>
                </a:ext>
              </a:extLst>
            </p:cNvPr>
            <p:cNvSpPr/>
            <p:nvPr/>
          </p:nvSpPr>
          <p:spPr>
            <a:xfrm>
              <a:off x="962893" y="2826061"/>
              <a:ext cx="1985062" cy="1845763"/>
            </a:xfrm>
            <a:prstGeom prst="arc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5CC24336-701C-9544-99BC-D94D1AAF43BA}"/>
                </a:ext>
              </a:extLst>
            </p:cNvPr>
            <p:cNvSpPr/>
            <p:nvPr/>
          </p:nvSpPr>
          <p:spPr>
            <a:xfrm rot="10212545">
              <a:off x="1923754" y="1569108"/>
              <a:ext cx="1754065" cy="2157300"/>
            </a:xfrm>
            <a:prstGeom prst="arc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89B247E-CF21-0141-AE69-CFE15BEAE002}"/>
              </a:ext>
            </a:extLst>
          </p:cNvPr>
          <p:cNvSpPr txBox="1"/>
          <p:nvPr/>
        </p:nvSpPr>
        <p:spPr>
          <a:xfrm>
            <a:off x="7952077" y="4422244"/>
            <a:ext cx="909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Tuas</a:t>
            </a:r>
          </a:p>
          <a:p>
            <a:pPr algn="ctr"/>
            <a:r>
              <a:rPr lang="en-US" sz="1400" dirty="0"/>
              <a:t>Singapore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1F81AF-CD10-5048-9FDA-833C6E377218}"/>
              </a:ext>
            </a:extLst>
          </p:cNvPr>
          <p:cNvSpPr txBox="1"/>
          <p:nvPr/>
        </p:nvSpPr>
        <p:spPr>
          <a:xfrm>
            <a:off x="6737390" y="1359653"/>
            <a:ext cx="415376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Since 7 June 2019: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GXPs can ping each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RTT between GXPs: 168.8 </a:t>
            </a:r>
            <a:r>
              <a:rPr lang="en-US" sz="2400" dirty="0" err="1"/>
              <a:t>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37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F47A-B107-3C41-A7B4-7AF5809A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171"/>
          </a:xfrm>
        </p:spPr>
        <p:txBody>
          <a:bodyPr/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Process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038423" y="1068296"/>
          <a:ext cx="8522961" cy="491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98760" y="1474049"/>
            <a:ext cx="1655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Towards a sustainable GREN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5226" y="2787180"/>
            <a:ext cx="1853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Short term leasing  V</a:t>
            </a:r>
          </a:p>
          <a:p>
            <a:pPr algn="ctr"/>
            <a:r>
              <a:rPr lang="en-AU" dirty="0"/>
              <a:t>Long term ownership </a:t>
            </a:r>
          </a:p>
          <a:p>
            <a:pPr algn="ctr"/>
            <a:r>
              <a:rPr lang="en-AU" dirty="0"/>
              <a:t>economics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6640" y="4578209"/>
            <a:ext cx="1719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Procurement rules not always fit for purpose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8248" y="3133265"/>
            <a:ext cx="3729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Driving down cost requires wholesale pricing under own terms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3256" y="1573596"/>
            <a:ext cx="143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Born out of the GNA</a:t>
            </a:r>
          </a:p>
        </p:txBody>
      </p:sp>
    </p:spTree>
    <p:extLst>
      <p:ext uri="{BB962C8B-B14F-4D97-AF65-F5344CB8AC3E}">
        <p14:creationId xmlns:p14="http://schemas.microsoft.com/office/powerpoint/2010/main" val="9096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324742" y="1494032"/>
            <a:ext cx="5306053" cy="435822"/>
          </a:xfrm>
          <a:custGeom>
            <a:avLst/>
            <a:gdLst/>
            <a:ahLst/>
            <a:cxnLst/>
            <a:rect l="l" t="t" r="r" b="b"/>
            <a:pathLst>
              <a:path w="6910" h="568">
                <a:moveTo>
                  <a:pt x="94" y="0"/>
                </a:moveTo>
                <a:cubicBezTo>
                  <a:pt x="47" y="0"/>
                  <a:pt x="0" y="47"/>
                  <a:pt x="0" y="94"/>
                </a:cubicBezTo>
                <a:lnTo>
                  <a:pt x="0" y="472"/>
                </a:lnTo>
                <a:cubicBezTo>
                  <a:pt x="0" y="519"/>
                  <a:pt x="47" y="567"/>
                  <a:pt x="94" y="567"/>
                </a:cubicBezTo>
                <a:lnTo>
                  <a:pt x="6814" y="567"/>
                </a:lnTo>
                <a:cubicBezTo>
                  <a:pt x="6861" y="567"/>
                  <a:pt x="6909" y="519"/>
                  <a:pt x="6909" y="472"/>
                </a:cubicBezTo>
                <a:lnTo>
                  <a:pt x="6909" y="94"/>
                </a:lnTo>
                <a:cubicBezTo>
                  <a:pt x="6909" y="47"/>
                  <a:pt x="6861" y="0"/>
                  <a:pt x="6814" y="0"/>
                </a:cubicBezTo>
                <a:lnTo>
                  <a:pt x="94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GNA / GREN</a:t>
            </a:r>
          </a:p>
        </p:txBody>
      </p:sp>
      <p:sp>
        <p:nvSpPr>
          <p:cNvPr id="42" name="CustomShape 2"/>
          <p:cNvSpPr/>
          <p:nvPr/>
        </p:nvSpPr>
        <p:spPr>
          <a:xfrm>
            <a:off x="2322565" y="2599914"/>
            <a:ext cx="2180415" cy="402732"/>
          </a:xfrm>
          <a:custGeom>
            <a:avLst/>
            <a:gdLst/>
            <a:ahLst/>
            <a:cxnLst/>
            <a:rect l="l" t="t" r="r" b="b"/>
            <a:pathLst>
              <a:path w="2840" h="525">
                <a:moveTo>
                  <a:pt x="87" y="0"/>
                </a:moveTo>
                <a:cubicBezTo>
                  <a:pt x="43" y="0"/>
                  <a:pt x="0" y="43"/>
                  <a:pt x="0" y="87"/>
                </a:cubicBezTo>
                <a:lnTo>
                  <a:pt x="0" y="436"/>
                </a:lnTo>
                <a:cubicBezTo>
                  <a:pt x="0" y="480"/>
                  <a:pt x="43" y="524"/>
                  <a:pt x="87" y="524"/>
                </a:cubicBezTo>
                <a:lnTo>
                  <a:pt x="2751" y="524"/>
                </a:lnTo>
                <a:cubicBezTo>
                  <a:pt x="2795" y="524"/>
                  <a:pt x="2839" y="480"/>
                  <a:pt x="2839" y="436"/>
                </a:cubicBezTo>
                <a:lnTo>
                  <a:pt x="2839" y="87"/>
                </a:lnTo>
                <a:cubicBezTo>
                  <a:pt x="2839" y="43"/>
                  <a:pt x="2795" y="0"/>
                  <a:pt x="2751" y="0"/>
                </a:cubicBezTo>
                <a:lnTo>
                  <a:pt x="8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AER</a:t>
            </a:r>
          </a:p>
        </p:txBody>
      </p:sp>
      <p:sp>
        <p:nvSpPr>
          <p:cNvPr id="43" name="CustomShape 3"/>
          <p:cNvSpPr/>
          <p:nvPr/>
        </p:nvSpPr>
        <p:spPr>
          <a:xfrm>
            <a:off x="4755504" y="2599914"/>
            <a:ext cx="1319044" cy="402732"/>
          </a:xfrm>
          <a:custGeom>
            <a:avLst/>
            <a:gdLst/>
            <a:ahLst/>
            <a:cxnLst/>
            <a:rect l="l" t="t" r="r" b="b"/>
            <a:pathLst>
              <a:path w="2840" h="525">
                <a:moveTo>
                  <a:pt x="87" y="0"/>
                </a:moveTo>
                <a:cubicBezTo>
                  <a:pt x="43" y="0"/>
                  <a:pt x="0" y="43"/>
                  <a:pt x="0" y="87"/>
                </a:cubicBezTo>
                <a:lnTo>
                  <a:pt x="0" y="436"/>
                </a:lnTo>
                <a:cubicBezTo>
                  <a:pt x="0" y="480"/>
                  <a:pt x="43" y="524"/>
                  <a:pt x="87" y="524"/>
                </a:cubicBezTo>
                <a:lnTo>
                  <a:pt x="2751" y="524"/>
                </a:lnTo>
                <a:cubicBezTo>
                  <a:pt x="2795" y="524"/>
                  <a:pt x="2839" y="480"/>
                  <a:pt x="2839" y="436"/>
                </a:cubicBezTo>
                <a:lnTo>
                  <a:pt x="2839" y="87"/>
                </a:lnTo>
                <a:cubicBezTo>
                  <a:pt x="2839" y="43"/>
                  <a:pt x="2795" y="0"/>
                  <a:pt x="2751" y="0"/>
                </a:cubicBezTo>
                <a:lnTo>
                  <a:pt x="8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APR</a:t>
            </a:r>
          </a:p>
        </p:txBody>
      </p:sp>
      <p:sp>
        <p:nvSpPr>
          <p:cNvPr id="45" name="CustomShape 5"/>
          <p:cNvSpPr/>
          <p:nvPr/>
        </p:nvSpPr>
        <p:spPr>
          <a:xfrm>
            <a:off x="1828899" y="3717697"/>
            <a:ext cx="1769410" cy="1105881"/>
          </a:xfrm>
          <a:custGeom>
            <a:avLst/>
            <a:gdLst/>
            <a:ahLst/>
            <a:cxnLst/>
            <a:rect l="l" t="t" r="r" b="b"/>
            <a:pathLst>
              <a:path w="680" h="456">
                <a:moveTo>
                  <a:pt x="75" y="0"/>
                </a:moveTo>
                <a:cubicBezTo>
                  <a:pt x="37" y="0"/>
                  <a:pt x="0" y="37"/>
                  <a:pt x="0" y="75"/>
                </a:cubicBezTo>
                <a:lnTo>
                  <a:pt x="0" y="379"/>
                </a:lnTo>
                <a:cubicBezTo>
                  <a:pt x="0" y="417"/>
                  <a:pt x="37" y="455"/>
                  <a:pt x="75" y="455"/>
                </a:cubicBezTo>
                <a:lnTo>
                  <a:pt x="603" y="455"/>
                </a:lnTo>
                <a:cubicBezTo>
                  <a:pt x="641" y="455"/>
                  <a:pt x="679" y="417"/>
                  <a:pt x="679" y="379"/>
                </a:cubicBezTo>
                <a:lnTo>
                  <a:pt x="679" y="75"/>
                </a:lnTo>
                <a:cubicBezTo>
                  <a:pt x="679" y="37"/>
                  <a:pt x="641" y="0"/>
                  <a:pt x="603" y="0"/>
                </a:cubicBezTo>
                <a:lnTo>
                  <a:pt x="75" y="0"/>
                </a:lnTo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7"/>
          <p:cNvSpPr/>
          <p:nvPr/>
        </p:nvSpPr>
        <p:spPr>
          <a:xfrm>
            <a:off x="1417895" y="5772501"/>
            <a:ext cx="963945" cy="349615"/>
          </a:xfrm>
          <a:custGeom>
            <a:avLst/>
            <a:gdLst/>
            <a:ahLst/>
            <a:cxnLst/>
            <a:rect l="l" t="t" r="r" b="b"/>
            <a:pathLst>
              <a:path w="680" h="456">
                <a:moveTo>
                  <a:pt x="75" y="0"/>
                </a:moveTo>
                <a:cubicBezTo>
                  <a:pt x="37" y="0"/>
                  <a:pt x="0" y="37"/>
                  <a:pt x="0" y="75"/>
                </a:cubicBezTo>
                <a:lnTo>
                  <a:pt x="0" y="379"/>
                </a:lnTo>
                <a:cubicBezTo>
                  <a:pt x="0" y="417"/>
                  <a:pt x="37" y="455"/>
                  <a:pt x="75" y="455"/>
                </a:cubicBezTo>
                <a:lnTo>
                  <a:pt x="603" y="455"/>
                </a:lnTo>
                <a:cubicBezTo>
                  <a:pt x="641" y="455"/>
                  <a:pt x="679" y="417"/>
                  <a:pt x="679" y="379"/>
                </a:cubicBezTo>
                <a:lnTo>
                  <a:pt x="679" y="75"/>
                </a:lnTo>
                <a:cubicBezTo>
                  <a:pt x="679" y="37"/>
                  <a:pt x="641" y="0"/>
                  <a:pt x="603" y="0"/>
                </a:cubicBezTo>
                <a:lnTo>
                  <a:pt x="75" y="0"/>
                </a:lnTo>
              </a:path>
            </a:pathLst>
          </a:custGeom>
          <a:solidFill>
            <a:srgbClr val="FF420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Provider X</a:t>
            </a:r>
          </a:p>
        </p:txBody>
      </p:sp>
      <p:sp>
        <p:nvSpPr>
          <p:cNvPr id="50" name="Line 10"/>
          <p:cNvSpPr/>
          <p:nvPr/>
        </p:nvSpPr>
        <p:spPr>
          <a:xfrm flipV="1">
            <a:off x="3207270" y="1929854"/>
            <a:ext cx="221176" cy="6700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Line 11"/>
          <p:cNvSpPr/>
          <p:nvPr/>
        </p:nvSpPr>
        <p:spPr>
          <a:xfrm flipV="1">
            <a:off x="5453491" y="1929854"/>
            <a:ext cx="0" cy="6700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Line 13"/>
          <p:cNvSpPr/>
          <p:nvPr/>
        </p:nvSpPr>
        <p:spPr>
          <a:xfrm flipV="1">
            <a:off x="2492428" y="2992632"/>
            <a:ext cx="411875" cy="72506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Line 15"/>
          <p:cNvSpPr/>
          <p:nvPr/>
        </p:nvSpPr>
        <p:spPr>
          <a:xfrm flipH="1">
            <a:off x="2381838" y="5818871"/>
            <a:ext cx="1046607" cy="0"/>
          </a:xfrm>
          <a:prstGeom prst="line">
            <a:avLst/>
          </a:prstGeom>
          <a:ln>
            <a:solidFill>
              <a:srgbClr val="000000"/>
            </a:solidFill>
            <a:head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16"/>
          <p:cNvSpPr/>
          <p:nvPr/>
        </p:nvSpPr>
        <p:spPr>
          <a:xfrm>
            <a:off x="3487721" y="5688105"/>
            <a:ext cx="2101174" cy="442353"/>
          </a:xfrm>
          <a:prstGeom prst="wedgeRoundRectCallout">
            <a:avLst>
              <a:gd name="adj1" fmla="val -62990"/>
              <a:gd name="adj2" fmla="val -279160"/>
              <a:gd name="adj3" fmla="val 16667"/>
            </a:avLst>
          </a:prstGeom>
          <a:solidFill>
            <a:srgbClr val="FF420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4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Supply Contract</a:t>
            </a:r>
          </a:p>
        </p:txBody>
      </p:sp>
      <p:sp>
        <p:nvSpPr>
          <p:cNvPr id="59" name="TextShape 19"/>
          <p:cNvSpPr txBox="1"/>
          <p:nvPr/>
        </p:nvSpPr>
        <p:spPr>
          <a:xfrm>
            <a:off x="1828900" y="4780474"/>
            <a:ext cx="1075404" cy="485456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/>
          <a:lstStyle/>
          <a:p>
            <a:pPr marL="0" marR="0" lvl="0" indent="0" algn="l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CAE -1</a:t>
            </a:r>
            <a:endParaRPr kumimoji="0" lang="en-US" sz="133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" name="Line 20"/>
          <p:cNvSpPr/>
          <p:nvPr/>
        </p:nvSpPr>
        <p:spPr>
          <a:xfrm>
            <a:off x="2492428" y="3938873"/>
            <a:ext cx="663529" cy="663529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Line 21"/>
          <p:cNvSpPr/>
          <p:nvPr/>
        </p:nvSpPr>
        <p:spPr>
          <a:xfrm>
            <a:off x="2381840" y="4270637"/>
            <a:ext cx="774117" cy="331764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Line 22"/>
          <p:cNvSpPr/>
          <p:nvPr/>
        </p:nvSpPr>
        <p:spPr>
          <a:xfrm>
            <a:off x="2381840" y="4602401"/>
            <a:ext cx="774117" cy="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Line 23"/>
          <p:cNvSpPr/>
          <p:nvPr/>
        </p:nvSpPr>
        <p:spPr>
          <a:xfrm>
            <a:off x="2934781" y="3938873"/>
            <a:ext cx="221176" cy="663529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Line 24"/>
          <p:cNvSpPr/>
          <p:nvPr/>
        </p:nvSpPr>
        <p:spPr>
          <a:xfrm flipH="1">
            <a:off x="3155957" y="3938873"/>
            <a:ext cx="221176" cy="663529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5"/>
          <p:cNvSpPr/>
          <p:nvPr/>
        </p:nvSpPr>
        <p:spPr>
          <a:xfrm>
            <a:off x="3045369" y="4491813"/>
            <a:ext cx="221176" cy="221176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6"/>
          <p:cNvSpPr/>
          <p:nvPr/>
        </p:nvSpPr>
        <p:spPr>
          <a:xfrm>
            <a:off x="3266545" y="3828285"/>
            <a:ext cx="221176" cy="221176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27"/>
          <p:cNvSpPr/>
          <p:nvPr/>
        </p:nvSpPr>
        <p:spPr>
          <a:xfrm>
            <a:off x="2824193" y="3828285"/>
            <a:ext cx="221176" cy="221176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28"/>
          <p:cNvSpPr/>
          <p:nvPr/>
        </p:nvSpPr>
        <p:spPr>
          <a:xfrm>
            <a:off x="2381840" y="3828285"/>
            <a:ext cx="221176" cy="221176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29"/>
          <p:cNvSpPr/>
          <p:nvPr/>
        </p:nvSpPr>
        <p:spPr>
          <a:xfrm>
            <a:off x="2271252" y="4160049"/>
            <a:ext cx="221176" cy="221176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30"/>
          <p:cNvSpPr/>
          <p:nvPr/>
        </p:nvSpPr>
        <p:spPr>
          <a:xfrm>
            <a:off x="2271252" y="4491813"/>
            <a:ext cx="221176" cy="221176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31"/>
          <p:cNvSpPr/>
          <p:nvPr/>
        </p:nvSpPr>
        <p:spPr>
          <a:xfrm>
            <a:off x="4105373" y="4761835"/>
            <a:ext cx="3406472" cy="549924"/>
          </a:xfrm>
          <a:prstGeom prst="wedgeRoundRectCallout">
            <a:avLst>
              <a:gd name="adj1" fmla="val -74687"/>
              <a:gd name="adj2" fmla="val -8929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4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 to B Agreements</a:t>
            </a:r>
          </a:p>
        </p:txBody>
      </p:sp>
      <p:sp>
        <p:nvSpPr>
          <p:cNvPr id="72" name="CustomShape 32"/>
          <p:cNvSpPr/>
          <p:nvPr/>
        </p:nvSpPr>
        <p:spPr>
          <a:xfrm>
            <a:off x="297861" y="2590502"/>
            <a:ext cx="1769410" cy="552941"/>
          </a:xfrm>
          <a:prstGeom prst="wedgeRoundRectCallout">
            <a:avLst>
              <a:gd name="adj1" fmla="val 62986"/>
              <a:gd name="adj2" fmla="val -26712"/>
              <a:gd name="adj3" fmla="val 16667"/>
            </a:avLst>
          </a:prstGeom>
          <a:solidFill>
            <a:srgbClr val="33FF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4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Collaboration</a:t>
            </a:r>
          </a:p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4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MoU</a:t>
            </a:r>
          </a:p>
        </p:txBody>
      </p:sp>
      <p:sp>
        <p:nvSpPr>
          <p:cNvPr id="34" name="CustomShape 32">
            <a:extLst>
              <a:ext uri="{FF2B5EF4-FFF2-40B4-BE49-F238E27FC236}">
                <a16:creationId xmlns:a16="http://schemas.microsoft.com/office/drawing/2014/main" id="{BCA5FC50-E661-164C-8796-CEF9EA02A508}"/>
              </a:ext>
            </a:extLst>
          </p:cNvPr>
          <p:cNvSpPr/>
          <p:nvPr/>
        </p:nvSpPr>
        <p:spPr>
          <a:xfrm>
            <a:off x="4694289" y="3894641"/>
            <a:ext cx="2405681" cy="552941"/>
          </a:xfrm>
          <a:prstGeom prst="wedgeRoundRectCallout">
            <a:avLst>
              <a:gd name="adj1" fmla="val -96188"/>
              <a:gd name="adj2" fmla="val -27055"/>
              <a:gd name="adj3" fmla="val 16667"/>
            </a:avLst>
          </a:prstGeom>
          <a:solidFill>
            <a:schemeClr val="accent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4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Consortium Agreement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5B00F-EC70-6649-A64F-89CCE165C387}"/>
              </a:ext>
            </a:extLst>
          </p:cNvPr>
          <p:cNvSpPr txBox="1"/>
          <p:nvPr/>
        </p:nvSpPr>
        <p:spPr>
          <a:xfrm>
            <a:off x="11003734" y="6198938"/>
            <a:ext cx="814647" cy="241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Version 0.3</a:t>
            </a:r>
          </a:p>
        </p:txBody>
      </p:sp>
      <p:sp>
        <p:nvSpPr>
          <p:cNvPr id="37" name="CustomShape 3">
            <a:extLst>
              <a:ext uri="{FF2B5EF4-FFF2-40B4-BE49-F238E27FC236}">
                <a16:creationId xmlns:a16="http://schemas.microsoft.com/office/drawing/2014/main" id="{B23C6378-AB14-C74A-B75F-C074CBB75BDD}"/>
              </a:ext>
            </a:extLst>
          </p:cNvPr>
          <p:cNvSpPr/>
          <p:nvPr/>
        </p:nvSpPr>
        <p:spPr>
          <a:xfrm>
            <a:off x="6303736" y="2599914"/>
            <a:ext cx="1319044" cy="402732"/>
          </a:xfrm>
          <a:custGeom>
            <a:avLst/>
            <a:gdLst/>
            <a:ahLst/>
            <a:cxnLst/>
            <a:rect l="l" t="t" r="r" b="b"/>
            <a:pathLst>
              <a:path w="2840" h="525">
                <a:moveTo>
                  <a:pt x="87" y="0"/>
                </a:moveTo>
                <a:cubicBezTo>
                  <a:pt x="43" y="0"/>
                  <a:pt x="0" y="43"/>
                  <a:pt x="0" y="87"/>
                </a:cubicBezTo>
                <a:lnTo>
                  <a:pt x="0" y="436"/>
                </a:lnTo>
                <a:cubicBezTo>
                  <a:pt x="0" y="480"/>
                  <a:pt x="43" y="524"/>
                  <a:pt x="87" y="524"/>
                </a:cubicBezTo>
                <a:lnTo>
                  <a:pt x="2751" y="524"/>
                </a:lnTo>
                <a:cubicBezTo>
                  <a:pt x="2795" y="524"/>
                  <a:pt x="2839" y="480"/>
                  <a:pt x="2839" y="436"/>
                </a:cubicBezTo>
                <a:lnTo>
                  <a:pt x="2839" y="87"/>
                </a:lnTo>
                <a:cubicBezTo>
                  <a:pt x="2839" y="43"/>
                  <a:pt x="2795" y="0"/>
                  <a:pt x="2751" y="0"/>
                </a:cubicBezTo>
                <a:lnTo>
                  <a:pt x="8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ANA</a:t>
            </a: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8A78EB61-0625-814F-950F-59DFE8AA9B2B}"/>
              </a:ext>
            </a:extLst>
          </p:cNvPr>
          <p:cNvSpPr/>
          <p:nvPr/>
        </p:nvSpPr>
        <p:spPr>
          <a:xfrm flipV="1">
            <a:off x="6959251" y="1920442"/>
            <a:ext cx="0" cy="6700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1184"/>
          </a:xfrm>
        </p:spPr>
        <p:txBody>
          <a:bodyPr/>
          <a:lstStyle/>
          <a:p>
            <a:r>
              <a:rPr lang="en-AU" dirty="0"/>
              <a:t>Contract formation (1/2)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444" b="5114"/>
          <a:stretch/>
        </p:blipFill>
        <p:spPr>
          <a:xfrm>
            <a:off x="2961688" y="4398495"/>
            <a:ext cx="449827" cy="363339"/>
          </a:xfrm>
          <a:prstGeom prst="ellipse">
            <a:avLst/>
          </a:prstGeom>
        </p:spPr>
      </p:pic>
      <p:sp>
        <p:nvSpPr>
          <p:cNvPr id="40" name="CustomShape 31"/>
          <p:cNvSpPr/>
          <p:nvPr/>
        </p:nvSpPr>
        <p:spPr>
          <a:xfrm flipH="1">
            <a:off x="104093" y="3834341"/>
            <a:ext cx="1297322" cy="790216"/>
          </a:xfrm>
          <a:prstGeom prst="wedgeRoundRectCallout">
            <a:avLst>
              <a:gd name="adj1" fmla="val -113187"/>
              <a:gd name="adj2" fmla="val -66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4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GXP</a:t>
            </a:r>
          </a:p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4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Agreements</a:t>
            </a:r>
          </a:p>
        </p:txBody>
      </p:sp>
      <p:sp>
        <p:nvSpPr>
          <p:cNvPr id="46" name="CustomShape 7"/>
          <p:cNvSpPr/>
          <p:nvPr/>
        </p:nvSpPr>
        <p:spPr>
          <a:xfrm>
            <a:off x="7511845" y="3068073"/>
            <a:ext cx="4488180" cy="3424801"/>
          </a:xfrm>
          <a:custGeom>
            <a:avLst/>
            <a:gdLst/>
            <a:ahLst/>
            <a:cxnLst/>
            <a:rect l="l" t="t" r="r" b="b"/>
            <a:pathLst>
              <a:path w="680" h="456">
                <a:moveTo>
                  <a:pt x="75" y="0"/>
                </a:moveTo>
                <a:cubicBezTo>
                  <a:pt x="37" y="0"/>
                  <a:pt x="0" y="37"/>
                  <a:pt x="0" y="75"/>
                </a:cubicBezTo>
                <a:lnTo>
                  <a:pt x="0" y="379"/>
                </a:lnTo>
                <a:cubicBezTo>
                  <a:pt x="0" y="417"/>
                  <a:pt x="37" y="455"/>
                  <a:pt x="75" y="455"/>
                </a:cubicBezTo>
                <a:lnTo>
                  <a:pt x="603" y="455"/>
                </a:lnTo>
                <a:cubicBezTo>
                  <a:pt x="641" y="455"/>
                  <a:pt x="679" y="417"/>
                  <a:pt x="679" y="379"/>
                </a:cubicBezTo>
                <a:lnTo>
                  <a:pt x="679" y="75"/>
                </a:lnTo>
                <a:cubicBezTo>
                  <a:pt x="679" y="37"/>
                  <a:pt x="641" y="0"/>
                  <a:pt x="603" y="0"/>
                </a:cubicBezTo>
                <a:lnTo>
                  <a:pt x="75" y="0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lvl="1"/>
            <a:r>
              <a:rPr lang="en-AU" dirty="0"/>
              <a:t>Grants long term IRU &gt;15 years</a:t>
            </a:r>
          </a:p>
          <a:p>
            <a:pPr lvl="1"/>
            <a:r>
              <a:rPr lang="en-AU" dirty="0"/>
              <a:t>Passes through the obligations from the Supply Agreement</a:t>
            </a:r>
          </a:p>
          <a:p>
            <a:pPr lvl="1"/>
            <a:r>
              <a:rPr lang="en-AU" dirty="0"/>
              <a:t>Allocates the capacity but not divides </a:t>
            </a:r>
          </a:p>
          <a:p>
            <a:pPr lvl="1"/>
            <a:r>
              <a:rPr lang="en-AU" dirty="0"/>
              <a:t>Provides coverage for the Contracting NREN in event of default</a:t>
            </a:r>
          </a:p>
        </p:txBody>
      </p:sp>
      <p:sp>
        <p:nvSpPr>
          <p:cNvPr id="39" name="CustomShape 4">
            <a:extLst>
              <a:ext uri="{FF2B5EF4-FFF2-40B4-BE49-F238E27FC236}">
                <a16:creationId xmlns:a16="http://schemas.microsoft.com/office/drawing/2014/main" id="{CEA8EB9E-9C38-2A46-BE0A-F04D22AA491C}"/>
              </a:ext>
            </a:extLst>
          </p:cNvPr>
          <p:cNvSpPr/>
          <p:nvPr/>
        </p:nvSpPr>
        <p:spPr>
          <a:xfrm>
            <a:off x="3887777" y="3355164"/>
            <a:ext cx="592344" cy="331764"/>
          </a:xfrm>
          <a:custGeom>
            <a:avLst/>
            <a:gdLst/>
            <a:ahLst/>
            <a:cxnLst/>
            <a:rect l="l" t="t" r="r" b="b"/>
            <a:pathLst>
              <a:path w="680" h="456">
                <a:moveTo>
                  <a:pt x="75" y="0"/>
                </a:moveTo>
                <a:cubicBezTo>
                  <a:pt x="37" y="0"/>
                  <a:pt x="0" y="37"/>
                  <a:pt x="0" y="75"/>
                </a:cubicBezTo>
                <a:lnTo>
                  <a:pt x="0" y="379"/>
                </a:lnTo>
                <a:cubicBezTo>
                  <a:pt x="0" y="417"/>
                  <a:pt x="37" y="455"/>
                  <a:pt x="75" y="455"/>
                </a:cubicBezTo>
                <a:lnTo>
                  <a:pt x="603" y="455"/>
                </a:lnTo>
                <a:cubicBezTo>
                  <a:pt x="641" y="455"/>
                  <a:pt x="679" y="417"/>
                  <a:pt x="679" y="379"/>
                </a:cubicBezTo>
                <a:lnTo>
                  <a:pt x="679" y="75"/>
                </a:lnTo>
                <a:cubicBezTo>
                  <a:pt x="679" y="37"/>
                  <a:pt x="641" y="0"/>
                  <a:pt x="603" y="0"/>
                </a:cubicBezTo>
                <a:lnTo>
                  <a:pt x="75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NII</a:t>
            </a:r>
          </a:p>
        </p:txBody>
      </p:sp>
      <p:sp>
        <p:nvSpPr>
          <p:cNvPr id="48" name="Line 12">
            <a:extLst>
              <a:ext uri="{FF2B5EF4-FFF2-40B4-BE49-F238E27FC236}">
                <a16:creationId xmlns:a16="http://schemas.microsoft.com/office/drawing/2014/main" id="{8940D7E7-2EB0-7541-90B2-0ED3557E5F20}"/>
              </a:ext>
            </a:extLst>
          </p:cNvPr>
          <p:cNvSpPr/>
          <p:nvPr/>
        </p:nvSpPr>
        <p:spPr>
          <a:xfrm flipH="1" flipV="1">
            <a:off x="3851918" y="3002643"/>
            <a:ext cx="331462" cy="3763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Line 12">
            <a:extLst>
              <a:ext uri="{FF2B5EF4-FFF2-40B4-BE49-F238E27FC236}">
                <a16:creationId xmlns:a16="http://schemas.microsoft.com/office/drawing/2014/main" id="{E8FA3C16-C73A-4C41-8766-8C77223B2416}"/>
              </a:ext>
            </a:extLst>
          </p:cNvPr>
          <p:cNvSpPr/>
          <p:nvPr/>
        </p:nvSpPr>
        <p:spPr>
          <a:xfrm flipH="1" flipV="1">
            <a:off x="4165245" y="3002643"/>
            <a:ext cx="693006" cy="4027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4">
            <a:extLst>
              <a:ext uri="{FF2B5EF4-FFF2-40B4-BE49-F238E27FC236}">
                <a16:creationId xmlns:a16="http://schemas.microsoft.com/office/drawing/2014/main" id="{0B7BD947-5FCF-2F4E-9F8D-F87A619D76A2}"/>
              </a:ext>
            </a:extLst>
          </p:cNvPr>
          <p:cNvSpPr/>
          <p:nvPr/>
        </p:nvSpPr>
        <p:spPr>
          <a:xfrm>
            <a:off x="4561511" y="3350947"/>
            <a:ext cx="592344" cy="331764"/>
          </a:xfrm>
          <a:custGeom>
            <a:avLst/>
            <a:gdLst/>
            <a:ahLst/>
            <a:cxnLst/>
            <a:rect l="l" t="t" r="r" b="b"/>
            <a:pathLst>
              <a:path w="680" h="456">
                <a:moveTo>
                  <a:pt x="75" y="0"/>
                </a:moveTo>
                <a:cubicBezTo>
                  <a:pt x="37" y="0"/>
                  <a:pt x="0" y="37"/>
                  <a:pt x="0" y="75"/>
                </a:cubicBezTo>
                <a:lnTo>
                  <a:pt x="0" y="379"/>
                </a:lnTo>
                <a:cubicBezTo>
                  <a:pt x="0" y="417"/>
                  <a:pt x="37" y="455"/>
                  <a:pt x="75" y="455"/>
                </a:cubicBezTo>
                <a:lnTo>
                  <a:pt x="603" y="455"/>
                </a:lnTo>
                <a:cubicBezTo>
                  <a:pt x="641" y="455"/>
                  <a:pt x="679" y="417"/>
                  <a:pt x="679" y="379"/>
                </a:cubicBezTo>
                <a:lnTo>
                  <a:pt x="679" y="75"/>
                </a:lnTo>
                <a:cubicBezTo>
                  <a:pt x="679" y="37"/>
                  <a:pt x="641" y="0"/>
                  <a:pt x="603" y="0"/>
                </a:cubicBezTo>
                <a:lnTo>
                  <a:pt x="75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NICT</a:t>
            </a:r>
          </a:p>
        </p:txBody>
      </p:sp>
    </p:spTree>
    <p:extLst>
      <p:ext uri="{BB962C8B-B14F-4D97-AF65-F5344CB8AC3E}">
        <p14:creationId xmlns:p14="http://schemas.microsoft.com/office/powerpoint/2010/main" val="17515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301882" y="1494032"/>
            <a:ext cx="5306053" cy="435822"/>
          </a:xfrm>
          <a:custGeom>
            <a:avLst/>
            <a:gdLst/>
            <a:ahLst/>
            <a:cxnLst/>
            <a:rect l="l" t="t" r="r" b="b"/>
            <a:pathLst>
              <a:path w="6910" h="568">
                <a:moveTo>
                  <a:pt x="94" y="0"/>
                </a:moveTo>
                <a:cubicBezTo>
                  <a:pt x="47" y="0"/>
                  <a:pt x="0" y="47"/>
                  <a:pt x="0" y="94"/>
                </a:cubicBezTo>
                <a:lnTo>
                  <a:pt x="0" y="472"/>
                </a:lnTo>
                <a:cubicBezTo>
                  <a:pt x="0" y="519"/>
                  <a:pt x="47" y="567"/>
                  <a:pt x="94" y="567"/>
                </a:cubicBezTo>
                <a:lnTo>
                  <a:pt x="6814" y="567"/>
                </a:lnTo>
                <a:cubicBezTo>
                  <a:pt x="6861" y="567"/>
                  <a:pt x="6909" y="519"/>
                  <a:pt x="6909" y="472"/>
                </a:cubicBezTo>
                <a:lnTo>
                  <a:pt x="6909" y="94"/>
                </a:lnTo>
                <a:cubicBezTo>
                  <a:pt x="6909" y="47"/>
                  <a:pt x="6861" y="0"/>
                  <a:pt x="6814" y="0"/>
                </a:cubicBezTo>
                <a:lnTo>
                  <a:pt x="94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GNA / GREN</a:t>
            </a:r>
          </a:p>
        </p:txBody>
      </p:sp>
      <p:sp>
        <p:nvSpPr>
          <p:cNvPr id="42" name="CustomShape 2"/>
          <p:cNvSpPr/>
          <p:nvPr/>
        </p:nvSpPr>
        <p:spPr>
          <a:xfrm>
            <a:off x="2299705" y="2599914"/>
            <a:ext cx="2180415" cy="402732"/>
          </a:xfrm>
          <a:custGeom>
            <a:avLst/>
            <a:gdLst/>
            <a:ahLst/>
            <a:cxnLst/>
            <a:rect l="l" t="t" r="r" b="b"/>
            <a:pathLst>
              <a:path w="2840" h="525">
                <a:moveTo>
                  <a:pt x="87" y="0"/>
                </a:moveTo>
                <a:cubicBezTo>
                  <a:pt x="43" y="0"/>
                  <a:pt x="0" y="43"/>
                  <a:pt x="0" y="87"/>
                </a:cubicBezTo>
                <a:lnTo>
                  <a:pt x="0" y="436"/>
                </a:lnTo>
                <a:cubicBezTo>
                  <a:pt x="0" y="480"/>
                  <a:pt x="43" y="524"/>
                  <a:pt x="87" y="524"/>
                </a:cubicBezTo>
                <a:lnTo>
                  <a:pt x="2751" y="524"/>
                </a:lnTo>
                <a:cubicBezTo>
                  <a:pt x="2795" y="524"/>
                  <a:pt x="2839" y="480"/>
                  <a:pt x="2839" y="436"/>
                </a:cubicBezTo>
                <a:lnTo>
                  <a:pt x="2839" y="87"/>
                </a:lnTo>
                <a:cubicBezTo>
                  <a:pt x="2839" y="43"/>
                  <a:pt x="2795" y="0"/>
                  <a:pt x="2751" y="0"/>
                </a:cubicBezTo>
                <a:lnTo>
                  <a:pt x="8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AER</a:t>
            </a:r>
          </a:p>
        </p:txBody>
      </p:sp>
      <p:sp>
        <p:nvSpPr>
          <p:cNvPr id="43" name="CustomShape 3"/>
          <p:cNvSpPr/>
          <p:nvPr/>
        </p:nvSpPr>
        <p:spPr>
          <a:xfrm>
            <a:off x="4732644" y="2599914"/>
            <a:ext cx="1319044" cy="402732"/>
          </a:xfrm>
          <a:custGeom>
            <a:avLst/>
            <a:gdLst/>
            <a:ahLst/>
            <a:cxnLst/>
            <a:rect l="l" t="t" r="r" b="b"/>
            <a:pathLst>
              <a:path w="2840" h="525">
                <a:moveTo>
                  <a:pt x="87" y="0"/>
                </a:moveTo>
                <a:cubicBezTo>
                  <a:pt x="43" y="0"/>
                  <a:pt x="0" y="43"/>
                  <a:pt x="0" y="87"/>
                </a:cubicBezTo>
                <a:lnTo>
                  <a:pt x="0" y="436"/>
                </a:lnTo>
                <a:cubicBezTo>
                  <a:pt x="0" y="480"/>
                  <a:pt x="43" y="524"/>
                  <a:pt x="87" y="524"/>
                </a:cubicBezTo>
                <a:lnTo>
                  <a:pt x="2751" y="524"/>
                </a:lnTo>
                <a:cubicBezTo>
                  <a:pt x="2795" y="524"/>
                  <a:pt x="2839" y="480"/>
                  <a:pt x="2839" y="436"/>
                </a:cubicBezTo>
                <a:lnTo>
                  <a:pt x="2839" y="87"/>
                </a:lnTo>
                <a:cubicBezTo>
                  <a:pt x="2839" y="43"/>
                  <a:pt x="2795" y="0"/>
                  <a:pt x="2751" y="0"/>
                </a:cubicBezTo>
                <a:lnTo>
                  <a:pt x="8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APR</a:t>
            </a:r>
          </a:p>
        </p:txBody>
      </p:sp>
      <p:sp>
        <p:nvSpPr>
          <p:cNvPr id="44" name="CustomShape 4"/>
          <p:cNvSpPr/>
          <p:nvPr/>
        </p:nvSpPr>
        <p:spPr>
          <a:xfrm>
            <a:off x="3887777" y="3355164"/>
            <a:ext cx="592344" cy="331764"/>
          </a:xfrm>
          <a:custGeom>
            <a:avLst/>
            <a:gdLst/>
            <a:ahLst/>
            <a:cxnLst/>
            <a:rect l="l" t="t" r="r" b="b"/>
            <a:pathLst>
              <a:path w="680" h="456">
                <a:moveTo>
                  <a:pt x="75" y="0"/>
                </a:moveTo>
                <a:cubicBezTo>
                  <a:pt x="37" y="0"/>
                  <a:pt x="0" y="37"/>
                  <a:pt x="0" y="75"/>
                </a:cubicBezTo>
                <a:lnTo>
                  <a:pt x="0" y="379"/>
                </a:lnTo>
                <a:cubicBezTo>
                  <a:pt x="0" y="417"/>
                  <a:pt x="37" y="455"/>
                  <a:pt x="75" y="455"/>
                </a:cubicBezTo>
                <a:lnTo>
                  <a:pt x="603" y="455"/>
                </a:lnTo>
                <a:cubicBezTo>
                  <a:pt x="641" y="455"/>
                  <a:pt x="679" y="417"/>
                  <a:pt x="679" y="379"/>
                </a:cubicBezTo>
                <a:lnTo>
                  <a:pt x="679" y="75"/>
                </a:lnTo>
                <a:cubicBezTo>
                  <a:pt x="679" y="37"/>
                  <a:pt x="641" y="0"/>
                  <a:pt x="603" y="0"/>
                </a:cubicBezTo>
                <a:lnTo>
                  <a:pt x="75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NII</a:t>
            </a:r>
          </a:p>
        </p:txBody>
      </p:sp>
      <p:sp>
        <p:nvSpPr>
          <p:cNvPr id="45" name="CustomShape 5"/>
          <p:cNvSpPr/>
          <p:nvPr/>
        </p:nvSpPr>
        <p:spPr>
          <a:xfrm>
            <a:off x="1806039" y="3717697"/>
            <a:ext cx="1769410" cy="1105881"/>
          </a:xfrm>
          <a:custGeom>
            <a:avLst/>
            <a:gdLst/>
            <a:ahLst/>
            <a:cxnLst/>
            <a:rect l="l" t="t" r="r" b="b"/>
            <a:pathLst>
              <a:path w="680" h="456">
                <a:moveTo>
                  <a:pt x="75" y="0"/>
                </a:moveTo>
                <a:cubicBezTo>
                  <a:pt x="37" y="0"/>
                  <a:pt x="0" y="37"/>
                  <a:pt x="0" y="75"/>
                </a:cubicBezTo>
                <a:lnTo>
                  <a:pt x="0" y="379"/>
                </a:lnTo>
                <a:cubicBezTo>
                  <a:pt x="0" y="417"/>
                  <a:pt x="37" y="455"/>
                  <a:pt x="75" y="455"/>
                </a:cubicBezTo>
                <a:lnTo>
                  <a:pt x="603" y="455"/>
                </a:lnTo>
                <a:cubicBezTo>
                  <a:pt x="641" y="455"/>
                  <a:pt x="679" y="417"/>
                  <a:pt x="679" y="379"/>
                </a:cubicBezTo>
                <a:lnTo>
                  <a:pt x="679" y="75"/>
                </a:lnTo>
                <a:cubicBezTo>
                  <a:pt x="679" y="37"/>
                  <a:pt x="641" y="0"/>
                  <a:pt x="603" y="0"/>
                </a:cubicBezTo>
                <a:lnTo>
                  <a:pt x="75" y="0"/>
                </a:lnTo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7"/>
          <p:cNvSpPr/>
          <p:nvPr/>
        </p:nvSpPr>
        <p:spPr>
          <a:xfrm>
            <a:off x="1395035" y="5772501"/>
            <a:ext cx="963945" cy="349615"/>
          </a:xfrm>
          <a:custGeom>
            <a:avLst/>
            <a:gdLst/>
            <a:ahLst/>
            <a:cxnLst/>
            <a:rect l="l" t="t" r="r" b="b"/>
            <a:pathLst>
              <a:path w="680" h="456">
                <a:moveTo>
                  <a:pt x="75" y="0"/>
                </a:moveTo>
                <a:cubicBezTo>
                  <a:pt x="37" y="0"/>
                  <a:pt x="0" y="37"/>
                  <a:pt x="0" y="75"/>
                </a:cubicBezTo>
                <a:lnTo>
                  <a:pt x="0" y="379"/>
                </a:lnTo>
                <a:cubicBezTo>
                  <a:pt x="0" y="417"/>
                  <a:pt x="37" y="455"/>
                  <a:pt x="75" y="455"/>
                </a:cubicBezTo>
                <a:lnTo>
                  <a:pt x="603" y="455"/>
                </a:lnTo>
                <a:cubicBezTo>
                  <a:pt x="641" y="455"/>
                  <a:pt x="679" y="417"/>
                  <a:pt x="679" y="379"/>
                </a:cubicBezTo>
                <a:lnTo>
                  <a:pt x="679" y="75"/>
                </a:lnTo>
                <a:cubicBezTo>
                  <a:pt x="679" y="37"/>
                  <a:pt x="641" y="0"/>
                  <a:pt x="603" y="0"/>
                </a:cubicBezTo>
                <a:lnTo>
                  <a:pt x="75" y="0"/>
                </a:lnTo>
              </a:path>
            </a:pathLst>
          </a:custGeom>
          <a:solidFill>
            <a:srgbClr val="FF420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Provider X</a:t>
            </a:r>
          </a:p>
        </p:txBody>
      </p:sp>
      <p:sp>
        <p:nvSpPr>
          <p:cNvPr id="50" name="Line 10"/>
          <p:cNvSpPr/>
          <p:nvPr/>
        </p:nvSpPr>
        <p:spPr>
          <a:xfrm flipV="1">
            <a:off x="3184410" y="1929854"/>
            <a:ext cx="221176" cy="6700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Line 11"/>
          <p:cNvSpPr/>
          <p:nvPr/>
        </p:nvSpPr>
        <p:spPr>
          <a:xfrm flipV="1">
            <a:off x="5430631" y="1929854"/>
            <a:ext cx="0" cy="6700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Line 12"/>
          <p:cNvSpPr/>
          <p:nvPr/>
        </p:nvSpPr>
        <p:spPr>
          <a:xfrm flipH="1" flipV="1">
            <a:off x="3851918" y="3002643"/>
            <a:ext cx="331462" cy="3763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Line 13"/>
          <p:cNvSpPr/>
          <p:nvPr/>
        </p:nvSpPr>
        <p:spPr>
          <a:xfrm flipV="1">
            <a:off x="2469568" y="2992632"/>
            <a:ext cx="411875" cy="72506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Line 15"/>
          <p:cNvSpPr/>
          <p:nvPr/>
        </p:nvSpPr>
        <p:spPr>
          <a:xfrm flipH="1">
            <a:off x="2358978" y="5818871"/>
            <a:ext cx="1046607" cy="0"/>
          </a:xfrm>
          <a:prstGeom prst="line">
            <a:avLst/>
          </a:prstGeom>
          <a:ln>
            <a:solidFill>
              <a:srgbClr val="000000"/>
            </a:solidFill>
            <a:head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16"/>
          <p:cNvSpPr/>
          <p:nvPr/>
        </p:nvSpPr>
        <p:spPr>
          <a:xfrm>
            <a:off x="3464861" y="5688105"/>
            <a:ext cx="2101174" cy="442353"/>
          </a:xfrm>
          <a:prstGeom prst="wedgeRoundRectCallout">
            <a:avLst>
              <a:gd name="adj1" fmla="val -62990"/>
              <a:gd name="adj2" fmla="val -279160"/>
              <a:gd name="adj3" fmla="val 16667"/>
            </a:avLst>
          </a:prstGeom>
          <a:solidFill>
            <a:srgbClr val="FF420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4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Supply Contract</a:t>
            </a:r>
          </a:p>
        </p:txBody>
      </p:sp>
      <p:sp>
        <p:nvSpPr>
          <p:cNvPr id="59" name="TextShape 19"/>
          <p:cNvSpPr txBox="1"/>
          <p:nvPr/>
        </p:nvSpPr>
        <p:spPr>
          <a:xfrm>
            <a:off x="1806040" y="4780474"/>
            <a:ext cx="1075404" cy="485456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/>
          <a:lstStyle/>
          <a:p>
            <a:pPr marL="0" marR="0" lvl="0" indent="0" algn="l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CAE -1</a:t>
            </a:r>
            <a:endParaRPr kumimoji="0" lang="en-US" sz="133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" name="Line 20"/>
          <p:cNvSpPr/>
          <p:nvPr/>
        </p:nvSpPr>
        <p:spPr>
          <a:xfrm>
            <a:off x="2469568" y="3938873"/>
            <a:ext cx="663529" cy="663529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Line 21"/>
          <p:cNvSpPr/>
          <p:nvPr/>
        </p:nvSpPr>
        <p:spPr>
          <a:xfrm>
            <a:off x="2358980" y="4270637"/>
            <a:ext cx="774117" cy="331764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Line 22"/>
          <p:cNvSpPr/>
          <p:nvPr/>
        </p:nvSpPr>
        <p:spPr>
          <a:xfrm>
            <a:off x="2358980" y="4602401"/>
            <a:ext cx="774117" cy="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Line 23"/>
          <p:cNvSpPr/>
          <p:nvPr/>
        </p:nvSpPr>
        <p:spPr>
          <a:xfrm>
            <a:off x="2911921" y="3938873"/>
            <a:ext cx="221176" cy="663529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Line 24"/>
          <p:cNvSpPr/>
          <p:nvPr/>
        </p:nvSpPr>
        <p:spPr>
          <a:xfrm flipH="1">
            <a:off x="3133097" y="3938873"/>
            <a:ext cx="221176" cy="663529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5"/>
          <p:cNvSpPr/>
          <p:nvPr/>
        </p:nvSpPr>
        <p:spPr>
          <a:xfrm>
            <a:off x="3022509" y="4491813"/>
            <a:ext cx="221176" cy="221176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6"/>
          <p:cNvSpPr/>
          <p:nvPr/>
        </p:nvSpPr>
        <p:spPr>
          <a:xfrm>
            <a:off x="3243685" y="3828285"/>
            <a:ext cx="221176" cy="221176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27"/>
          <p:cNvSpPr/>
          <p:nvPr/>
        </p:nvSpPr>
        <p:spPr>
          <a:xfrm>
            <a:off x="2801333" y="3828285"/>
            <a:ext cx="221176" cy="221176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28"/>
          <p:cNvSpPr/>
          <p:nvPr/>
        </p:nvSpPr>
        <p:spPr>
          <a:xfrm>
            <a:off x="2358980" y="3828285"/>
            <a:ext cx="221176" cy="221176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29"/>
          <p:cNvSpPr/>
          <p:nvPr/>
        </p:nvSpPr>
        <p:spPr>
          <a:xfrm>
            <a:off x="2248392" y="4160049"/>
            <a:ext cx="221176" cy="221176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30"/>
          <p:cNvSpPr/>
          <p:nvPr/>
        </p:nvSpPr>
        <p:spPr>
          <a:xfrm>
            <a:off x="2248392" y="4491813"/>
            <a:ext cx="221176" cy="221176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31"/>
          <p:cNvSpPr/>
          <p:nvPr/>
        </p:nvSpPr>
        <p:spPr>
          <a:xfrm>
            <a:off x="4082513" y="4761835"/>
            <a:ext cx="2853878" cy="549924"/>
          </a:xfrm>
          <a:prstGeom prst="wedgeRoundRectCallout">
            <a:avLst>
              <a:gd name="adj1" fmla="val -74687"/>
              <a:gd name="adj2" fmla="val -8929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4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 to B Agreements</a:t>
            </a:r>
          </a:p>
        </p:txBody>
      </p:sp>
      <p:sp>
        <p:nvSpPr>
          <p:cNvPr id="72" name="CustomShape 32"/>
          <p:cNvSpPr/>
          <p:nvPr/>
        </p:nvSpPr>
        <p:spPr>
          <a:xfrm>
            <a:off x="275001" y="2590502"/>
            <a:ext cx="1769410" cy="552941"/>
          </a:xfrm>
          <a:prstGeom prst="wedgeRoundRectCallout">
            <a:avLst>
              <a:gd name="adj1" fmla="val 62986"/>
              <a:gd name="adj2" fmla="val -26712"/>
              <a:gd name="adj3" fmla="val 16667"/>
            </a:avLst>
          </a:prstGeom>
          <a:solidFill>
            <a:srgbClr val="33FF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4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Collaboration</a:t>
            </a:r>
          </a:p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4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MoU</a:t>
            </a:r>
          </a:p>
        </p:txBody>
      </p:sp>
      <p:sp>
        <p:nvSpPr>
          <p:cNvPr id="34" name="CustomShape 32">
            <a:extLst>
              <a:ext uri="{FF2B5EF4-FFF2-40B4-BE49-F238E27FC236}">
                <a16:creationId xmlns:a16="http://schemas.microsoft.com/office/drawing/2014/main" id="{BCA5FC50-E661-164C-8796-CEF9EA02A508}"/>
              </a:ext>
            </a:extLst>
          </p:cNvPr>
          <p:cNvSpPr/>
          <p:nvPr/>
        </p:nvSpPr>
        <p:spPr>
          <a:xfrm>
            <a:off x="4862128" y="3858105"/>
            <a:ext cx="2626857" cy="552941"/>
          </a:xfrm>
          <a:prstGeom prst="wedgeRoundRectCallout">
            <a:avLst>
              <a:gd name="adj1" fmla="val -96188"/>
              <a:gd name="adj2" fmla="val -27055"/>
              <a:gd name="adj3" fmla="val 16667"/>
            </a:avLst>
          </a:prstGeom>
          <a:solidFill>
            <a:schemeClr val="accent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4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Consortium Agreement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5B00F-EC70-6649-A64F-89CCE165C387}"/>
              </a:ext>
            </a:extLst>
          </p:cNvPr>
          <p:cNvSpPr txBox="1"/>
          <p:nvPr/>
        </p:nvSpPr>
        <p:spPr>
          <a:xfrm>
            <a:off x="10980874" y="6198938"/>
            <a:ext cx="814647" cy="241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Version 0.3</a:t>
            </a:r>
          </a:p>
        </p:txBody>
      </p:sp>
      <p:sp>
        <p:nvSpPr>
          <p:cNvPr id="37" name="CustomShape 3">
            <a:extLst>
              <a:ext uri="{FF2B5EF4-FFF2-40B4-BE49-F238E27FC236}">
                <a16:creationId xmlns:a16="http://schemas.microsoft.com/office/drawing/2014/main" id="{B23C6378-AB14-C74A-B75F-C074CBB75BDD}"/>
              </a:ext>
            </a:extLst>
          </p:cNvPr>
          <p:cNvSpPr/>
          <p:nvPr/>
        </p:nvSpPr>
        <p:spPr>
          <a:xfrm>
            <a:off x="6280876" y="2599914"/>
            <a:ext cx="1319044" cy="402732"/>
          </a:xfrm>
          <a:custGeom>
            <a:avLst/>
            <a:gdLst/>
            <a:ahLst/>
            <a:cxnLst/>
            <a:rect l="l" t="t" r="r" b="b"/>
            <a:pathLst>
              <a:path w="2840" h="525">
                <a:moveTo>
                  <a:pt x="87" y="0"/>
                </a:moveTo>
                <a:cubicBezTo>
                  <a:pt x="43" y="0"/>
                  <a:pt x="0" y="43"/>
                  <a:pt x="0" y="87"/>
                </a:cubicBezTo>
                <a:lnTo>
                  <a:pt x="0" y="436"/>
                </a:lnTo>
                <a:cubicBezTo>
                  <a:pt x="0" y="480"/>
                  <a:pt x="43" y="524"/>
                  <a:pt x="87" y="524"/>
                </a:cubicBezTo>
                <a:lnTo>
                  <a:pt x="2751" y="524"/>
                </a:lnTo>
                <a:cubicBezTo>
                  <a:pt x="2795" y="524"/>
                  <a:pt x="2839" y="480"/>
                  <a:pt x="2839" y="436"/>
                </a:cubicBezTo>
                <a:lnTo>
                  <a:pt x="2839" y="87"/>
                </a:lnTo>
                <a:cubicBezTo>
                  <a:pt x="2839" y="43"/>
                  <a:pt x="2795" y="0"/>
                  <a:pt x="2751" y="0"/>
                </a:cubicBezTo>
                <a:lnTo>
                  <a:pt x="8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ANA</a:t>
            </a: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8A78EB61-0625-814F-950F-59DFE8AA9B2B}"/>
              </a:ext>
            </a:extLst>
          </p:cNvPr>
          <p:cNvSpPr/>
          <p:nvPr/>
        </p:nvSpPr>
        <p:spPr>
          <a:xfrm flipV="1">
            <a:off x="6936391" y="1920442"/>
            <a:ext cx="0" cy="6700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724"/>
          </a:xfrm>
        </p:spPr>
        <p:txBody>
          <a:bodyPr/>
          <a:lstStyle/>
          <a:p>
            <a:r>
              <a:rPr lang="en-AU" dirty="0"/>
              <a:t>Contract formation (2/2)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444" b="5114"/>
          <a:stretch/>
        </p:blipFill>
        <p:spPr>
          <a:xfrm>
            <a:off x="2938828" y="4398495"/>
            <a:ext cx="449827" cy="363339"/>
          </a:xfrm>
          <a:prstGeom prst="ellipse">
            <a:avLst/>
          </a:prstGeom>
        </p:spPr>
      </p:pic>
      <p:sp>
        <p:nvSpPr>
          <p:cNvPr id="40" name="CustomShape 31"/>
          <p:cNvSpPr/>
          <p:nvPr/>
        </p:nvSpPr>
        <p:spPr>
          <a:xfrm flipH="1">
            <a:off x="81233" y="3834341"/>
            <a:ext cx="1297322" cy="790216"/>
          </a:xfrm>
          <a:prstGeom prst="wedgeRoundRectCallout">
            <a:avLst>
              <a:gd name="adj1" fmla="val -113187"/>
              <a:gd name="adj2" fmla="val -66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4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GXP</a:t>
            </a:r>
          </a:p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4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Agreements</a:t>
            </a:r>
          </a:p>
        </p:txBody>
      </p:sp>
      <p:sp>
        <p:nvSpPr>
          <p:cNvPr id="46" name="CustomShape 7"/>
          <p:cNvSpPr/>
          <p:nvPr/>
        </p:nvSpPr>
        <p:spPr>
          <a:xfrm>
            <a:off x="7488985" y="3068073"/>
            <a:ext cx="4488180" cy="3424801"/>
          </a:xfrm>
          <a:custGeom>
            <a:avLst/>
            <a:gdLst/>
            <a:ahLst/>
            <a:cxnLst/>
            <a:rect l="l" t="t" r="r" b="b"/>
            <a:pathLst>
              <a:path w="680" h="456">
                <a:moveTo>
                  <a:pt x="75" y="0"/>
                </a:moveTo>
                <a:cubicBezTo>
                  <a:pt x="37" y="0"/>
                  <a:pt x="0" y="37"/>
                  <a:pt x="0" y="75"/>
                </a:cubicBezTo>
                <a:lnTo>
                  <a:pt x="0" y="379"/>
                </a:lnTo>
                <a:cubicBezTo>
                  <a:pt x="0" y="417"/>
                  <a:pt x="37" y="455"/>
                  <a:pt x="75" y="455"/>
                </a:cubicBezTo>
                <a:lnTo>
                  <a:pt x="603" y="455"/>
                </a:lnTo>
                <a:cubicBezTo>
                  <a:pt x="641" y="455"/>
                  <a:pt x="679" y="417"/>
                  <a:pt x="679" y="379"/>
                </a:cubicBezTo>
                <a:lnTo>
                  <a:pt x="679" y="75"/>
                </a:lnTo>
                <a:cubicBezTo>
                  <a:pt x="679" y="37"/>
                  <a:pt x="641" y="0"/>
                  <a:pt x="603" y="0"/>
                </a:cubicBezTo>
                <a:lnTo>
                  <a:pt x="75" y="0"/>
                </a:lnTo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AU" dirty="0"/>
              <a:t>Governs the relationship </a:t>
            </a:r>
            <a:r>
              <a:rPr lang="en-AU" b="1" i="1" dirty="0"/>
              <a:t>between</a:t>
            </a:r>
            <a:r>
              <a:rPr lang="en-AU" dirty="0"/>
              <a:t> the parties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Fair Use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Breach, default, parties leaving and joining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err="1"/>
              <a:t>Stepin</a:t>
            </a:r>
            <a:r>
              <a:rPr lang="en-AU" dirty="0"/>
              <a:t> rights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Upgrades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Governance, decision making, voting…….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GXP space and power</a:t>
            </a:r>
          </a:p>
        </p:txBody>
      </p:sp>
      <p:sp>
        <p:nvSpPr>
          <p:cNvPr id="48" name="Line 12">
            <a:extLst>
              <a:ext uri="{FF2B5EF4-FFF2-40B4-BE49-F238E27FC236}">
                <a16:creationId xmlns:a16="http://schemas.microsoft.com/office/drawing/2014/main" id="{FDFC297E-C4ED-2D47-B005-636A243718D3}"/>
              </a:ext>
            </a:extLst>
          </p:cNvPr>
          <p:cNvSpPr/>
          <p:nvPr/>
        </p:nvSpPr>
        <p:spPr>
          <a:xfrm flipH="1" flipV="1">
            <a:off x="4165245" y="3002643"/>
            <a:ext cx="693006" cy="4027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4">
            <a:extLst>
              <a:ext uri="{FF2B5EF4-FFF2-40B4-BE49-F238E27FC236}">
                <a16:creationId xmlns:a16="http://schemas.microsoft.com/office/drawing/2014/main" id="{FB060377-E448-1C48-8D29-9AF47448C0F3}"/>
              </a:ext>
            </a:extLst>
          </p:cNvPr>
          <p:cNvSpPr/>
          <p:nvPr/>
        </p:nvSpPr>
        <p:spPr>
          <a:xfrm>
            <a:off x="4561511" y="3350947"/>
            <a:ext cx="592344" cy="331764"/>
          </a:xfrm>
          <a:custGeom>
            <a:avLst/>
            <a:gdLst/>
            <a:ahLst/>
            <a:cxnLst/>
            <a:rect l="l" t="t" r="r" b="b"/>
            <a:pathLst>
              <a:path w="680" h="456">
                <a:moveTo>
                  <a:pt x="75" y="0"/>
                </a:moveTo>
                <a:cubicBezTo>
                  <a:pt x="37" y="0"/>
                  <a:pt x="0" y="37"/>
                  <a:pt x="0" y="75"/>
                </a:cubicBezTo>
                <a:lnTo>
                  <a:pt x="0" y="379"/>
                </a:lnTo>
                <a:cubicBezTo>
                  <a:pt x="0" y="417"/>
                  <a:pt x="37" y="455"/>
                  <a:pt x="75" y="455"/>
                </a:cubicBezTo>
                <a:lnTo>
                  <a:pt x="603" y="455"/>
                </a:lnTo>
                <a:cubicBezTo>
                  <a:pt x="641" y="455"/>
                  <a:pt x="679" y="417"/>
                  <a:pt x="679" y="379"/>
                </a:cubicBezTo>
                <a:lnTo>
                  <a:pt x="679" y="75"/>
                </a:lnTo>
                <a:cubicBezTo>
                  <a:pt x="679" y="37"/>
                  <a:pt x="641" y="0"/>
                  <a:pt x="603" y="0"/>
                </a:cubicBezTo>
                <a:lnTo>
                  <a:pt x="75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NICT</a:t>
            </a:r>
          </a:p>
        </p:txBody>
      </p:sp>
    </p:spTree>
    <p:extLst>
      <p:ext uri="{BB962C8B-B14F-4D97-AF65-F5344CB8AC3E}">
        <p14:creationId xmlns:p14="http://schemas.microsoft.com/office/powerpoint/2010/main" val="34358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743" y="0"/>
            <a:ext cx="6923257" cy="6308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95" y="0"/>
            <a:ext cx="10515600" cy="1099151"/>
          </a:xfrm>
        </p:spPr>
        <p:txBody>
          <a:bodyPr/>
          <a:lstStyle/>
          <a:p>
            <a:r>
              <a:rPr lang="en-AU" dirty="0"/>
              <a:t>Lessons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84" y="1165609"/>
            <a:ext cx="5105400" cy="5076056"/>
          </a:xfrm>
        </p:spPr>
        <p:txBody>
          <a:bodyPr>
            <a:normAutofit lnSpcReduction="10000"/>
          </a:bodyPr>
          <a:lstStyle/>
          <a:p>
            <a:r>
              <a:rPr lang="en-AU" dirty="0"/>
              <a:t>NRENs differ </a:t>
            </a:r>
          </a:p>
          <a:p>
            <a:r>
              <a:rPr lang="en-AU" dirty="0"/>
              <a:t>More that unites us than divides </a:t>
            </a:r>
          </a:p>
          <a:p>
            <a:r>
              <a:rPr lang="en-AU" dirty="0"/>
              <a:t>Come together in a structured manner from the beginning </a:t>
            </a:r>
          </a:p>
          <a:p>
            <a:r>
              <a:rPr lang="en-AU" dirty="0"/>
              <a:t>Agreements are for the long term.  Circumstances and people change over time</a:t>
            </a:r>
          </a:p>
          <a:p>
            <a:r>
              <a:rPr lang="en-AU" dirty="0"/>
              <a:t>Use standard legal framework</a:t>
            </a:r>
          </a:p>
          <a:p>
            <a:r>
              <a:rPr lang="en-AU" dirty="0"/>
              <a:t>Trust but verify!  </a:t>
            </a:r>
          </a:p>
          <a:p>
            <a:r>
              <a:rPr lang="en-AU" dirty="0"/>
              <a:t>Multimillion dollar agreements don’t rest on a handshake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00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Drivers are the same in the commercial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9867" y="1825625"/>
            <a:ext cx="4610100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Telcos have formed Consortia for decades</a:t>
            </a:r>
          </a:p>
          <a:p>
            <a:pPr marL="0" indent="0" algn="ctr">
              <a:buNone/>
            </a:pPr>
            <a:r>
              <a:rPr lang="en-AU" dirty="0"/>
              <a:t>What is different here?</a:t>
            </a:r>
          </a:p>
          <a:p>
            <a:pPr marL="0" indent="0" algn="ctr">
              <a:buNone/>
            </a:pPr>
            <a:endParaRPr lang="en-AU" dirty="0"/>
          </a:p>
          <a:p>
            <a:pPr lvl="1"/>
            <a:r>
              <a:rPr lang="en-AU" dirty="0"/>
              <a:t>Funding</a:t>
            </a:r>
          </a:p>
          <a:p>
            <a:pPr lvl="1"/>
            <a:r>
              <a:rPr lang="en-AU" dirty="0"/>
              <a:t>Ability to think and act long term</a:t>
            </a:r>
          </a:p>
          <a:p>
            <a:pPr lvl="1"/>
            <a:r>
              <a:rPr lang="en-AU" dirty="0"/>
              <a:t>Experience, commercial, legal</a:t>
            </a:r>
          </a:p>
          <a:p>
            <a:pPr lvl="1"/>
            <a:r>
              <a:rPr lang="en-AU" dirty="0"/>
              <a:t>Competing vs. collaborating</a:t>
            </a:r>
          </a:p>
          <a:p>
            <a:pPr lvl="1"/>
            <a:r>
              <a:rPr lang="en-AU" dirty="0"/>
              <a:t>Appetite for risk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690688"/>
            <a:ext cx="7187284" cy="40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0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926" y="135538"/>
            <a:ext cx="4123038" cy="1325563"/>
          </a:xfrm>
        </p:spPr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46" y="1325176"/>
            <a:ext cx="11283777" cy="4717278"/>
          </a:xfrm>
        </p:spPr>
        <p:txBody>
          <a:bodyPr>
            <a:normAutofit/>
          </a:bodyPr>
          <a:lstStyle/>
          <a:p>
            <a:r>
              <a:rPr lang="en-AU" dirty="0"/>
              <a:t>The long term ownership economics requires certainty of funding</a:t>
            </a:r>
          </a:p>
          <a:p>
            <a:r>
              <a:rPr lang="en-AU" dirty="0"/>
              <a:t>NRENs - luxury of flexibility</a:t>
            </a:r>
          </a:p>
          <a:p>
            <a:r>
              <a:rPr lang="en-AU" dirty="0"/>
              <a:t>NRENs can enable international projects by VC </a:t>
            </a:r>
          </a:p>
          <a:p>
            <a:r>
              <a:rPr lang="en-AU" dirty="0"/>
              <a:t>Can achieve these outcomes if we join forces and maximise each others strengths and experience</a:t>
            </a:r>
          </a:p>
          <a:p>
            <a:r>
              <a:rPr lang="en-AU" dirty="0"/>
              <a:t>Now for the English lessons……………….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8204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1197315" y="2406011"/>
            <a:ext cx="4995531" cy="1604535"/>
          </a:xfrm>
        </p:spPr>
        <p:txBody>
          <a:bodyPr>
            <a:normAutofit/>
          </a:bodyPr>
          <a:lstStyle/>
          <a:p>
            <a:r>
              <a:rPr lang="en-AU" sz="6000" b="1" dirty="0">
                <a:solidFill>
                  <a:srgbClr val="7030A0"/>
                </a:solidFill>
              </a:rPr>
              <a:t>Collaboration</a:t>
            </a:r>
            <a:r>
              <a:rPr lang="en-AU" sz="6000" b="1" dirty="0"/>
              <a:t> </a:t>
            </a:r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2"/>
          <a:stretch/>
        </p:blipFill>
        <p:spPr>
          <a:xfrm>
            <a:off x="3515602" y="766119"/>
            <a:ext cx="7247156" cy="5350614"/>
          </a:xfrm>
          <a:prstGeom prst="ellipse">
            <a:avLst/>
          </a:prstGeom>
          <a:ln w="79375">
            <a:solidFill>
              <a:srgbClr val="FF0000"/>
            </a:solidFill>
          </a:ln>
        </p:spPr>
      </p:pic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>
            <a:off x="4576923" y="1549698"/>
            <a:ext cx="5124514" cy="37834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2426675" y="-281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Be careful not to over egg the pudding…….</a:t>
            </a:r>
          </a:p>
        </p:txBody>
      </p:sp>
    </p:spTree>
    <p:extLst>
      <p:ext uri="{BB962C8B-B14F-4D97-AF65-F5344CB8AC3E}">
        <p14:creationId xmlns:p14="http://schemas.microsoft.com/office/powerpoint/2010/main" val="3033970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54" y="142748"/>
            <a:ext cx="7815650" cy="6264261"/>
          </a:xfrm>
          <a:prstGeom prst="ellipse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8567" y="105742"/>
            <a:ext cx="10515600" cy="1325563"/>
          </a:xfrm>
        </p:spPr>
        <p:txBody>
          <a:bodyPr/>
          <a:lstStyle/>
          <a:p>
            <a:r>
              <a:rPr lang="en-AU" dirty="0"/>
              <a:t>We are not talking sheep stations…..</a:t>
            </a:r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>
            <a:off x="4337529" y="1060128"/>
            <a:ext cx="5526500" cy="442950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 rot="16200000">
            <a:off x="-372682" y="2698066"/>
            <a:ext cx="3575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6000" b="1" dirty="0">
                <a:solidFill>
                  <a:srgbClr val="7030A0"/>
                </a:solidFill>
              </a:rPr>
              <a:t>The Cost</a:t>
            </a:r>
          </a:p>
        </p:txBody>
      </p:sp>
    </p:spTree>
    <p:extLst>
      <p:ext uri="{BB962C8B-B14F-4D97-AF65-F5344CB8AC3E}">
        <p14:creationId xmlns:p14="http://schemas.microsoft.com/office/powerpoint/2010/main" val="204739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A959-79EE-674F-825C-51271573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C35F-6D68-D946-9FA2-A96AF0864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What is CAE-1?</a:t>
            </a:r>
          </a:p>
          <a:p>
            <a:pPr lvl="1"/>
            <a:r>
              <a:rPr lang="en-US" dirty="0"/>
              <a:t>CAE-1 in the GREN</a:t>
            </a:r>
          </a:p>
          <a:p>
            <a:pPr lvl="1"/>
            <a:r>
              <a:rPr lang="en-US" dirty="0"/>
              <a:t>Why CAE-1?</a:t>
            </a:r>
          </a:p>
          <a:p>
            <a:r>
              <a:rPr lang="en-US" dirty="0"/>
              <a:t>How did we do CAE-1?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Lessons learned</a:t>
            </a:r>
          </a:p>
          <a:p>
            <a:r>
              <a:rPr lang="en-US" dirty="0"/>
              <a:t>Q &amp;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ED4AD-2279-274B-A685-236540149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830" y="1027906"/>
            <a:ext cx="6418420" cy="46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677985" y="2846326"/>
            <a:ext cx="4460631" cy="1325563"/>
          </a:xfrm>
        </p:spPr>
        <p:txBody>
          <a:bodyPr>
            <a:normAutofit/>
          </a:bodyPr>
          <a:lstStyle/>
          <a:p>
            <a:r>
              <a:rPr lang="en-AU" sz="6000" b="1" dirty="0">
                <a:solidFill>
                  <a:srgbClr val="7030A0"/>
                </a:solidFill>
              </a:rPr>
              <a:t>The Provider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4" b="38006"/>
          <a:stretch/>
        </p:blipFill>
        <p:spPr>
          <a:xfrm flipH="1">
            <a:off x="4810950" y="1278792"/>
            <a:ext cx="6146219" cy="48299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38336" y="197095"/>
            <a:ext cx="86689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Sometimes you need to apply the cattle prod</a:t>
            </a:r>
          </a:p>
        </p:txBody>
      </p:sp>
    </p:spTree>
    <p:extLst>
      <p:ext uri="{BB962C8B-B14F-4D97-AF65-F5344CB8AC3E}">
        <p14:creationId xmlns:p14="http://schemas.microsoft.com/office/powerpoint/2010/main" val="379980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492" y="67876"/>
            <a:ext cx="10515600" cy="1325563"/>
          </a:xfrm>
        </p:spPr>
        <p:txBody>
          <a:bodyPr/>
          <a:lstStyle/>
          <a:p>
            <a:r>
              <a:rPr lang="en-AU" dirty="0"/>
              <a:t>Don’t teach them to suck eggs…….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4075" r="2616" b="4317"/>
          <a:stretch/>
        </p:blipFill>
        <p:spPr>
          <a:xfrm>
            <a:off x="4593493" y="1189260"/>
            <a:ext cx="6760307" cy="5164648"/>
          </a:xfrm>
          <a:prstGeom prst="ellipse">
            <a:avLst/>
          </a:prstGeom>
          <a:ln w="88900">
            <a:solidFill>
              <a:srgbClr val="FF0000"/>
            </a:solidFill>
          </a:ln>
        </p:spPr>
      </p:pic>
      <p:cxnSp>
        <p:nvCxnSpPr>
          <p:cNvPr id="5" name="Straight Connector 4"/>
          <p:cNvCxnSpPr>
            <a:stCxn id="3" idx="1"/>
            <a:endCxn id="3" idx="5"/>
          </p:cNvCxnSpPr>
          <p:nvPr/>
        </p:nvCxnSpPr>
        <p:spPr>
          <a:xfrm>
            <a:off x="5583517" y="1945605"/>
            <a:ext cx="4780259" cy="3651958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 rot="16200000">
            <a:off x="-504791" y="2703766"/>
            <a:ext cx="39462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6000" b="1" dirty="0">
                <a:solidFill>
                  <a:srgbClr val="7030A0"/>
                </a:solidFill>
              </a:rPr>
              <a:t> Lawyers</a:t>
            </a:r>
          </a:p>
        </p:txBody>
      </p:sp>
    </p:spTree>
    <p:extLst>
      <p:ext uri="{BB962C8B-B14F-4D97-AF65-F5344CB8AC3E}">
        <p14:creationId xmlns:p14="http://schemas.microsoft.com/office/powerpoint/2010/main" val="162185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885672" y="2212884"/>
            <a:ext cx="4516500" cy="1325563"/>
          </a:xfrm>
        </p:spPr>
        <p:txBody>
          <a:bodyPr>
            <a:noAutofit/>
          </a:bodyPr>
          <a:lstStyle/>
          <a:p>
            <a:r>
              <a:rPr lang="en-AU" sz="6000" b="1" dirty="0">
                <a:solidFill>
                  <a:srgbClr val="7030A0"/>
                </a:solidFill>
              </a:rPr>
              <a:t>The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76" y="155569"/>
            <a:ext cx="8151447" cy="6157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2614" y="1820985"/>
            <a:ext cx="3337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Blackadder ITC" panose="04020505051007020D02" pitchFamily="82" charset="0"/>
              </a:rPr>
              <a:t>Erik-Jan </a:t>
            </a:r>
            <a:r>
              <a:rPr lang="en-AU" sz="4400" dirty="0" err="1">
                <a:latin typeface="Blackadder ITC" panose="04020505051007020D02" pitchFamily="82" charset="0"/>
              </a:rPr>
              <a:t>Bos</a:t>
            </a:r>
            <a:endParaRPr lang="en-AU" sz="4400" dirty="0">
              <a:latin typeface="Blackadder ITC" panose="04020505051007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2800" y="3991560"/>
            <a:ext cx="545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Blackadder ITC" panose="04020505051007020D02" pitchFamily="82" charset="0"/>
              </a:rPr>
              <a:t>Mary Fleming   June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7293" y="4568374"/>
            <a:ext cx="545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Blackadder ITC" panose="04020505051007020D02" pitchFamily="82" charset="0"/>
              </a:rPr>
              <a:t>Steve </a:t>
            </a:r>
            <a:r>
              <a:rPr lang="en-AU" sz="3600" dirty="0" err="1">
                <a:latin typeface="Blackadder ITC" panose="04020505051007020D02" pitchFamily="82" charset="0"/>
              </a:rPr>
              <a:t>MaddocksJune</a:t>
            </a:r>
            <a:r>
              <a:rPr lang="en-AU" sz="3600" dirty="0">
                <a:latin typeface="Blackadder ITC" panose="04020505051007020D02" pitchFamily="82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655688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74EBB-799F-9644-AF33-A45CE281C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528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ED20-0929-FF4E-B207-EF6CA690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CAE-1?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4B4D3-5A7A-444E-83D7-FF621B7EE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 – Asia R&amp;E bandwidth:</a:t>
            </a:r>
          </a:p>
          <a:p>
            <a:pPr lvl="1"/>
            <a:r>
              <a:rPr lang="en-US" dirty="0"/>
              <a:t>A few bilateral links at &lt;=10 Gbit/s</a:t>
            </a:r>
          </a:p>
          <a:p>
            <a:pPr lvl="1"/>
            <a:r>
              <a:rPr lang="en-US" dirty="0"/>
              <a:t>No sustainable system like ANA or APR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39BCA-F2AE-BB44-8C4E-E9AA4AE1B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8" y="3089452"/>
            <a:ext cx="6155481" cy="3087511"/>
          </a:xfrm>
          <a:prstGeom prst="rect">
            <a:avLst/>
          </a:prstGeom>
        </p:spPr>
      </p:pic>
      <p:pic>
        <p:nvPicPr>
          <p:cNvPr id="5" name="Picture 2" descr="Afbeeldingsresultaat voor asia pacific ring apr">
            <a:extLst>
              <a:ext uri="{FF2B5EF4-FFF2-40B4-BE49-F238E27FC236}">
                <a16:creationId xmlns:a16="http://schemas.microsoft.com/office/drawing/2014/main" id="{6B47FE1E-E0DB-5B4D-A3A0-E8F97FCF6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81" y="2060926"/>
            <a:ext cx="4639129" cy="321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00033-2B74-AA43-88A8-210CA9BDA2BF}"/>
              </a:ext>
            </a:extLst>
          </p:cNvPr>
          <p:cNvSpPr txBox="1"/>
          <p:nvPr/>
        </p:nvSpPr>
        <p:spPr>
          <a:xfrm>
            <a:off x="7093866" y="5480903"/>
            <a:ext cx="453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Global R&amp;E Network – GREN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GNA 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11940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ED20-0929-FF4E-B207-EF6CA690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CAE-1?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4B4D3-5A7A-444E-83D7-FF621B7EE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Dropping bandwidth prices between Europe and Asia</a:t>
            </a:r>
          </a:p>
          <a:p>
            <a:pPr lvl="1"/>
            <a:r>
              <a:rPr lang="en-US" dirty="0"/>
              <a:t>Coherent 100G upgrades finalizing</a:t>
            </a:r>
          </a:p>
          <a:p>
            <a:pPr lvl="1"/>
            <a:r>
              <a:rPr lang="en-US" dirty="0"/>
              <a:t>True start of (some) competition, but just two subsea cable system capable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At APAN45 in Singapore (March 2018):</a:t>
            </a:r>
          </a:p>
          <a:p>
            <a:pPr lvl="1"/>
            <a:r>
              <a:rPr lang="en-US" dirty="0"/>
              <a:t>A few like-minded NRENs from Europe and Asiapacific flocked together</a:t>
            </a:r>
          </a:p>
          <a:p>
            <a:r>
              <a:rPr lang="en-US" dirty="0"/>
              <a:t>At TNC18 in Trondheim (June 2018):</a:t>
            </a:r>
          </a:p>
          <a:p>
            <a:pPr lvl="1"/>
            <a:r>
              <a:rPr lang="en-US" dirty="0"/>
              <a:t>Six NRENs: Let’s try to do this!</a:t>
            </a:r>
          </a:p>
          <a:p>
            <a:pPr lvl="1"/>
            <a:endParaRPr lang="en-US" dirty="0"/>
          </a:p>
          <a:p>
            <a:r>
              <a:rPr lang="en-US" dirty="0"/>
              <a:t>Aim: Jointly buy 100G between Europe and Asia</a:t>
            </a:r>
          </a:p>
        </p:txBody>
      </p:sp>
    </p:spTree>
    <p:extLst>
      <p:ext uri="{BB962C8B-B14F-4D97-AF65-F5344CB8AC3E}">
        <p14:creationId xmlns:p14="http://schemas.microsoft.com/office/powerpoint/2010/main" val="28694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0B31-7C1E-AD4F-AFDA-14650A3A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C646D-D820-044F-90C5-7ECCD33A1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market indications for a 100G London – Singapore:</a:t>
            </a:r>
          </a:p>
          <a:p>
            <a:pPr lvl="1"/>
            <a:r>
              <a:rPr lang="en-US" dirty="0"/>
              <a:t>Average MRC Q4 2015: 675 kUSD</a:t>
            </a:r>
          </a:p>
          <a:p>
            <a:pPr lvl="1"/>
            <a:r>
              <a:rPr lang="en-US" dirty="0"/>
              <a:t>Average MRC Q4 2016: 160 kUSD</a:t>
            </a:r>
          </a:p>
          <a:p>
            <a:pPr lvl="1"/>
            <a:r>
              <a:rPr lang="en-US" dirty="0"/>
              <a:t>Average MRC Q4 2017: 74 kUSD</a:t>
            </a:r>
          </a:p>
          <a:p>
            <a:pPr lvl="1"/>
            <a:r>
              <a:rPr lang="en-US" dirty="0"/>
              <a:t>Average MRC Q2 2018: 66 kUSD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A7D6A-3BD1-134A-A7FF-D1C39DA7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rgbClr val="000090"/>
                </a:solidFill>
                <a:effectLst/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28741-FB0E-4B40-B158-54D7BFC12357}"/>
              </a:ext>
            </a:extLst>
          </p:cNvPr>
          <p:cNvSpPr txBox="1"/>
          <p:nvPr/>
        </p:nvSpPr>
        <p:spPr>
          <a:xfrm>
            <a:off x="9218069" y="5807631"/>
            <a:ext cx="233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TeleGeography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B68CD-C600-DE43-9E36-3F9933C06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99" y="2675651"/>
            <a:ext cx="5761143" cy="28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3CE1-931E-C24F-BEE0-DA928688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Collaboration Asiapacific Europe #1 (CAE-1)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B629-F954-5C4C-B385-54BA19D01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2315"/>
          </a:xfrm>
        </p:spPr>
        <p:txBody>
          <a:bodyPr>
            <a:normAutofit/>
          </a:bodyPr>
          <a:lstStyle/>
          <a:p>
            <a:r>
              <a:rPr lang="en-US" dirty="0"/>
              <a:t>One European Procurement Process:</a:t>
            </a:r>
          </a:p>
          <a:p>
            <a:pPr lvl="1"/>
            <a:r>
              <a:rPr lang="en-US" dirty="0"/>
              <a:t>With six parties jointly desiring to buy</a:t>
            </a:r>
          </a:p>
          <a:p>
            <a:pPr lvl="2"/>
            <a:r>
              <a:rPr lang="en-US" dirty="0"/>
              <a:t>11 time zones</a:t>
            </a:r>
          </a:p>
          <a:p>
            <a:pPr lvl="2"/>
            <a:r>
              <a:rPr lang="en-US" dirty="0"/>
              <a:t>6 jurisdictions</a:t>
            </a:r>
          </a:p>
          <a:p>
            <a:pPr lvl="2"/>
            <a:r>
              <a:rPr lang="en-US" dirty="0"/>
              <a:t>6+ Languages (Korean, Singaporean, Danish, Dutch, English, Australian)</a:t>
            </a:r>
          </a:p>
          <a:p>
            <a:pPr lvl="1"/>
            <a:r>
              <a:rPr lang="en-US" dirty="0"/>
              <a:t>With nine parties on the selling side</a:t>
            </a:r>
          </a:p>
          <a:p>
            <a:r>
              <a:rPr lang="en-US" dirty="0"/>
              <a:t>Roles:</a:t>
            </a:r>
          </a:p>
          <a:p>
            <a:pPr lvl="1"/>
            <a:r>
              <a:rPr lang="en-US" dirty="0"/>
              <a:t>GÉANT fronting the procurement</a:t>
            </a:r>
          </a:p>
          <a:p>
            <a:pPr lvl="1"/>
            <a:r>
              <a:rPr lang="en-US" dirty="0"/>
              <a:t>AARNet, as a licensed carrier, being the contacting party towards provider</a:t>
            </a:r>
          </a:p>
          <a:p>
            <a:pPr lvl="1"/>
            <a:r>
              <a:rPr lang="en-US" dirty="0"/>
              <a:t>NORDUnet as project coordinator</a:t>
            </a:r>
          </a:p>
          <a:p>
            <a:pPr lvl="1"/>
            <a:r>
              <a:rPr lang="en-US" dirty="0"/>
              <a:t>All participating</a:t>
            </a:r>
          </a:p>
        </p:txBody>
      </p:sp>
      <p:pic>
        <p:nvPicPr>
          <p:cNvPr id="1026" name="Picture 2" descr="Afbeeldingsresultaat voor australian cartoon slang">
            <a:extLst>
              <a:ext uri="{FF2B5EF4-FFF2-40B4-BE49-F238E27FC236}">
                <a16:creationId xmlns:a16="http://schemas.microsoft.com/office/drawing/2014/main" id="{E6BABC8F-99B1-7A49-942E-A34E2258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10" y="1965960"/>
            <a:ext cx="3082290" cy="25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3CE1-931E-C24F-BEE0-DA928688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Collaboration Asiapacific Europe #1 (CAE-1)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B629-F954-5C4C-B385-54BA19D01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Consensus on Technical Set-up</a:t>
            </a:r>
          </a:p>
          <a:p>
            <a:r>
              <a:rPr lang="en-US" dirty="0"/>
              <a:t>Consortium Agreement &amp; Back 2 Back agreement</a:t>
            </a:r>
          </a:p>
          <a:p>
            <a:r>
              <a:rPr lang="en-US" dirty="0"/>
              <a:t>All done after ±35 VCs</a:t>
            </a:r>
          </a:p>
        </p:txBody>
      </p:sp>
      <p:pic>
        <p:nvPicPr>
          <p:cNvPr id="1026" name="Picture 2" descr="https://i.pinimg.com/originals/f2/f7/59/f2f7591d2e8488c2d70d023babbcc923.jpg">
            <a:extLst>
              <a:ext uri="{FF2B5EF4-FFF2-40B4-BE49-F238E27FC236}">
                <a16:creationId xmlns:a16="http://schemas.microsoft.com/office/drawing/2014/main" id="{67D7ECBC-CC21-7042-809A-EDDA0AE2C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20" y="2779015"/>
            <a:ext cx="5516880" cy="386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D55385-4D42-3549-8D24-96C0093B7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95" y="532950"/>
            <a:ext cx="3238500" cy="698500"/>
          </a:xfrm>
          <a:prstGeom prst="rect">
            <a:avLst/>
          </a:prstGeom>
        </p:spPr>
      </p:pic>
      <p:pic>
        <p:nvPicPr>
          <p:cNvPr id="2050" name="Picture 2" descr="http://www.seamewe5.com/wp-content/uploads/seamewe5map.jpg">
            <a:extLst>
              <a:ext uri="{FF2B5EF4-FFF2-40B4-BE49-F238E27FC236}">
                <a16:creationId xmlns:a16="http://schemas.microsoft.com/office/drawing/2014/main" id="{2BAD6407-95BC-B14F-9DE1-4ADE96A9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61" y="1500899"/>
            <a:ext cx="8549548" cy="46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6478-CDD8-164A-B623-4622D8D4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SEA-ME-WE-5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DDA5D-32A3-9B44-BF5E-8DDBFE712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RfS Date (13 December 2016):</a:t>
            </a:r>
          </a:p>
          <a:p>
            <a:pPr lvl="1"/>
            <a:r>
              <a:rPr lang="en-US" dirty="0"/>
              <a:t>Length of cable: 20,000 km</a:t>
            </a:r>
          </a:p>
          <a:p>
            <a:pPr lvl="1"/>
            <a:r>
              <a:rPr lang="en-US" dirty="0"/>
              <a:t>Number of fiber pairs: 3</a:t>
            </a:r>
          </a:p>
          <a:p>
            <a:pPr lvl="1"/>
            <a:r>
              <a:rPr lang="en-US" dirty="0"/>
              <a:t>Day 1 Technology: 100 Gbit/s</a:t>
            </a:r>
          </a:p>
          <a:p>
            <a:pPr lvl="1"/>
            <a:r>
              <a:rPr lang="en-US" dirty="0"/>
              <a:t>Day 1 Design capacity: 8 </a:t>
            </a:r>
            <a:r>
              <a:rPr lang="en-US" dirty="0" err="1"/>
              <a:t>Tbit</a:t>
            </a:r>
            <a:r>
              <a:rPr lang="en-US" dirty="0"/>
              <a:t>/s per fiber pair</a:t>
            </a:r>
          </a:p>
          <a:p>
            <a:pPr lvl="1"/>
            <a:r>
              <a:rPr lang="en-US" dirty="0"/>
              <a:t>18 CLSs</a:t>
            </a:r>
          </a:p>
          <a:p>
            <a:pPr lvl="1"/>
            <a:r>
              <a:rPr lang="en-US" dirty="0"/>
              <a:t>19 Consortium Members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5CD8C-8A09-8F4F-8FA3-30B0A7559A91}"/>
              </a:ext>
            </a:extLst>
          </p:cNvPr>
          <p:cNvSpPr txBox="1"/>
          <p:nvPr/>
        </p:nvSpPr>
        <p:spPr>
          <a:xfrm>
            <a:off x="8477004" y="5992297"/>
            <a:ext cx="298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www.seamewe5.com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523C4-F497-5846-B893-E711A8284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80" y="1646744"/>
            <a:ext cx="3908831" cy="263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7842</TotalTime>
  <Words>1248</Words>
  <Application>Microsoft Macintosh PowerPoint</Application>
  <PresentationFormat>Widescreen</PresentationFormat>
  <Paragraphs>262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Blackadder ITC</vt:lpstr>
      <vt:lpstr>Calibri</vt:lpstr>
      <vt:lpstr>Calibri Light</vt:lpstr>
      <vt:lpstr>Verdana</vt:lpstr>
      <vt:lpstr>Office Theme</vt:lpstr>
      <vt:lpstr>CAE-1: A Next Step in Securing Sustainable Intercontinental R&amp;E Bandwidth in the GREN</vt:lpstr>
      <vt:lpstr>Outline</vt:lpstr>
      <vt:lpstr>CAE-1? (1/2)</vt:lpstr>
      <vt:lpstr>CAE-1? (2/2)</vt:lpstr>
      <vt:lpstr>A Word on Cost</vt:lpstr>
      <vt:lpstr>Collaboration Asiapacific Europe #1 (CAE-1)</vt:lpstr>
      <vt:lpstr>Collaboration Asiapacific Europe #1 (CAE-1)</vt:lpstr>
      <vt:lpstr>PowerPoint Presentation</vt:lpstr>
      <vt:lpstr>SEA-ME-WE-5 Facts</vt:lpstr>
      <vt:lpstr>Result: 100G link on SEA-ME-WE-5 (CAE-1)</vt:lpstr>
      <vt:lpstr>Schematic CAE-1 Design</vt:lpstr>
      <vt:lpstr>The Process</vt:lpstr>
      <vt:lpstr>Contract formation (1/2)</vt:lpstr>
      <vt:lpstr>Contract formation (2/2)</vt:lpstr>
      <vt:lpstr>Lessons for the future</vt:lpstr>
      <vt:lpstr>Drivers are the same in the commercial world</vt:lpstr>
      <vt:lpstr>Summary</vt:lpstr>
      <vt:lpstr>Collaboration </vt:lpstr>
      <vt:lpstr>We are not talking sheep stations…..</vt:lpstr>
      <vt:lpstr>The Provider</vt:lpstr>
      <vt:lpstr>Don’t teach them to suck eggs…….</vt:lpstr>
      <vt:lpstr>The Process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CAE-1: A Next Step in Securing Sustainable Intercontinental R&amp;E Bandwidth in the GREN</dc:title>
  <dc:creator>Erik-Jan Bos</dc:creator>
  <cp:lastModifiedBy>Erik-Jan Bos</cp:lastModifiedBy>
  <cp:revision>147</cp:revision>
  <dcterms:created xsi:type="dcterms:W3CDTF">2019-05-22T13:48:45Z</dcterms:created>
  <dcterms:modified xsi:type="dcterms:W3CDTF">2019-06-18T15:47:31Z</dcterms:modified>
</cp:coreProperties>
</file>