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72" r:id="rId1"/>
  </p:sldMasterIdLst>
  <p:notesMasterIdLst>
    <p:notesMasterId r:id="rId33"/>
  </p:notesMasterIdLst>
  <p:sldIdLst>
    <p:sldId id="257" r:id="rId2"/>
    <p:sldId id="334" r:id="rId3"/>
    <p:sldId id="261" r:id="rId4"/>
    <p:sldId id="292" r:id="rId5"/>
    <p:sldId id="279" r:id="rId6"/>
    <p:sldId id="325" r:id="rId7"/>
    <p:sldId id="286" r:id="rId8"/>
    <p:sldId id="294" r:id="rId9"/>
    <p:sldId id="284" r:id="rId10"/>
    <p:sldId id="351" r:id="rId11"/>
    <p:sldId id="352" r:id="rId12"/>
    <p:sldId id="370" r:id="rId13"/>
    <p:sldId id="354" r:id="rId14"/>
    <p:sldId id="355" r:id="rId15"/>
    <p:sldId id="356" r:id="rId16"/>
    <p:sldId id="357" r:id="rId17"/>
    <p:sldId id="358" r:id="rId18"/>
    <p:sldId id="359" r:id="rId19"/>
    <p:sldId id="360" r:id="rId20"/>
    <p:sldId id="361" r:id="rId21"/>
    <p:sldId id="362" r:id="rId22"/>
    <p:sldId id="363" r:id="rId23"/>
    <p:sldId id="372" r:id="rId24"/>
    <p:sldId id="373" r:id="rId25"/>
    <p:sldId id="379" r:id="rId26"/>
    <p:sldId id="348" r:id="rId27"/>
    <p:sldId id="259" r:id="rId28"/>
    <p:sldId id="349" r:id="rId29"/>
    <p:sldId id="258" r:id="rId30"/>
    <p:sldId id="339" r:id="rId31"/>
    <p:sldId id="369" r:id="rId3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048"/>
    <a:srgbClr val="FFED99"/>
    <a:srgbClr val="FFED49"/>
    <a:srgbClr val="00A4DE"/>
    <a:srgbClr val="C7960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621"/>
    <p:restoredTop sz="54150"/>
  </p:normalViewPr>
  <p:slideViewPr>
    <p:cSldViewPr snapToGrid="0" snapToObjects="1">
      <p:cViewPr varScale="1">
        <p:scale>
          <a:sx n="88" d="100"/>
          <a:sy n="88" d="100"/>
        </p:scale>
        <p:origin x="3304" y="176"/>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D57CED-919B-8146-99D7-002AD7C1324D}" type="datetimeFigureOut">
              <a:rPr lang="en-US" smtClean="0"/>
              <a:t>6/13/19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114863-5272-514C-8FD8-A7AD426B9852}" type="slidenum">
              <a:rPr lang="en-US" smtClean="0"/>
              <a:t>‹#›</a:t>
            </a:fld>
            <a:endParaRPr lang="en-US"/>
          </a:p>
        </p:txBody>
      </p:sp>
    </p:spTree>
    <p:extLst>
      <p:ext uri="{BB962C8B-B14F-4D97-AF65-F5344CB8AC3E}">
        <p14:creationId xmlns:p14="http://schemas.microsoft.com/office/powerpoint/2010/main" val="1295884096"/>
      </p:ext>
    </p:extLst>
  </p:cSld>
  <p:clrMap bg1="lt1" tx1="dk1" bg2="lt2" tx2="dk2" accent1="accent1" accent2="accent2" accent3="accent3" accent4="accent4" accent5="accent5" accent6="accent6" hlink="hlink" folHlink="folHlink"/>
  <p:notesStyle>
    <a:lvl1pPr marL="0" algn="l" defTabSz="685783" rtl="0" eaLnBrk="1" latinLnBrk="0" hangingPunct="1">
      <a:defRPr sz="900" kern="1200">
        <a:solidFill>
          <a:schemeClr val="tx1"/>
        </a:solidFill>
        <a:latin typeface="+mn-lt"/>
        <a:ea typeface="+mn-ea"/>
        <a:cs typeface="+mn-cs"/>
      </a:defRPr>
    </a:lvl1pPr>
    <a:lvl2pPr marL="342892" algn="l" defTabSz="685783" rtl="0" eaLnBrk="1" latinLnBrk="0" hangingPunct="1">
      <a:defRPr sz="900" kern="1200">
        <a:solidFill>
          <a:schemeClr val="tx1"/>
        </a:solidFill>
        <a:latin typeface="+mn-lt"/>
        <a:ea typeface="+mn-ea"/>
        <a:cs typeface="+mn-cs"/>
      </a:defRPr>
    </a:lvl2pPr>
    <a:lvl3pPr marL="685783" algn="l" defTabSz="685783" rtl="0" eaLnBrk="1" latinLnBrk="0" hangingPunct="1">
      <a:defRPr sz="900" kern="1200">
        <a:solidFill>
          <a:schemeClr val="tx1"/>
        </a:solidFill>
        <a:latin typeface="+mn-lt"/>
        <a:ea typeface="+mn-ea"/>
        <a:cs typeface="+mn-cs"/>
      </a:defRPr>
    </a:lvl3pPr>
    <a:lvl4pPr marL="1028675" algn="l" defTabSz="685783" rtl="0" eaLnBrk="1" latinLnBrk="0" hangingPunct="1">
      <a:defRPr sz="900" kern="1200">
        <a:solidFill>
          <a:schemeClr val="tx1"/>
        </a:solidFill>
        <a:latin typeface="+mn-lt"/>
        <a:ea typeface="+mn-ea"/>
        <a:cs typeface="+mn-cs"/>
      </a:defRPr>
    </a:lvl4pPr>
    <a:lvl5pPr marL="1371566" algn="l" defTabSz="685783" rtl="0" eaLnBrk="1" latinLnBrk="0" hangingPunct="1">
      <a:defRPr sz="900" kern="1200">
        <a:solidFill>
          <a:schemeClr val="tx1"/>
        </a:solidFill>
        <a:latin typeface="+mn-lt"/>
        <a:ea typeface="+mn-ea"/>
        <a:cs typeface="+mn-cs"/>
      </a:defRPr>
    </a:lvl5pPr>
    <a:lvl6pPr marL="1714457" algn="l" defTabSz="685783" rtl="0" eaLnBrk="1" latinLnBrk="0" hangingPunct="1">
      <a:defRPr sz="900" kern="1200">
        <a:solidFill>
          <a:schemeClr val="tx1"/>
        </a:solidFill>
        <a:latin typeface="+mn-lt"/>
        <a:ea typeface="+mn-ea"/>
        <a:cs typeface="+mn-cs"/>
      </a:defRPr>
    </a:lvl6pPr>
    <a:lvl7pPr marL="2057348" algn="l" defTabSz="685783" rtl="0" eaLnBrk="1" latinLnBrk="0" hangingPunct="1">
      <a:defRPr sz="900" kern="1200">
        <a:solidFill>
          <a:schemeClr val="tx1"/>
        </a:solidFill>
        <a:latin typeface="+mn-lt"/>
        <a:ea typeface="+mn-ea"/>
        <a:cs typeface="+mn-cs"/>
      </a:defRPr>
    </a:lvl7pPr>
    <a:lvl8pPr marL="2400240" algn="l" defTabSz="685783" rtl="0" eaLnBrk="1" latinLnBrk="0" hangingPunct="1">
      <a:defRPr sz="900" kern="1200">
        <a:solidFill>
          <a:schemeClr val="tx1"/>
        </a:solidFill>
        <a:latin typeface="+mn-lt"/>
        <a:ea typeface="+mn-ea"/>
        <a:cs typeface="+mn-cs"/>
      </a:defRPr>
    </a:lvl8pPr>
    <a:lvl9pPr marL="2743132" algn="l" defTabSz="6857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jetstream-cloud.org/about/leadership.php" TargetMode="External"/><Relationship Id="rId13" Type="http://schemas.openxmlformats.org/officeDocument/2006/relationships/hyperlink" Target="https://www.niaid.nih.gov/research/sub-saharan-africa-icemr" TargetMode="External"/><Relationship Id="rId3" Type="http://schemas.openxmlformats.org/officeDocument/2006/relationships/hyperlink" Target="http://www.usamrukenya.org/" TargetMode="External"/><Relationship Id="rId7" Type="http://schemas.openxmlformats.org/officeDocument/2006/relationships/hyperlink" Target="https://nsrc.org/AFRICA" TargetMode="External"/><Relationship Id="rId12" Type="http://schemas.openxmlformats.org/officeDocument/2006/relationships/hyperlink" Target="https://www.niaid.nih.gov/research/malawi-icemr"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www.hpcwire.com/2018/01/11/uriscsc17-and-the-longestlastmile/" TargetMode="External"/><Relationship Id="rId11" Type="http://schemas.openxmlformats.org/officeDocument/2006/relationships/hyperlink" Target="https://www.niaid.nih.gov/research/east-africa-icemr" TargetMode="External"/><Relationship Id="rId5" Type="http://schemas.openxmlformats.org/officeDocument/2006/relationships/hyperlink" Target="https://www.unavco.org/unavco.html" TargetMode="External"/><Relationship Id="rId15" Type="http://schemas.openxmlformats.org/officeDocument/2006/relationships/hyperlink" Target="http://www.usamrukenya.org/Projects.html" TargetMode="External"/><Relationship Id="rId10" Type="http://schemas.openxmlformats.org/officeDocument/2006/relationships/hyperlink" Target="https://www.niaid.nih.gov/research/southern-central-africa-icemr" TargetMode="External"/><Relationship Id="rId4" Type="http://schemas.openxmlformats.org/officeDocument/2006/relationships/hyperlink" Target="https://h3africa.org/" TargetMode="External"/><Relationship Id="rId9" Type="http://schemas.openxmlformats.org/officeDocument/2006/relationships/hyperlink" Target="https://www.niaid.nih.gov/research/west-africa-icemr" TargetMode="External"/><Relationship Id="rId14" Type="http://schemas.openxmlformats.org/officeDocument/2006/relationships/hyperlink" Target="https://www.hanc.info/about/Pages/networks.aspx"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fiu.qualtrics.com/jfe/form/SV_1CcwpFrr72r5ZC5"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solidFill>
                  <a:srgbClr val="FF0000"/>
                </a:solidFill>
              </a:rPr>
              <a:t>[</a:t>
            </a:r>
            <a:r>
              <a:rPr lang="pt-BR" dirty="0" err="1">
                <a:solidFill>
                  <a:srgbClr val="FF0000"/>
                </a:solidFill>
              </a:rPr>
              <a:t>italics</a:t>
            </a:r>
            <a:r>
              <a:rPr lang="pt-BR" baseline="0" dirty="0">
                <a:solidFill>
                  <a:srgbClr val="FF0000"/>
                </a:solidFill>
              </a:rPr>
              <a:t> in </a:t>
            </a:r>
            <a:r>
              <a:rPr lang="pt-BR" baseline="0" dirty="0" err="1">
                <a:solidFill>
                  <a:srgbClr val="FF0000"/>
                </a:solidFill>
              </a:rPr>
              <a:t>reference</a:t>
            </a:r>
            <a:r>
              <a:rPr lang="pt-BR" baseline="0" dirty="0">
                <a:solidFill>
                  <a:srgbClr val="FF0000"/>
                </a:solidFill>
              </a:rPr>
              <a:t> </a:t>
            </a:r>
            <a:r>
              <a:rPr lang="pt-BR" baseline="0" dirty="0" err="1">
                <a:solidFill>
                  <a:srgbClr val="FF0000"/>
                </a:solidFill>
              </a:rPr>
              <a:t>to</a:t>
            </a:r>
            <a:r>
              <a:rPr lang="pt-BR" baseline="0" dirty="0">
                <a:solidFill>
                  <a:srgbClr val="FF0000"/>
                </a:solidFill>
              </a:rPr>
              <a:t> USC]</a:t>
            </a:r>
            <a:endParaRPr lang="pt-BR" dirty="0">
              <a:solidFill>
                <a:srgbClr val="FF0000"/>
              </a:solidFill>
            </a:endParaRPr>
          </a:p>
        </p:txBody>
      </p:sp>
      <p:sp>
        <p:nvSpPr>
          <p:cNvPr id="4" name="Espaço Reservado para Número de Slide 3"/>
          <p:cNvSpPr>
            <a:spLocks noGrp="1"/>
          </p:cNvSpPr>
          <p:nvPr>
            <p:ph type="sldNum" sz="quarter" idx="10"/>
          </p:nvPr>
        </p:nvSpPr>
        <p:spPr/>
        <p:txBody>
          <a:bodyPr/>
          <a:lstStyle/>
          <a:p>
            <a:fld id="{9C114863-5272-514C-8FD8-A7AD426B9852}" type="slidenum">
              <a:rPr lang="en-US" smtClean="0"/>
              <a:t>1</a:t>
            </a:fld>
            <a:endParaRPr lang="en-US"/>
          </a:p>
        </p:txBody>
      </p:sp>
    </p:spTree>
    <p:extLst>
      <p:ext uri="{BB962C8B-B14F-4D97-AF65-F5344CB8AC3E}">
        <p14:creationId xmlns:p14="http://schemas.microsoft.com/office/powerpoint/2010/main" val="7378383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 y="742950"/>
            <a:ext cx="6604000" cy="3714750"/>
          </a:xfrm>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F234148C-6161-8B4A-8271-B8C7AC9E012A}"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8875740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 y="742950"/>
            <a:ext cx="6604000" cy="3714750"/>
          </a:xfrm>
        </p:spPr>
      </p:sp>
      <p:sp>
        <p:nvSpPr>
          <p:cNvPr id="3" name="Notes Placeholder 2"/>
          <p:cNvSpPr>
            <a:spLocks noGrp="1"/>
          </p:cNvSpPr>
          <p:nvPr>
            <p:ph type="body" idx="1"/>
          </p:nvPr>
        </p:nvSpPr>
        <p:spPr/>
        <p:txBody>
          <a:bodyPr/>
          <a:lstStyle/>
          <a:p>
            <a:pPr rtl="0">
              <a:buSzPts val="2100"/>
              <a:buFont typeface="Wingdings" pitchFamily="2" charset="2"/>
              <a:buChar char="§"/>
            </a:pPr>
            <a:r>
              <a:rPr lang="en-US" sz="1200" dirty="0">
                <a:solidFill>
                  <a:srgbClr val="000090"/>
                </a:solidFill>
                <a:latin typeface="Trebuchet MS" panose="020B0703020202090204" pitchFamily="34" charset="0"/>
              </a:rPr>
              <a:t>SA NREN, formed by TENET and </a:t>
            </a:r>
            <a:r>
              <a:rPr lang="en-US" sz="1200" dirty="0" err="1">
                <a:solidFill>
                  <a:srgbClr val="000090"/>
                </a:solidFill>
                <a:latin typeface="Trebuchet MS" panose="020B0703020202090204" pitchFamily="34" charset="0"/>
              </a:rPr>
              <a:t>SANReN</a:t>
            </a:r>
            <a:r>
              <a:rPr lang="en-US" sz="1200" dirty="0">
                <a:solidFill>
                  <a:srgbClr val="000090"/>
                </a:solidFill>
                <a:latin typeface="Trebuchet MS" panose="020B0703020202090204" pitchFamily="34" charset="0"/>
              </a:rPr>
              <a:t>, operates an exchange point in Cape Town </a:t>
            </a:r>
          </a:p>
          <a:p>
            <a:pPr rtl="0">
              <a:buSzPts val="2100"/>
              <a:buFont typeface="Wingdings" pitchFamily="2" charset="2"/>
              <a:buChar char="§"/>
            </a:pPr>
            <a:r>
              <a:rPr lang="en-US" sz="1200" dirty="0">
                <a:solidFill>
                  <a:srgbClr val="000090"/>
                </a:solidFill>
                <a:latin typeface="Trebuchet MS" panose="020B0703020202090204" pitchFamily="34" charset="0"/>
              </a:rPr>
              <a:t>SA NREN has ownership of 7.4% of the WACS cable allowing it to light capacity between any 2 landing stations.</a:t>
            </a:r>
          </a:p>
          <a:p>
            <a:pPr rtl="0">
              <a:buSzPts val="2100"/>
              <a:buFont typeface="Wingdings" pitchFamily="2" charset="2"/>
              <a:buChar char="§"/>
            </a:pPr>
            <a:r>
              <a:rPr lang="en-US" sz="1200" dirty="0">
                <a:solidFill>
                  <a:srgbClr val="000090"/>
                </a:solidFill>
                <a:latin typeface="Trebuchet MS" panose="020B0703020202090204" pitchFamily="34" charset="0"/>
              </a:rPr>
              <a:t>AARCLight and AmLight are forming a collaborative partnership with SA NREN.  </a:t>
            </a:r>
          </a:p>
          <a:p>
            <a:r>
              <a:rPr lang="en-US" sz="1200" dirty="0"/>
              <a:t>*</a:t>
            </a:r>
            <a:r>
              <a:rPr lang="en-US" sz="1200" dirty="0" err="1"/>
              <a:t>Ubuntunet</a:t>
            </a:r>
            <a:r>
              <a:rPr lang="en-US" sz="1200" dirty="0"/>
              <a:t> can participate in this project through its connection in Cape Town.  </a:t>
            </a:r>
          </a:p>
          <a:p>
            <a:r>
              <a:rPr lang="en-US" sz="1200" dirty="0"/>
              <a:t>*</a:t>
            </a:r>
            <a:r>
              <a:rPr lang="en-US" sz="1200" dirty="0" err="1"/>
              <a:t>Ubuntunet</a:t>
            </a:r>
            <a:r>
              <a:rPr lang="en-US" sz="1200" dirty="0"/>
              <a:t> can participate by helping to establish an Exchange Point in Luanda.</a:t>
            </a:r>
          </a:p>
          <a:p>
            <a:r>
              <a:rPr lang="en-US" sz="1200" dirty="0"/>
              <a:t>*Collaborative partners can utilize capacity as needed on the AARCLight SACS cable capacity, the WACS cable and AmLight via open exchange points in Fortaleza, Cape Town, or any other connected Exchange point</a:t>
            </a:r>
          </a:p>
          <a:p>
            <a:r>
              <a:rPr lang="en-US" sz="1200" dirty="0"/>
              <a:t>*SA NREN’s WACS connectivity may be extended to reach other landing stations to add new collaborative partners to the project. </a:t>
            </a:r>
          </a:p>
          <a:p>
            <a:endParaRPr lang="en-US" sz="1200" dirty="0"/>
          </a:p>
        </p:txBody>
      </p:sp>
      <p:sp>
        <p:nvSpPr>
          <p:cNvPr id="4" name="Slide Number Placeholder 3"/>
          <p:cNvSpPr>
            <a:spLocks noGrp="1"/>
          </p:cNvSpPr>
          <p:nvPr>
            <p:ph type="sldNum" sz="quarter" idx="10"/>
          </p:nvPr>
        </p:nvSpPr>
        <p:spPr/>
        <p:txBody>
          <a:bodyPr/>
          <a:lstStyle/>
          <a:p>
            <a:fld id="{F234148C-6161-8B4A-8271-B8C7AC9E012A}"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57914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 y="742950"/>
            <a:ext cx="6604000" cy="3714750"/>
          </a:xfrm>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F234148C-6161-8B4A-8271-B8C7AC9E012A}"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7022904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 y="742950"/>
            <a:ext cx="6604000" cy="3714750"/>
          </a:xfrm>
        </p:spPr>
      </p:sp>
      <p:sp>
        <p:nvSpPr>
          <p:cNvPr id="3" name="Notes Placeholder 2"/>
          <p:cNvSpPr>
            <a:spLocks noGrp="1"/>
          </p:cNvSpPr>
          <p:nvPr>
            <p:ph type="body" idx="1"/>
          </p:nvPr>
        </p:nvSpPr>
        <p:spPr/>
        <p:txBody>
          <a:bodyPr/>
          <a:lstStyle/>
          <a:p>
            <a:pPr marL="45651">
              <a:lnSpc>
                <a:spcPct val="120000"/>
              </a:lnSpc>
            </a:pPr>
            <a:r>
              <a:rPr lang="en-US" sz="2900" dirty="0"/>
              <a:t>Heidi Speaking notes:</a:t>
            </a:r>
          </a:p>
          <a:p>
            <a:pPr marL="45651">
              <a:lnSpc>
                <a:spcPct val="120000"/>
              </a:lnSpc>
            </a:pPr>
            <a:endParaRPr lang="en-US" sz="2900" dirty="0"/>
          </a:p>
          <a:p>
            <a:pPr marL="45650"/>
            <a:r>
              <a:rPr lang="en-US" b="1" dirty="0"/>
              <a:t>Astronomy</a:t>
            </a:r>
          </a:p>
          <a:p>
            <a:r>
              <a:rPr lang="en-US" sz="1600" dirty="0" err="1"/>
              <a:t>MeerKAT</a:t>
            </a:r>
            <a:r>
              <a:rPr lang="en-US" sz="1600" dirty="0"/>
              <a:t> &amp; SKA related Projects</a:t>
            </a:r>
          </a:p>
          <a:p>
            <a:pPr marL="228251" lvl="1"/>
            <a:r>
              <a:rPr lang="en-US" sz="1600" dirty="0"/>
              <a:t>HERA is an NSF funded experiment currently in operation</a:t>
            </a:r>
          </a:p>
          <a:p>
            <a:pPr marL="502153" lvl="2"/>
            <a:r>
              <a:rPr lang="en-US" sz="1200" dirty="0"/>
              <a:t>Produces ~1.5-2 TB/day but current infrastructure only supports 200 </a:t>
            </a:r>
            <a:r>
              <a:rPr lang="en-US" sz="1200" dirty="0" err="1"/>
              <a:t>Mbps</a:t>
            </a:r>
            <a:endParaRPr lang="en-US" sz="1200" dirty="0"/>
          </a:p>
          <a:p>
            <a:pPr marL="45650"/>
            <a:r>
              <a:rPr lang="en-US" b="1" dirty="0"/>
              <a:t>Medical</a:t>
            </a:r>
          </a:p>
          <a:p>
            <a:pPr marL="228251" lvl="1"/>
            <a:r>
              <a:rPr lang="en-US" sz="1600" dirty="0"/>
              <a:t>National Institute of Health (NIH) has many collaborative projects in Africa</a:t>
            </a:r>
          </a:p>
          <a:p>
            <a:pPr marL="228251" lvl="1"/>
            <a:r>
              <a:rPr lang="en-US" sz="1600" dirty="0"/>
              <a:t>The United States Army Medical Research </a:t>
            </a:r>
            <a:br>
              <a:rPr lang="en-US" sz="1600" dirty="0"/>
            </a:br>
            <a:r>
              <a:rPr lang="en-US" sz="1600" dirty="0"/>
              <a:t>Directorate Kenya (</a:t>
            </a:r>
            <a:r>
              <a:rPr lang="en-US" sz="1600" u="sng" dirty="0">
                <a:hlinkClick r:id="rId3"/>
              </a:rPr>
              <a:t>USAMRD-K</a:t>
            </a:r>
            <a:r>
              <a:rPr lang="en-US" sz="1600" dirty="0"/>
              <a:t>)</a:t>
            </a:r>
          </a:p>
          <a:p>
            <a:pPr marL="228251" lvl="1"/>
            <a:r>
              <a:rPr lang="en-US" sz="1600" dirty="0"/>
              <a:t>Human Health and Heredity - </a:t>
            </a:r>
            <a:r>
              <a:rPr lang="en-US" sz="1600" dirty="0">
                <a:hlinkClick r:id="rId4"/>
              </a:rPr>
              <a:t>H3 Africa</a:t>
            </a:r>
            <a:r>
              <a:rPr lang="en-US" sz="1600" dirty="0"/>
              <a:t> Genomics and bioinformatics project</a:t>
            </a:r>
          </a:p>
          <a:p>
            <a:pPr marL="45650"/>
            <a:r>
              <a:rPr lang="en-US" b="1" dirty="0"/>
              <a:t>Genomics</a:t>
            </a:r>
          </a:p>
          <a:p>
            <a:pPr marL="228251" lvl="1"/>
            <a:r>
              <a:rPr lang="en-US" sz="1600" dirty="0"/>
              <a:t>Human Heredity and Health in Africa (H3Africa)</a:t>
            </a:r>
            <a:endParaRPr lang="en-US" sz="1200" dirty="0"/>
          </a:p>
          <a:p>
            <a:pPr marL="45650" lvl="2"/>
            <a:r>
              <a:rPr lang="en-US" sz="2000" b="1" dirty="0"/>
              <a:t>Other Science Disciplines</a:t>
            </a:r>
          </a:p>
          <a:p>
            <a:pPr>
              <a:lnSpc>
                <a:spcPct val="100000"/>
              </a:lnSpc>
            </a:pPr>
            <a:r>
              <a:rPr lang="en-US" sz="1400" dirty="0"/>
              <a:t>Biological Sciences: Africa has 116 biological field stations. </a:t>
            </a:r>
          </a:p>
          <a:p>
            <a:pPr>
              <a:lnSpc>
                <a:spcPct val="100000"/>
              </a:lnSpc>
            </a:pPr>
            <a:r>
              <a:rPr lang="en-US" sz="1400" dirty="0"/>
              <a:t>Earth Sciences: </a:t>
            </a:r>
            <a:r>
              <a:rPr lang="en-US" sz="1400" dirty="0" err="1"/>
              <a:t>AfricaArray</a:t>
            </a:r>
            <a:r>
              <a:rPr lang="en-US" sz="1400" dirty="0"/>
              <a:t> (AA) Seismic Network has 53 seismic stations deployed in 17 countries. AA participates in </a:t>
            </a:r>
            <a:r>
              <a:rPr lang="en-US" sz="1400" dirty="0">
                <a:hlinkClick r:id="rId5"/>
              </a:rPr>
              <a:t>UNAVCO</a:t>
            </a:r>
            <a:r>
              <a:rPr lang="en-US" sz="1400" dirty="0"/>
              <a:t>, which manages thousands of GPS sites worldwide.</a:t>
            </a:r>
          </a:p>
          <a:p>
            <a:pPr>
              <a:lnSpc>
                <a:spcPct val="100000"/>
              </a:lnSpc>
            </a:pPr>
            <a:r>
              <a:rPr lang="en-US" sz="1400" dirty="0"/>
              <a:t>International and Integrative Activities: </a:t>
            </a:r>
            <a:r>
              <a:rPr lang="en-US" sz="1400" dirty="0">
                <a:hlinkClick r:id="rId6"/>
              </a:rPr>
              <a:t>InCommon/eduGain </a:t>
            </a:r>
            <a:r>
              <a:rPr lang="en-US" sz="1400" dirty="0"/>
              <a:t>implementation, Network Startup Resource Center (</a:t>
            </a:r>
            <a:r>
              <a:rPr lang="en-US" sz="1400" dirty="0">
                <a:hlinkClick r:id="rId7"/>
              </a:rPr>
              <a:t>NSRC</a:t>
            </a:r>
            <a:r>
              <a:rPr lang="en-US" sz="1400" dirty="0"/>
              <a:t>) with University of Oregon </a:t>
            </a:r>
          </a:p>
          <a:p>
            <a:pPr>
              <a:lnSpc>
                <a:spcPct val="100000"/>
              </a:lnSpc>
            </a:pPr>
            <a:endParaRPr lang="en-US" sz="1400" dirty="0"/>
          </a:p>
          <a:p>
            <a:pPr defTabSz="913028">
              <a:defRPr/>
            </a:pPr>
            <a:r>
              <a:rPr lang="en-US" sz="1400" dirty="0"/>
              <a:t>* Most of the data is transferred via hard drives because there is no reliable network </a:t>
            </a:r>
          </a:p>
          <a:p>
            <a:pPr>
              <a:lnSpc>
                <a:spcPct val="100000"/>
              </a:lnSpc>
            </a:pPr>
            <a:endParaRPr lang="en-US" sz="1400" dirty="0"/>
          </a:p>
          <a:p>
            <a:pPr marL="45651">
              <a:lnSpc>
                <a:spcPct val="120000"/>
              </a:lnSpc>
            </a:pPr>
            <a:endParaRPr lang="en-US" sz="2900" dirty="0"/>
          </a:p>
          <a:p>
            <a:pPr marL="45651">
              <a:lnSpc>
                <a:spcPct val="120000"/>
              </a:lnSpc>
            </a:pPr>
            <a:endParaRPr lang="en-US" sz="2900" dirty="0"/>
          </a:p>
          <a:p>
            <a:pPr marL="45651">
              <a:lnSpc>
                <a:spcPct val="120000"/>
              </a:lnSpc>
            </a:pPr>
            <a:r>
              <a:rPr lang="en-US" sz="2900" dirty="0"/>
              <a:t>-----------------------------------------------------------------------</a:t>
            </a:r>
          </a:p>
          <a:p>
            <a:pPr marL="45651">
              <a:lnSpc>
                <a:spcPct val="120000"/>
              </a:lnSpc>
            </a:pPr>
            <a:endParaRPr lang="en-US" sz="2900" dirty="0"/>
          </a:p>
          <a:p>
            <a:pPr marL="45651">
              <a:lnSpc>
                <a:spcPct val="120000"/>
              </a:lnSpc>
            </a:pPr>
            <a:r>
              <a:rPr lang="en-US" sz="2900" dirty="0"/>
              <a:t>Astronomy</a:t>
            </a:r>
          </a:p>
          <a:p>
            <a:pPr>
              <a:lnSpc>
                <a:spcPct val="120000"/>
              </a:lnSpc>
            </a:pPr>
            <a:r>
              <a:rPr lang="en-US" sz="2000" dirty="0"/>
              <a:t>US PIs of </a:t>
            </a:r>
            <a:r>
              <a:rPr lang="en-US" sz="2000" dirty="0" err="1"/>
              <a:t>MeerKAT</a:t>
            </a:r>
            <a:r>
              <a:rPr lang="en-US" sz="2000" dirty="0"/>
              <a:t> &amp; SKA related Projects:</a:t>
            </a:r>
          </a:p>
          <a:p>
            <a:pPr lvl="1">
              <a:lnSpc>
                <a:spcPct val="120000"/>
              </a:lnSpc>
            </a:pPr>
            <a:r>
              <a:rPr lang="en-US" sz="1700" dirty="0"/>
              <a:t>Aaron Parsons - University of California-Berkeley</a:t>
            </a:r>
          </a:p>
          <a:p>
            <a:pPr lvl="1">
              <a:lnSpc>
                <a:spcPct val="120000"/>
              </a:lnSpc>
            </a:pPr>
            <a:r>
              <a:rPr lang="en-US" sz="1700" dirty="0"/>
              <a:t>Kelly Holley-</a:t>
            </a:r>
            <a:r>
              <a:rPr lang="en-US" sz="1700" dirty="0" err="1"/>
              <a:t>Bockelmann</a:t>
            </a:r>
            <a:r>
              <a:rPr lang="en-US" sz="1700" dirty="0"/>
              <a:t>- Vanderbilt University</a:t>
            </a:r>
          </a:p>
          <a:p>
            <a:pPr lvl="1">
              <a:lnSpc>
                <a:spcPct val="120000"/>
              </a:lnSpc>
            </a:pPr>
            <a:r>
              <a:rPr lang="en-US" sz="1700" dirty="0"/>
              <a:t>Richard Bradley - University of Virginia</a:t>
            </a:r>
          </a:p>
          <a:p>
            <a:pPr lvl="1">
              <a:lnSpc>
                <a:spcPct val="120000"/>
              </a:lnSpc>
            </a:pPr>
            <a:r>
              <a:rPr lang="en-US" sz="1700" dirty="0" err="1"/>
              <a:t>Anamparambu</a:t>
            </a:r>
            <a:r>
              <a:rPr lang="en-US" sz="1700" dirty="0"/>
              <a:t> </a:t>
            </a:r>
            <a:r>
              <a:rPr lang="en-US" sz="1700" dirty="0" err="1"/>
              <a:t>Ramaprakash</a:t>
            </a:r>
            <a:r>
              <a:rPr lang="en-US" sz="1700" dirty="0"/>
              <a:t>- California Institute of Technology</a:t>
            </a:r>
          </a:p>
          <a:p>
            <a:pPr lvl="1">
              <a:lnSpc>
                <a:spcPct val="120000"/>
              </a:lnSpc>
            </a:pPr>
            <a:r>
              <a:rPr lang="en-US" sz="1700" dirty="0"/>
              <a:t>Matthew </a:t>
            </a:r>
            <a:r>
              <a:rPr lang="en-US" sz="1700" dirty="0" err="1"/>
              <a:t>Bershady</a:t>
            </a:r>
            <a:r>
              <a:rPr lang="en-US" sz="1700" dirty="0"/>
              <a:t>, Eric </a:t>
            </a:r>
            <a:r>
              <a:rPr lang="en-US" sz="1700" dirty="0" err="1"/>
              <a:t>Wilscots</a:t>
            </a:r>
            <a:r>
              <a:rPr lang="en-US" sz="1700" dirty="0"/>
              <a:t> - University of Wisconsin- Madison</a:t>
            </a:r>
          </a:p>
          <a:p>
            <a:pPr lvl="1">
              <a:lnSpc>
                <a:spcPct val="120000"/>
              </a:lnSpc>
            </a:pPr>
            <a:endParaRPr lang="en-US" sz="1700" dirty="0"/>
          </a:p>
          <a:p>
            <a:pPr marL="228257" lvl="1">
              <a:lnSpc>
                <a:spcPct val="120000"/>
              </a:lnSpc>
            </a:pPr>
            <a:r>
              <a:rPr lang="en-US" dirty="0"/>
              <a:t>HERA is an NSF funded experiment currently in operation</a:t>
            </a:r>
          </a:p>
          <a:p>
            <a:pPr marL="502166" lvl="2">
              <a:lnSpc>
                <a:spcPct val="120000"/>
              </a:lnSpc>
            </a:pPr>
            <a:r>
              <a:rPr lang="en-US" sz="1400" dirty="0"/>
              <a:t>Produces ~1.5-2 TB/day but current infrastructure only supports 200 </a:t>
            </a:r>
            <a:r>
              <a:rPr lang="en-US" sz="1400" dirty="0" err="1"/>
              <a:t>Mbps</a:t>
            </a:r>
            <a:endParaRPr lang="en-US" sz="1400" dirty="0"/>
          </a:p>
          <a:p>
            <a:pPr marL="502166" lvl="2">
              <a:lnSpc>
                <a:spcPct val="120000"/>
              </a:lnSpc>
            </a:pPr>
            <a:r>
              <a:rPr lang="en-US" sz="1400" dirty="0"/>
              <a:t>Collaboration relies on shipping tapes </a:t>
            </a:r>
          </a:p>
          <a:p>
            <a:pPr marL="502166" lvl="2">
              <a:lnSpc>
                <a:spcPct val="120000"/>
              </a:lnSpc>
            </a:pPr>
            <a:endParaRPr lang="en-US" sz="1400" dirty="0"/>
          </a:p>
          <a:p>
            <a:pPr marL="45651" lvl="2">
              <a:lnSpc>
                <a:spcPct val="120000"/>
              </a:lnSpc>
            </a:pPr>
            <a:r>
              <a:rPr lang="en-US" sz="2900" dirty="0"/>
              <a:t>Other Science Disciplines</a:t>
            </a:r>
          </a:p>
          <a:p>
            <a:r>
              <a:rPr lang="en-US" sz="2000" b="1" dirty="0"/>
              <a:t>Biological Sciences</a:t>
            </a:r>
            <a:r>
              <a:rPr lang="en-US" sz="2000" dirty="0"/>
              <a:t>: Africa has 116 biological field stations.</a:t>
            </a:r>
          </a:p>
          <a:p>
            <a:pPr lvl="1"/>
            <a:r>
              <a:rPr lang="en-US" sz="1600" dirty="0"/>
              <a:t>USA PI of relate  projects: Craig Stewart - Indiana University, and PI of </a:t>
            </a:r>
            <a:r>
              <a:rPr lang="en-US" sz="1600" dirty="0" err="1"/>
              <a:t>J</a:t>
            </a:r>
            <a:r>
              <a:rPr lang="en-US" sz="1600" dirty="0" err="1">
                <a:hlinkClick r:id="rId8"/>
              </a:rPr>
              <a:t>etStream</a:t>
            </a:r>
            <a:r>
              <a:rPr lang="en-US" sz="1600" dirty="0">
                <a:hlinkClick r:id="rId8"/>
              </a:rPr>
              <a:t> cloud </a:t>
            </a:r>
            <a:endParaRPr lang="en-US" sz="1600" dirty="0"/>
          </a:p>
          <a:p>
            <a:r>
              <a:rPr lang="en-US" sz="2000" b="1" dirty="0"/>
              <a:t>Earth Sciences</a:t>
            </a:r>
            <a:r>
              <a:rPr lang="en-US" sz="2000" dirty="0"/>
              <a:t>: </a:t>
            </a:r>
            <a:r>
              <a:rPr lang="en-US" sz="2000" b="1" dirty="0" err="1"/>
              <a:t>AfricaArray</a:t>
            </a:r>
            <a:r>
              <a:rPr lang="en-US" sz="2000" b="1" dirty="0"/>
              <a:t> (AA) Seismic Network </a:t>
            </a:r>
            <a:r>
              <a:rPr lang="en-US" sz="2000" dirty="0"/>
              <a:t>has 53 seismic stations deployed in 17 countries. AA participates in </a:t>
            </a:r>
            <a:r>
              <a:rPr lang="en-US" sz="2000" dirty="0">
                <a:hlinkClick r:id="rId5"/>
              </a:rPr>
              <a:t>UNAVCO</a:t>
            </a:r>
            <a:r>
              <a:rPr lang="en-US" sz="2000" dirty="0"/>
              <a:t>, which manages thousands of GPS sites worldwide.</a:t>
            </a:r>
          </a:p>
          <a:p>
            <a:pPr lvl="1"/>
            <a:r>
              <a:rPr lang="en-US" sz="1600" dirty="0"/>
              <a:t>USA PI of relate  projects: Charles </a:t>
            </a:r>
            <a:r>
              <a:rPr lang="en-US" sz="1600" dirty="0" err="1"/>
              <a:t>Meertens</a:t>
            </a:r>
            <a:r>
              <a:rPr lang="en-US" sz="1600" dirty="0"/>
              <a:t>, Eric Calais-UNAVCO, Christian </a:t>
            </a:r>
            <a:r>
              <a:rPr lang="en-US" sz="1600" dirty="0" err="1"/>
              <a:t>Rocken</a:t>
            </a:r>
            <a:r>
              <a:rPr lang="en-US" sz="1600" dirty="0"/>
              <a:t>, James Stowell - The University Corporation for Atmospheric Research</a:t>
            </a:r>
          </a:p>
          <a:p>
            <a:r>
              <a:rPr lang="en-US" sz="2000" b="1" dirty="0"/>
              <a:t>International and Integrative Activities: </a:t>
            </a:r>
            <a:r>
              <a:rPr lang="en-US" sz="2000" dirty="0">
                <a:hlinkClick r:id="rId6"/>
              </a:rPr>
              <a:t>InCommon/eduGain </a:t>
            </a:r>
            <a:r>
              <a:rPr lang="en-US" sz="2000" dirty="0"/>
              <a:t>implementation, Network Startup Resource Center (</a:t>
            </a:r>
            <a:r>
              <a:rPr lang="en-US" sz="2000" dirty="0">
                <a:hlinkClick r:id="rId7"/>
              </a:rPr>
              <a:t>NSRC</a:t>
            </a:r>
            <a:r>
              <a:rPr lang="en-US" sz="2000" dirty="0"/>
              <a:t>) with University of Oregon </a:t>
            </a:r>
            <a:endParaRPr lang="en-US" sz="1700" dirty="0"/>
          </a:p>
          <a:p>
            <a:endParaRPr lang="en-US" dirty="0"/>
          </a:p>
          <a:p>
            <a:pPr marL="45651"/>
            <a:r>
              <a:rPr lang="en-US" sz="3200" dirty="0"/>
              <a:t>Medical</a:t>
            </a:r>
          </a:p>
          <a:p>
            <a:pPr marL="228257" lvl="1">
              <a:lnSpc>
                <a:spcPct val="120000"/>
              </a:lnSpc>
            </a:pPr>
            <a:r>
              <a:rPr lang="en-US" sz="2500" dirty="0"/>
              <a:t>National Institute of Health (NIH) has many collaborative projects in Africa</a:t>
            </a:r>
          </a:p>
          <a:p>
            <a:pPr marL="502166" lvl="2">
              <a:lnSpc>
                <a:spcPct val="120000"/>
              </a:lnSpc>
            </a:pPr>
            <a:r>
              <a:rPr lang="en-US" sz="1400" dirty="0">
                <a:hlinkClick r:id="rId9"/>
              </a:rPr>
              <a:t>M</a:t>
            </a:r>
            <a:r>
              <a:rPr lang="en-US" sz="1200" dirty="0">
                <a:hlinkClick r:id="rId9"/>
              </a:rPr>
              <a:t>ultidisciplinary Research for Malaria Control and Prevention in West Africa</a:t>
            </a:r>
            <a:endParaRPr lang="en-US" sz="1200" dirty="0"/>
          </a:p>
          <a:p>
            <a:pPr marL="502166" lvl="2">
              <a:lnSpc>
                <a:spcPct val="120000"/>
              </a:lnSpc>
            </a:pPr>
            <a:r>
              <a:rPr lang="en-US" sz="1200" dirty="0">
                <a:hlinkClick r:id="rId10"/>
              </a:rPr>
              <a:t>Malaria Transmission and the Impact of Control Efforts in Southern and Central Africa</a:t>
            </a:r>
            <a:endParaRPr lang="en-US" sz="1200" dirty="0"/>
          </a:p>
          <a:p>
            <a:pPr marL="502166" lvl="2">
              <a:lnSpc>
                <a:spcPct val="120000"/>
              </a:lnSpc>
            </a:pPr>
            <a:r>
              <a:rPr lang="en-US" sz="1200" dirty="0">
                <a:hlinkClick r:id="rId11"/>
              </a:rPr>
              <a:t>Resistance, Immunology, Surveillance &amp; Modeling of Malaria in Uganda (PRISM)</a:t>
            </a:r>
            <a:endParaRPr lang="en-US" sz="1200" dirty="0"/>
          </a:p>
          <a:p>
            <a:pPr marL="502166" lvl="2">
              <a:lnSpc>
                <a:spcPct val="120000"/>
              </a:lnSpc>
            </a:pPr>
            <a:r>
              <a:rPr lang="en-US" sz="1200" dirty="0">
                <a:hlinkClick r:id="rId12"/>
              </a:rPr>
              <a:t>The Intransigence of Malaria in Malawi</a:t>
            </a:r>
            <a:endParaRPr lang="en-US" sz="1200" dirty="0"/>
          </a:p>
          <a:p>
            <a:pPr marL="502166" lvl="2">
              <a:lnSpc>
                <a:spcPct val="120000"/>
              </a:lnSpc>
            </a:pPr>
            <a:r>
              <a:rPr lang="en-US" sz="1200" dirty="0">
                <a:hlinkClick r:id="rId13"/>
              </a:rPr>
              <a:t>Environmental Modifications in Sub-Saharan Africa</a:t>
            </a:r>
            <a:endParaRPr lang="en-US" sz="1200" dirty="0"/>
          </a:p>
          <a:p>
            <a:pPr marL="502166" lvl="2">
              <a:lnSpc>
                <a:spcPct val="120000"/>
              </a:lnSpc>
            </a:pPr>
            <a:r>
              <a:rPr lang="en-US" sz="1200" dirty="0">
                <a:hlinkClick r:id="rId14"/>
              </a:rPr>
              <a:t>NIH HIV/AIDS Clinical Trials Networks</a:t>
            </a:r>
            <a:endParaRPr lang="en-US" sz="1200" dirty="0"/>
          </a:p>
          <a:p>
            <a:pPr marL="228257" lvl="1">
              <a:lnSpc>
                <a:spcPct val="120000"/>
              </a:lnSpc>
            </a:pPr>
            <a:r>
              <a:rPr lang="en-US" sz="2500" dirty="0"/>
              <a:t>The United States Army Medical Research </a:t>
            </a:r>
            <a:br>
              <a:rPr lang="en-US" sz="2500" dirty="0"/>
            </a:br>
            <a:r>
              <a:rPr lang="en-US" sz="2500" dirty="0"/>
              <a:t>Directorate Kenya (</a:t>
            </a:r>
            <a:r>
              <a:rPr lang="en-US" sz="2500" u="sng" dirty="0">
                <a:hlinkClick r:id="rId3"/>
              </a:rPr>
              <a:t>USAMRD-K</a:t>
            </a:r>
            <a:r>
              <a:rPr lang="en-US" sz="2500" dirty="0"/>
              <a:t>)</a:t>
            </a:r>
          </a:p>
          <a:p>
            <a:pPr marL="502166" lvl="2">
              <a:lnSpc>
                <a:spcPct val="120000"/>
              </a:lnSpc>
            </a:pPr>
            <a:r>
              <a:rPr lang="en-US" sz="1200" dirty="0">
                <a:hlinkClick r:id="rId15"/>
              </a:rPr>
              <a:t>Malaria Drug Resistance (MDR)</a:t>
            </a:r>
            <a:r>
              <a:rPr lang="en-US" sz="1200" dirty="0"/>
              <a:t> , </a:t>
            </a:r>
            <a:br>
              <a:rPr lang="en-US" sz="1200" dirty="0"/>
            </a:br>
            <a:r>
              <a:rPr lang="en-US" sz="1200" dirty="0">
                <a:hlinkClick r:id="rId15"/>
              </a:rPr>
              <a:t>Entomology Program/Vector Biology</a:t>
            </a:r>
            <a:r>
              <a:rPr lang="en-US" sz="1200" dirty="0"/>
              <a:t>, </a:t>
            </a:r>
            <a:br>
              <a:rPr lang="en-US" sz="1200" dirty="0"/>
            </a:br>
            <a:r>
              <a:rPr lang="en-US" sz="1200" dirty="0"/>
              <a:t> </a:t>
            </a:r>
            <a:r>
              <a:rPr lang="en-US" sz="1200" dirty="0">
                <a:hlinkClick r:id="rId15"/>
              </a:rPr>
              <a:t>Malaria Diagnostics Centre (MDC)</a:t>
            </a:r>
            <a:r>
              <a:rPr lang="en-US" sz="1200" dirty="0"/>
              <a:t>, </a:t>
            </a:r>
            <a:br>
              <a:rPr lang="en-US" sz="1200" dirty="0"/>
            </a:br>
            <a:r>
              <a:rPr lang="en-US" sz="1200" dirty="0"/>
              <a:t> </a:t>
            </a:r>
            <a:r>
              <a:rPr lang="en-US" sz="1200" dirty="0">
                <a:hlinkClick r:id="rId15"/>
              </a:rPr>
              <a:t>Basic Science Lab</a:t>
            </a:r>
            <a:r>
              <a:rPr lang="en-US" sz="1200" dirty="0"/>
              <a:t>, </a:t>
            </a:r>
            <a:r>
              <a:rPr lang="en-US" sz="1200" dirty="0">
                <a:hlinkClick r:id="rId15"/>
              </a:rPr>
              <a:t>Clinical Trials</a:t>
            </a:r>
            <a:r>
              <a:rPr lang="en-US" sz="1200" dirty="0"/>
              <a:t> </a:t>
            </a:r>
            <a:endParaRPr lang="en-US" sz="1600" dirty="0"/>
          </a:p>
          <a:p>
            <a:endParaRPr lang="en-US" dirty="0"/>
          </a:p>
        </p:txBody>
      </p:sp>
      <p:sp>
        <p:nvSpPr>
          <p:cNvPr id="4" name="Slide Number Placeholder 3"/>
          <p:cNvSpPr>
            <a:spLocks noGrp="1"/>
          </p:cNvSpPr>
          <p:nvPr>
            <p:ph type="sldNum" sz="quarter" idx="5"/>
          </p:nvPr>
        </p:nvSpPr>
        <p:spPr/>
        <p:txBody>
          <a:bodyPr/>
          <a:lstStyle/>
          <a:p>
            <a:fld id="{C22118EE-2ED3-234E-A3AB-C263FD0292AA}" type="slidenum">
              <a:rPr lang="en-US" smtClean="0"/>
              <a:t>13</a:t>
            </a:fld>
            <a:endParaRPr lang="en-US"/>
          </a:p>
        </p:txBody>
      </p:sp>
    </p:spTree>
    <p:extLst>
      <p:ext uri="{BB962C8B-B14F-4D97-AF65-F5344CB8AC3E}">
        <p14:creationId xmlns:p14="http://schemas.microsoft.com/office/powerpoint/2010/main" val="2025770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 y="742950"/>
            <a:ext cx="6604000" cy="3714750"/>
          </a:xfrm>
        </p:spPr>
      </p:sp>
      <p:sp>
        <p:nvSpPr>
          <p:cNvPr id="3" name="Notes Placeholder 2"/>
          <p:cNvSpPr>
            <a:spLocks noGrp="1"/>
          </p:cNvSpPr>
          <p:nvPr>
            <p:ph type="body" idx="1"/>
          </p:nvPr>
        </p:nvSpPr>
        <p:spPr/>
        <p:txBody>
          <a:bodyPr/>
          <a:lstStyle/>
          <a:p>
            <a:r>
              <a:rPr lang="en-US" sz="1400" dirty="0"/>
              <a:t>We have run some Network Performance Tests from Cape Town to Latin America and the US. The current latency data provided by TENET over the </a:t>
            </a:r>
            <a:r>
              <a:rPr lang="en-US" sz="1400" dirty="0" err="1"/>
              <a:t>UbuntuNet</a:t>
            </a:r>
            <a:r>
              <a:rPr lang="en-US" sz="1400" dirty="0"/>
              <a:t>, GEANT and Internet2 links.  The next column shows improved performance using data collected from the Angola Cables IP network which will be the same path that SACS and AmLight will use.  The last column shows possible improvement percentages ranging from 20% to 71% reduced latency.</a:t>
            </a:r>
            <a:endParaRPr lang="en-US" dirty="0"/>
          </a:p>
          <a:p>
            <a:endParaRPr lang="en-US" dirty="0"/>
          </a:p>
          <a:p>
            <a:r>
              <a:rPr lang="en-US" dirty="0"/>
              <a:t>Other Notes:</a:t>
            </a:r>
          </a:p>
          <a:p>
            <a:r>
              <a:rPr lang="en-US" sz="1200" dirty="0"/>
              <a:t>Packet trajectory is from south to north, then to west, then to south.</a:t>
            </a:r>
          </a:p>
          <a:p>
            <a:r>
              <a:rPr lang="en-US" sz="1200" dirty="0"/>
              <a:t>Simulated latency is going from south to south, then north. </a:t>
            </a:r>
            <a:endParaRPr lang="en-US" dirty="0"/>
          </a:p>
        </p:txBody>
      </p:sp>
      <p:sp>
        <p:nvSpPr>
          <p:cNvPr id="4" name="Slide Number Placeholder 3"/>
          <p:cNvSpPr>
            <a:spLocks noGrp="1"/>
          </p:cNvSpPr>
          <p:nvPr>
            <p:ph type="sldNum" sz="quarter" idx="10"/>
          </p:nvPr>
        </p:nvSpPr>
        <p:spPr/>
        <p:txBody>
          <a:bodyPr/>
          <a:lstStyle/>
          <a:p>
            <a:fld id="{C22118EE-2ED3-234E-A3AB-C263FD0292AA}" type="slidenum">
              <a:rPr lang="en-US" smtClean="0"/>
              <a:t>14</a:t>
            </a:fld>
            <a:endParaRPr lang="en-US"/>
          </a:p>
        </p:txBody>
      </p:sp>
    </p:spTree>
    <p:extLst>
      <p:ext uri="{BB962C8B-B14F-4D97-AF65-F5344CB8AC3E}">
        <p14:creationId xmlns:p14="http://schemas.microsoft.com/office/powerpoint/2010/main" val="3848072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 y="742950"/>
            <a:ext cx="6604000" cy="3714750"/>
          </a:xfrm>
        </p:spPr>
      </p:sp>
      <p:sp>
        <p:nvSpPr>
          <p:cNvPr id="3" name="Notes Placeholder 2"/>
          <p:cNvSpPr>
            <a:spLocks noGrp="1"/>
          </p:cNvSpPr>
          <p:nvPr>
            <p:ph type="body" idx="1"/>
          </p:nvPr>
        </p:nvSpPr>
        <p:spPr/>
        <p:txBody>
          <a:bodyPr/>
          <a:lstStyle/>
          <a:p>
            <a:pPr defTabSz="456514">
              <a:defRPr/>
            </a:pPr>
            <a:r>
              <a:rPr lang="en-US" sz="1200" b="1" i="1" u="sng" dirty="0">
                <a:solidFill>
                  <a:srgbClr val="FF0000"/>
                </a:solidFill>
              </a:rPr>
              <a:t>The SKA array will produce upwards of a hundred gigabits per second of compressed data.</a:t>
            </a:r>
          </a:p>
          <a:p>
            <a:r>
              <a:rPr lang="en-US" sz="1200" dirty="0"/>
              <a:t>SKA anticipates generating close to an Exabyte of raw data per day when fully operational.</a:t>
            </a:r>
            <a:r>
              <a:rPr lang="en-US" dirty="0">
                <a:effectLst/>
              </a:rPr>
              <a:t> </a:t>
            </a:r>
          </a:p>
          <a:p>
            <a:r>
              <a:rPr lang="en-US" sz="1200" dirty="0"/>
              <a:t>Many African countries will be part of SKA in phase-2 further provoking the need for higher performance R&amp;E Network capacity.</a:t>
            </a:r>
          </a:p>
          <a:p>
            <a:br>
              <a:rPr lang="en-US" sz="1200" b="1" dirty="0"/>
            </a:br>
            <a:endParaRPr lang="en-US" sz="1200" b="1" dirty="0"/>
          </a:p>
          <a:p>
            <a:r>
              <a:rPr lang="en-US" sz="1200" dirty="0"/>
              <a:t>Other Notes:</a:t>
            </a:r>
          </a:p>
          <a:p>
            <a:r>
              <a:rPr lang="en-US" sz="1200" dirty="0"/>
              <a:t>http://</a:t>
            </a:r>
            <a:r>
              <a:rPr lang="en-US" sz="1200" dirty="0" err="1"/>
              <a:t>theconversation.com</a:t>
            </a:r>
            <a:r>
              <a:rPr lang="en-US" sz="1200" dirty="0"/>
              <a:t>/ghana-is-boosting-africas-ascent-to-astronomical-heights-82849</a:t>
            </a:r>
          </a:p>
          <a:p>
            <a:r>
              <a:rPr lang="en-US" sz="1200" dirty="0"/>
              <a:t>HERA network connection for example use “mailing disks” and 200Mbps to NRAO (page 3): https://</a:t>
            </a:r>
            <a:r>
              <a:rPr lang="en-US" sz="1200" dirty="0" err="1"/>
              <a:t>www.dropbox.com</a:t>
            </a:r>
            <a:r>
              <a:rPr lang="en-US" sz="1200" dirty="0"/>
              <a:t>/s/tjune963k0cfk45/Technical%20Design%20%E2%80%93%20reionizationHERA.pdf?dl=0</a:t>
            </a:r>
            <a:endParaRPr lang="en-US" sz="1200" b="1" dirty="0"/>
          </a:p>
          <a:p>
            <a:endParaRPr lang="en-US" sz="1200" dirty="0"/>
          </a:p>
          <a:p>
            <a:endParaRPr lang="en-US" sz="1200" dirty="0"/>
          </a:p>
        </p:txBody>
      </p:sp>
      <p:sp>
        <p:nvSpPr>
          <p:cNvPr id="4" name="Slide Number Placeholder 3"/>
          <p:cNvSpPr>
            <a:spLocks noGrp="1"/>
          </p:cNvSpPr>
          <p:nvPr>
            <p:ph type="sldNum" sz="quarter" idx="10"/>
          </p:nvPr>
        </p:nvSpPr>
        <p:spPr/>
        <p:txBody>
          <a:bodyPr/>
          <a:lstStyle/>
          <a:p>
            <a:fld id="{C22118EE-2ED3-234E-A3AB-C263FD0292AA}" type="slidenum">
              <a:rPr lang="en-US" smtClean="0"/>
              <a:t>15</a:t>
            </a:fld>
            <a:endParaRPr lang="en-US"/>
          </a:p>
        </p:txBody>
      </p:sp>
    </p:spTree>
    <p:extLst>
      <p:ext uri="{BB962C8B-B14F-4D97-AF65-F5344CB8AC3E}">
        <p14:creationId xmlns:p14="http://schemas.microsoft.com/office/powerpoint/2010/main" val="21254641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 y="742950"/>
            <a:ext cx="6604000" cy="3714750"/>
          </a:xfrm>
        </p:spPr>
      </p:sp>
      <p:sp>
        <p:nvSpPr>
          <p:cNvPr id="3" name="Notes Placeholder 2"/>
          <p:cNvSpPr>
            <a:spLocks noGrp="1"/>
          </p:cNvSpPr>
          <p:nvPr>
            <p:ph type="body" idx="1"/>
          </p:nvPr>
        </p:nvSpPr>
        <p:spPr/>
        <p:txBody>
          <a:bodyPr/>
          <a:lstStyle/>
          <a:p>
            <a:r>
              <a:rPr lang="en-US" dirty="0"/>
              <a:t>S. Africa hosts a number of internationally important astronomy projects.</a:t>
            </a:r>
          </a:p>
          <a:p>
            <a:r>
              <a:rPr lang="en-US" dirty="0"/>
              <a:t>SALT is the largest </a:t>
            </a:r>
            <a:r>
              <a:rPr lang="en-US" b="1" dirty="0"/>
              <a:t>single optical </a:t>
            </a:r>
            <a:r>
              <a:rPr lang="en-US" dirty="0"/>
              <a:t>telescope in the southern hemisphere</a:t>
            </a:r>
          </a:p>
          <a:p>
            <a:r>
              <a:rPr lang="en-US" dirty="0"/>
              <a:t>The </a:t>
            </a:r>
            <a:r>
              <a:rPr lang="en-US" dirty="0" err="1"/>
              <a:t>MeerKAT</a:t>
            </a:r>
            <a:r>
              <a:rPr lang="en-US" dirty="0"/>
              <a:t> </a:t>
            </a:r>
            <a:r>
              <a:rPr lang="en-US" b="1" dirty="0"/>
              <a:t>Radio telescope array</a:t>
            </a:r>
            <a:r>
              <a:rPr lang="en-US" dirty="0"/>
              <a:t> will merge into the Square Kilometer Array first phase SKA1</a:t>
            </a:r>
          </a:p>
          <a:p>
            <a:r>
              <a:rPr lang="en-US" b="0" dirty="0"/>
              <a:t>Network Connection to the SAAO site in Cape Town now and in the future are critical to the astronomical observatories</a:t>
            </a:r>
            <a:r>
              <a:rPr lang="en-US" b="1" dirty="0"/>
              <a:t> and will be supported by SANREN.</a:t>
            </a:r>
            <a:endParaRPr lang="en-US" sz="1200" dirty="0"/>
          </a:p>
          <a:p>
            <a:pPr>
              <a:lnSpc>
                <a:spcPct val="90000"/>
              </a:lnSpc>
            </a:pPr>
            <a:r>
              <a:rPr lang="en-GB" altLang="en-US" sz="2600" dirty="0"/>
              <a:t>Next Slide</a:t>
            </a:r>
          </a:p>
          <a:p>
            <a:pPr>
              <a:lnSpc>
                <a:spcPct val="90000"/>
              </a:lnSpc>
            </a:pPr>
            <a:endParaRPr lang="en-GB" altLang="en-US" sz="2600" dirty="0"/>
          </a:p>
          <a:p>
            <a:pPr>
              <a:lnSpc>
                <a:spcPct val="90000"/>
              </a:lnSpc>
            </a:pPr>
            <a:r>
              <a:rPr lang="en-GB" altLang="en-US" sz="2600" dirty="0"/>
              <a:t>Other notes:</a:t>
            </a:r>
          </a:p>
          <a:p>
            <a:pPr defTabSz="456514">
              <a:lnSpc>
                <a:spcPct val="90000"/>
              </a:lnSpc>
              <a:defRPr/>
            </a:pPr>
            <a:r>
              <a:rPr lang="en-US" sz="2800" dirty="0"/>
              <a:t>Right now ALMA in Chile is the largest and most sensitive </a:t>
            </a:r>
            <a:r>
              <a:rPr lang="en-US" sz="2800" b="1" dirty="0"/>
              <a:t>radio</a:t>
            </a:r>
            <a:r>
              <a:rPr lang="en-US" sz="2800" dirty="0"/>
              <a:t> instrument in the world at millimeter and submillimeter wavelengths</a:t>
            </a:r>
          </a:p>
          <a:p>
            <a:pPr>
              <a:lnSpc>
                <a:spcPct val="90000"/>
              </a:lnSpc>
            </a:pPr>
            <a:r>
              <a:rPr lang="en-US" sz="2800" dirty="0"/>
              <a:t>SAAO site in Cape Town via a 1 Gbit/s </a:t>
            </a:r>
            <a:r>
              <a:rPr lang="en-US" sz="2800" dirty="0" err="1"/>
              <a:t>fibre</a:t>
            </a:r>
            <a:r>
              <a:rPr lang="en-US" sz="2800" dirty="0"/>
              <a:t> connection over the SA NREN network. </a:t>
            </a:r>
            <a:endParaRPr lang="en-GB" altLang="en-US" sz="2600" dirty="0"/>
          </a:p>
          <a:p>
            <a:r>
              <a:rPr lang="en-US" sz="1200" dirty="0"/>
              <a:t>SAAO has a 1 Gbit/s connection to the SA NREN network with 30 Mbit/s of that link being the international portion. https://</a:t>
            </a:r>
            <a:r>
              <a:rPr lang="en-US" sz="1200" dirty="0" err="1"/>
              <a:t>en.wikipedia.org</a:t>
            </a:r>
            <a:r>
              <a:rPr lang="en-US" sz="1200" dirty="0"/>
              <a:t>/wiki/</a:t>
            </a:r>
            <a:r>
              <a:rPr lang="en-US" sz="1200" dirty="0" err="1"/>
              <a:t>Southern_African_Large_Telescope#Internet_connectivity</a:t>
            </a:r>
            <a:endParaRPr lang="en-US" b="1" dirty="0"/>
          </a:p>
          <a:p>
            <a:pPr defTabSz="456514">
              <a:defRPr/>
            </a:pPr>
            <a:r>
              <a:rPr lang="en-US" sz="800" dirty="0"/>
              <a:t>SANREN </a:t>
            </a:r>
            <a:r>
              <a:rPr lang="en-GB" sz="1200" dirty="0"/>
              <a:t>w</a:t>
            </a:r>
            <a:r>
              <a:rPr lang="en-GB" altLang="en-US" sz="1200" dirty="0"/>
              <a:t>ill support the networks for SALT, KAT, </a:t>
            </a:r>
            <a:r>
              <a:rPr lang="en-GB" altLang="en-US" sz="1200" dirty="0" err="1"/>
              <a:t>eVLBI</a:t>
            </a:r>
            <a:r>
              <a:rPr lang="en-GB" altLang="en-US" sz="1200" dirty="0"/>
              <a:t> and SKA . Base capacity is 10Gbps. Exclusively via a country-wide </a:t>
            </a:r>
            <a:r>
              <a:rPr lang="en-GB" altLang="en-US" sz="1200" dirty="0" err="1"/>
              <a:t>fiber</a:t>
            </a:r>
            <a:r>
              <a:rPr lang="en-GB" altLang="en-US" sz="1200" dirty="0"/>
              <a:t> optic network: http://</a:t>
            </a:r>
            <a:r>
              <a:rPr lang="en-GB" altLang="en-US" sz="1200" dirty="0" err="1"/>
              <a:t>slideplayer.com</a:t>
            </a:r>
            <a:r>
              <a:rPr lang="en-GB" altLang="en-US" sz="1200" dirty="0"/>
              <a:t>/slide/10382174/</a:t>
            </a:r>
            <a:br>
              <a:rPr lang="en-GB" altLang="en-US" sz="1200" dirty="0"/>
            </a:br>
            <a:r>
              <a:rPr lang="en-GB" altLang="en-US" sz="1200" dirty="0"/>
              <a:t>TENET will provide internationally</a:t>
            </a:r>
          </a:p>
          <a:p>
            <a:endParaRPr lang="en-US" dirty="0"/>
          </a:p>
          <a:p>
            <a:r>
              <a:rPr lang="en-US" dirty="0"/>
              <a:t>Questions:</a:t>
            </a:r>
          </a:p>
          <a:p>
            <a:r>
              <a:rPr lang="en-US" sz="1200" dirty="0"/>
              <a:t>How much data do combined telescopes generate per night? How much need to be accessible to US?</a:t>
            </a:r>
          </a:p>
          <a:p>
            <a:r>
              <a:rPr lang="en-US" sz="1200" dirty="0"/>
              <a:t>Is SALT the primary producer of data? If not, which telescope is?</a:t>
            </a:r>
            <a:endParaRPr lang="en-US" dirty="0"/>
          </a:p>
          <a:p>
            <a:r>
              <a:rPr lang="en-US" sz="1200" dirty="0"/>
              <a:t>When will future instrumentation be implemented?</a:t>
            </a:r>
            <a:r>
              <a:rPr lang="en-US" dirty="0">
                <a:effectLst/>
              </a:rPr>
              <a:t> </a:t>
            </a:r>
          </a:p>
          <a:p>
            <a:endParaRPr lang="en-US" dirty="0">
              <a:effectLst/>
            </a:endParaRPr>
          </a:p>
          <a:p>
            <a:r>
              <a:rPr lang="en-US" dirty="0">
                <a:effectLst/>
              </a:rPr>
              <a:t>Large optical telescopes list </a:t>
            </a:r>
            <a:r>
              <a:rPr lang="en-US" dirty="0" err="1">
                <a:effectLst/>
              </a:rPr>
              <a:t>here:https</a:t>
            </a:r>
            <a:r>
              <a:rPr lang="en-US" dirty="0">
                <a:effectLst/>
              </a:rPr>
              <a:t>://</a:t>
            </a:r>
            <a:r>
              <a:rPr lang="en-US" dirty="0" err="1">
                <a:effectLst/>
              </a:rPr>
              <a:t>en.wikipedia.org</a:t>
            </a:r>
            <a:r>
              <a:rPr lang="en-US" dirty="0">
                <a:effectLst/>
              </a:rPr>
              <a:t>/wiki/</a:t>
            </a:r>
            <a:r>
              <a:rPr lang="en-US" dirty="0" err="1">
                <a:effectLst/>
              </a:rPr>
              <a:t>List_of_largest_optical_reflecting_telescopes</a:t>
            </a:r>
            <a:endParaRPr lang="en-US" dirty="0">
              <a:effectLst/>
            </a:endParaRPr>
          </a:p>
          <a:p>
            <a:r>
              <a:rPr lang="en-US" dirty="0">
                <a:effectLst/>
              </a:rPr>
              <a:t>Large</a:t>
            </a:r>
            <a:r>
              <a:rPr lang="en-US" baseline="0" dirty="0">
                <a:effectLst/>
              </a:rPr>
              <a:t> radio telescopes list here:</a:t>
            </a:r>
          </a:p>
          <a:p>
            <a:pPr defTabSz="456514">
              <a:defRPr/>
            </a:pPr>
            <a:r>
              <a:rPr lang="en-US" dirty="0"/>
              <a:t>LSST - </a:t>
            </a:r>
            <a:r>
              <a:rPr lang="en-US" b="1" dirty="0"/>
              <a:t>single</a:t>
            </a:r>
            <a:r>
              <a:rPr lang="en-US" b="1" baseline="0" dirty="0"/>
              <a:t> </a:t>
            </a:r>
            <a:r>
              <a:rPr lang="en-US" b="1" dirty="0"/>
              <a:t>optical</a:t>
            </a:r>
          </a:p>
          <a:p>
            <a:endParaRPr lang="en-US" dirty="0"/>
          </a:p>
        </p:txBody>
      </p:sp>
      <p:sp>
        <p:nvSpPr>
          <p:cNvPr id="4" name="Slide Number Placeholder 3"/>
          <p:cNvSpPr>
            <a:spLocks noGrp="1"/>
          </p:cNvSpPr>
          <p:nvPr>
            <p:ph type="sldNum" sz="quarter" idx="10"/>
          </p:nvPr>
        </p:nvSpPr>
        <p:spPr/>
        <p:txBody>
          <a:bodyPr/>
          <a:lstStyle/>
          <a:p>
            <a:fld id="{C22118EE-2ED3-234E-A3AB-C263FD0292AA}" type="slidenum">
              <a:rPr lang="en-US" smtClean="0"/>
              <a:t>16</a:t>
            </a:fld>
            <a:endParaRPr lang="en-US"/>
          </a:p>
        </p:txBody>
      </p:sp>
    </p:spTree>
    <p:extLst>
      <p:ext uri="{BB962C8B-B14F-4D97-AF65-F5344CB8AC3E}">
        <p14:creationId xmlns:p14="http://schemas.microsoft.com/office/powerpoint/2010/main" val="20289200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C114863-5272-514C-8FD8-A7AD426B9852}" type="slidenum">
              <a:rPr lang="en-US" smtClean="0"/>
              <a:t>18</a:t>
            </a:fld>
            <a:endParaRPr lang="en-US"/>
          </a:p>
        </p:txBody>
      </p:sp>
    </p:spTree>
    <p:extLst>
      <p:ext uri="{BB962C8B-B14F-4D97-AF65-F5344CB8AC3E}">
        <p14:creationId xmlns:p14="http://schemas.microsoft.com/office/powerpoint/2010/main" val="33346250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9C114863-5272-514C-8FD8-A7AD426B9852}" type="slidenum">
              <a:rPr lang="en-US" smtClean="0"/>
              <a:t>19</a:t>
            </a:fld>
            <a:endParaRPr lang="en-US"/>
          </a:p>
        </p:txBody>
      </p:sp>
    </p:spTree>
    <p:extLst>
      <p:ext uri="{BB962C8B-B14F-4D97-AF65-F5344CB8AC3E}">
        <p14:creationId xmlns:p14="http://schemas.microsoft.com/office/powerpoint/2010/main" val="2579758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22118EE-2ED3-234E-A3AB-C263FD0292AA}" type="slidenum">
              <a:rPr lang="en-US" smtClean="0"/>
              <a:t>22</a:t>
            </a:fld>
            <a:endParaRPr lang="en-US"/>
          </a:p>
        </p:txBody>
      </p:sp>
    </p:spTree>
    <p:extLst>
      <p:ext uri="{BB962C8B-B14F-4D97-AF65-F5344CB8AC3E}">
        <p14:creationId xmlns:p14="http://schemas.microsoft.com/office/powerpoint/2010/main" val="979129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Need to define GNA</a:t>
            </a:r>
          </a:p>
        </p:txBody>
      </p:sp>
      <p:sp>
        <p:nvSpPr>
          <p:cNvPr id="4" name="Slide Number Placeholder 3"/>
          <p:cNvSpPr>
            <a:spLocks noGrp="1"/>
          </p:cNvSpPr>
          <p:nvPr>
            <p:ph type="sldNum" sz="quarter" idx="5"/>
          </p:nvPr>
        </p:nvSpPr>
        <p:spPr/>
        <p:txBody>
          <a:bodyPr/>
          <a:lstStyle/>
          <a:p>
            <a:fld id="{9C114863-5272-514C-8FD8-A7AD426B9852}" type="slidenum">
              <a:rPr lang="en-US" smtClean="0"/>
              <a:t>2</a:t>
            </a:fld>
            <a:endParaRPr lang="en-US"/>
          </a:p>
        </p:txBody>
      </p:sp>
    </p:spTree>
    <p:extLst>
      <p:ext uri="{BB962C8B-B14F-4D97-AF65-F5344CB8AC3E}">
        <p14:creationId xmlns:p14="http://schemas.microsoft.com/office/powerpoint/2010/main" val="41969592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indent="0">
              <a:buNone/>
            </a:pPr>
            <a:r>
              <a:rPr lang="pt-BR" baseline="0" dirty="0" err="1"/>
              <a:t>Images</a:t>
            </a:r>
            <a:r>
              <a:rPr lang="pt-BR" baseline="0" dirty="0"/>
              <a:t> </a:t>
            </a:r>
            <a:r>
              <a:rPr lang="pt-BR" baseline="0" dirty="0" err="1"/>
              <a:t>from</a:t>
            </a:r>
            <a:r>
              <a:rPr lang="pt-BR" baseline="0" dirty="0"/>
              <a:t> </a:t>
            </a:r>
            <a:r>
              <a:rPr lang="pt-BR" baseline="0" dirty="0" err="1"/>
              <a:t>leading</a:t>
            </a:r>
            <a:r>
              <a:rPr lang="pt-BR" baseline="0" dirty="0"/>
              <a:t> </a:t>
            </a:r>
            <a:r>
              <a:rPr lang="pt-BR" baseline="0" dirty="0" err="1"/>
              <a:t>institutions</a:t>
            </a:r>
            <a:r>
              <a:rPr lang="pt-BR" baseline="0" dirty="0"/>
              <a:t> </a:t>
            </a:r>
            <a:r>
              <a:rPr lang="pt-BR" baseline="0" dirty="0" err="1"/>
              <a:t>belonging</a:t>
            </a:r>
            <a:r>
              <a:rPr lang="pt-BR" baseline="0" dirty="0"/>
              <a:t> </a:t>
            </a:r>
            <a:r>
              <a:rPr lang="pt-BR" baseline="0" dirty="0" err="1"/>
              <a:t>to</a:t>
            </a:r>
            <a:r>
              <a:rPr lang="pt-BR" baseline="0" dirty="0"/>
              <a:t> </a:t>
            </a:r>
            <a:r>
              <a:rPr lang="pt-BR" baseline="0" dirty="0" err="1"/>
              <a:t>the</a:t>
            </a:r>
            <a:r>
              <a:rPr lang="pt-BR" baseline="0" dirty="0"/>
              <a:t> </a:t>
            </a:r>
            <a:r>
              <a:rPr lang="pt-BR" baseline="0" dirty="0" err="1"/>
              <a:t>Brazilian</a:t>
            </a:r>
            <a:r>
              <a:rPr lang="pt-BR" baseline="0" dirty="0"/>
              <a:t> Federal </a:t>
            </a:r>
            <a:r>
              <a:rPr lang="pt-BR" baseline="0" dirty="0" err="1"/>
              <a:t>government</a:t>
            </a:r>
            <a:r>
              <a:rPr lang="pt-BR" baseline="0" dirty="0"/>
              <a:t>, </a:t>
            </a:r>
            <a:r>
              <a:rPr lang="pt-BR" baseline="0" dirty="0" err="1"/>
              <a:t>which</a:t>
            </a:r>
            <a:r>
              <a:rPr lang="pt-BR" baseline="0" dirty="0"/>
              <a:t> are carrying out </a:t>
            </a:r>
            <a:r>
              <a:rPr lang="pt-BR" baseline="0" dirty="0" err="1"/>
              <a:t>research</a:t>
            </a:r>
            <a:r>
              <a:rPr lang="pt-BR" baseline="0" dirty="0"/>
              <a:t> </a:t>
            </a:r>
            <a:r>
              <a:rPr lang="pt-BR" baseline="0" dirty="0" err="1"/>
              <a:t>and</a:t>
            </a:r>
            <a:r>
              <a:rPr lang="pt-BR" baseline="0" dirty="0"/>
              <a:t> </a:t>
            </a:r>
            <a:r>
              <a:rPr lang="pt-BR" baseline="0" dirty="0" err="1"/>
              <a:t>development</a:t>
            </a:r>
            <a:r>
              <a:rPr lang="pt-BR" baseline="0" dirty="0"/>
              <a:t> </a:t>
            </a:r>
            <a:r>
              <a:rPr lang="pt-BR" baseline="0" dirty="0" err="1"/>
              <a:t>activities</a:t>
            </a:r>
            <a:r>
              <a:rPr lang="pt-BR" baseline="0" dirty="0"/>
              <a:t>.</a:t>
            </a:r>
          </a:p>
          <a:p>
            <a:pPr marL="0" indent="0">
              <a:buNone/>
            </a:pPr>
            <a:r>
              <a:rPr lang="pt-BR" baseline="0" dirty="0" err="1"/>
              <a:t>Withe</a:t>
            </a:r>
            <a:r>
              <a:rPr lang="pt-BR" baseline="0" dirty="0"/>
              <a:t> </a:t>
            </a:r>
            <a:r>
              <a:rPr lang="pt-BR" baseline="0" dirty="0" err="1"/>
              <a:t>the</a:t>
            </a:r>
            <a:r>
              <a:rPr lang="pt-BR" baseline="0" dirty="0"/>
              <a:t> </a:t>
            </a:r>
            <a:r>
              <a:rPr lang="pt-BR" baseline="0" dirty="0" err="1"/>
              <a:t>exception</a:t>
            </a:r>
            <a:r>
              <a:rPr lang="pt-BR" baseline="0" dirty="0"/>
              <a:t> </a:t>
            </a:r>
            <a:r>
              <a:rPr lang="pt-BR" baseline="0" dirty="0" err="1"/>
              <a:t>of</a:t>
            </a:r>
            <a:r>
              <a:rPr lang="pt-BR" baseline="0" dirty="0"/>
              <a:t> Embrapa (</a:t>
            </a:r>
            <a:r>
              <a:rPr lang="pt-BR" baseline="0" dirty="0" err="1"/>
              <a:t>Ministry</a:t>
            </a:r>
            <a:r>
              <a:rPr lang="pt-BR" baseline="0" dirty="0"/>
              <a:t> </a:t>
            </a:r>
            <a:r>
              <a:rPr lang="pt-BR" baseline="0" dirty="0" err="1"/>
              <a:t>of</a:t>
            </a:r>
            <a:r>
              <a:rPr lang="pt-BR" baseline="0" dirty="0"/>
              <a:t> </a:t>
            </a:r>
            <a:r>
              <a:rPr lang="pt-BR" baseline="0" dirty="0" err="1"/>
              <a:t>Agriculture</a:t>
            </a:r>
            <a:r>
              <a:rPr lang="pt-BR" baseline="0" dirty="0"/>
              <a:t> - MA) </a:t>
            </a:r>
            <a:r>
              <a:rPr lang="pt-BR" baseline="0" dirty="0" err="1"/>
              <a:t>and</a:t>
            </a:r>
            <a:r>
              <a:rPr lang="pt-BR" baseline="0" dirty="0"/>
              <a:t> Fiocruz (</a:t>
            </a:r>
            <a:r>
              <a:rPr lang="pt-BR" baseline="0" dirty="0" err="1"/>
              <a:t>Ministry</a:t>
            </a:r>
            <a:r>
              <a:rPr lang="pt-BR" baseline="0" dirty="0"/>
              <a:t> </a:t>
            </a:r>
            <a:r>
              <a:rPr lang="pt-BR" baseline="0" dirty="0" err="1"/>
              <a:t>of</a:t>
            </a:r>
            <a:r>
              <a:rPr lang="pt-BR" baseline="0" dirty="0"/>
              <a:t> Health - MS), </a:t>
            </a:r>
            <a:r>
              <a:rPr lang="pt-BR" baseline="0" dirty="0" err="1"/>
              <a:t>all</a:t>
            </a:r>
            <a:r>
              <a:rPr lang="pt-BR" baseline="0" dirty="0"/>
              <a:t> </a:t>
            </a:r>
            <a:r>
              <a:rPr lang="pt-BR" baseline="0" dirty="0" err="1"/>
              <a:t>Brazilian</a:t>
            </a:r>
            <a:r>
              <a:rPr lang="pt-BR" baseline="0" dirty="0"/>
              <a:t> </a:t>
            </a:r>
            <a:r>
              <a:rPr lang="pt-BR" baseline="0" dirty="0" err="1"/>
              <a:t>institutions</a:t>
            </a:r>
            <a:r>
              <a:rPr lang="pt-BR" baseline="0" dirty="0"/>
              <a:t> </a:t>
            </a:r>
            <a:r>
              <a:rPr lang="pt-BR" baseline="0" dirty="0" err="1"/>
              <a:t>mentioned</a:t>
            </a:r>
            <a:r>
              <a:rPr lang="pt-BR" baseline="0" dirty="0"/>
              <a:t> are </a:t>
            </a:r>
            <a:r>
              <a:rPr lang="pt-BR" baseline="0" dirty="0" err="1"/>
              <a:t>maintained</a:t>
            </a:r>
            <a:r>
              <a:rPr lang="pt-BR" baseline="0" dirty="0"/>
              <a:t> </a:t>
            </a:r>
            <a:r>
              <a:rPr lang="pt-BR" baseline="0" dirty="0" err="1"/>
              <a:t>by</a:t>
            </a:r>
            <a:r>
              <a:rPr lang="pt-BR" baseline="0" dirty="0"/>
              <a:t> </a:t>
            </a:r>
            <a:r>
              <a:rPr lang="pt-BR" baseline="0" dirty="0" err="1"/>
              <a:t>the</a:t>
            </a:r>
            <a:r>
              <a:rPr lang="pt-BR" baseline="0" dirty="0"/>
              <a:t> </a:t>
            </a:r>
            <a:r>
              <a:rPr lang="pt-BR" baseline="0" dirty="0" err="1"/>
              <a:t>Ministry</a:t>
            </a:r>
            <a:r>
              <a:rPr lang="pt-BR" baseline="0" dirty="0"/>
              <a:t> </a:t>
            </a:r>
            <a:r>
              <a:rPr lang="pt-BR" baseline="0" dirty="0" err="1"/>
              <a:t>of</a:t>
            </a:r>
            <a:r>
              <a:rPr lang="pt-BR" baseline="0" dirty="0"/>
              <a:t> Science, Technology, </a:t>
            </a:r>
            <a:r>
              <a:rPr lang="pt-BR" baseline="0" dirty="0" err="1"/>
              <a:t>Innovation</a:t>
            </a:r>
            <a:r>
              <a:rPr lang="pt-BR" baseline="0" dirty="0"/>
              <a:t> </a:t>
            </a:r>
            <a:r>
              <a:rPr lang="pt-BR" baseline="0" dirty="0" err="1"/>
              <a:t>and</a:t>
            </a:r>
            <a:r>
              <a:rPr lang="pt-BR" baseline="0" dirty="0"/>
              <a:t> </a:t>
            </a:r>
            <a:r>
              <a:rPr lang="pt-BR" baseline="0" dirty="0" err="1"/>
              <a:t>Telecommunications</a:t>
            </a:r>
            <a:r>
              <a:rPr lang="pt-BR" baseline="0" dirty="0"/>
              <a:t> (MCTIC).</a:t>
            </a:r>
          </a:p>
          <a:p>
            <a:pPr marL="228600" indent="-228600">
              <a:buAutoNum type="arabicPeriod"/>
            </a:pPr>
            <a:endParaRPr lang="pt-BR" baseline="0" dirty="0"/>
          </a:p>
          <a:p>
            <a:pPr marL="228600" indent="-228600">
              <a:buAutoNum type="arabicPeriod"/>
            </a:pPr>
            <a:r>
              <a:rPr lang="pt-BR" baseline="0" dirty="0"/>
              <a:t>SIRIUS: 4th </a:t>
            </a:r>
            <a:r>
              <a:rPr lang="pt-BR" baseline="0" dirty="0" err="1"/>
              <a:t>Generation</a:t>
            </a:r>
            <a:r>
              <a:rPr lang="pt-BR" baseline="0" dirty="0"/>
              <a:t> </a:t>
            </a:r>
            <a:r>
              <a:rPr lang="pt-BR" baseline="0" dirty="0" err="1"/>
              <a:t>synchrotron</a:t>
            </a:r>
            <a:r>
              <a:rPr lang="pt-BR" baseline="0" dirty="0"/>
              <a:t> light </a:t>
            </a:r>
            <a:r>
              <a:rPr lang="pt-BR" baseline="0" dirty="0" err="1"/>
              <a:t>souce</a:t>
            </a:r>
            <a:r>
              <a:rPr lang="pt-BR" baseline="0" dirty="0"/>
              <a:t> </a:t>
            </a:r>
            <a:r>
              <a:rPr lang="pt-BR" baseline="0" dirty="0" err="1"/>
              <a:t>at</a:t>
            </a:r>
            <a:r>
              <a:rPr lang="pt-BR" baseline="0" dirty="0"/>
              <a:t> </a:t>
            </a:r>
            <a:r>
              <a:rPr lang="pt-BR" sz="900" b="0" i="0" kern="1200" dirty="0" err="1">
                <a:solidFill>
                  <a:schemeClr val="tx1"/>
                </a:solidFill>
                <a:effectLst/>
                <a:latin typeface="+mn-lt"/>
                <a:ea typeface="+mn-ea"/>
                <a:cs typeface="+mn-cs"/>
              </a:rPr>
              <a:t>Brazilian</a:t>
            </a:r>
            <a:r>
              <a:rPr lang="pt-BR" sz="900" b="0" i="0" kern="1200" dirty="0">
                <a:solidFill>
                  <a:schemeClr val="tx1"/>
                </a:solidFill>
                <a:effectLst/>
                <a:latin typeface="+mn-lt"/>
                <a:ea typeface="+mn-ea"/>
                <a:cs typeface="+mn-cs"/>
              </a:rPr>
              <a:t> Center for </a:t>
            </a:r>
            <a:r>
              <a:rPr lang="pt-BR" sz="900" b="0" i="0" kern="1200" dirty="0" err="1">
                <a:solidFill>
                  <a:schemeClr val="tx1"/>
                </a:solidFill>
                <a:effectLst/>
                <a:latin typeface="+mn-lt"/>
                <a:ea typeface="+mn-ea"/>
                <a:cs typeface="+mn-cs"/>
              </a:rPr>
              <a:t>Research</a:t>
            </a:r>
            <a:r>
              <a:rPr lang="pt-BR" sz="900" b="0" i="0" kern="1200" dirty="0">
                <a:solidFill>
                  <a:schemeClr val="tx1"/>
                </a:solidFill>
                <a:effectLst/>
                <a:latin typeface="+mn-lt"/>
                <a:ea typeface="+mn-ea"/>
                <a:cs typeface="+mn-cs"/>
              </a:rPr>
              <a:t> in Energy </a:t>
            </a:r>
            <a:r>
              <a:rPr lang="pt-BR" sz="900" b="0" i="0" kern="1200" dirty="0" err="1">
                <a:solidFill>
                  <a:schemeClr val="tx1"/>
                </a:solidFill>
                <a:effectLst/>
                <a:latin typeface="+mn-lt"/>
                <a:ea typeface="+mn-ea"/>
                <a:cs typeface="+mn-cs"/>
              </a:rPr>
              <a:t>and</a:t>
            </a:r>
            <a:r>
              <a:rPr lang="pt-BR" sz="900" b="0" i="0" kern="1200" dirty="0">
                <a:solidFill>
                  <a:schemeClr val="tx1"/>
                </a:solidFill>
                <a:effectLst/>
                <a:latin typeface="+mn-lt"/>
                <a:ea typeface="+mn-ea"/>
                <a:cs typeface="+mn-cs"/>
              </a:rPr>
              <a:t> </a:t>
            </a:r>
            <a:r>
              <a:rPr lang="pt-BR" sz="900" b="0" i="0" kern="1200" dirty="0" err="1">
                <a:solidFill>
                  <a:schemeClr val="tx1"/>
                </a:solidFill>
                <a:effectLst/>
                <a:latin typeface="+mn-lt"/>
                <a:ea typeface="+mn-ea"/>
                <a:cs typeface="+mn-cs"/>
              </a:rPr>
              <a:t>Materials</a:t>
            </a:r>
            <a:r>
              <a:rPr lang="pt-BR" sz="900" b="0" i="0" kern="1200" dirty="0">
                <a:solidFill>
                  <a:schemeClr val="tx1"/>
                </a:solidFill>
                <a:effectLst/>
                <a:latin typeface="+mn-lt"/>
                <a:ea typeface="+mn-ea"/>
                <a:cs typeface="+mn-cs"/>
              </a:rPr>
              <a:t> (CNPEM), Campinas, SP – </a:t>
            </a:r>
            <a:r>
              <a:rPr lang="pt-BR" sz="900" b="0" i="0" kern="1200" dirty="0" err="1">
                <a:solidFill>
                  <a:schemeClr val="tx1"/>
                </a:solidFill>
                <a:effectLst/>
                <a:latin typeface="+mn-lt"/>
                <a:ea typeface="+mn-ea"/>
                <a:cs typeface="+mn-cs"/>
              </a:rPr>
              <a:t>www.cnpem.br</a:t>
            </a:r>
            <a:endParaRPr lang="pt-BR" sz="900" b="0" i="0" kern="1200" dirty="0">
              <a:solidFill>
                <a:schemeClr val="tx1"/>
              </a:solidFill>
              <a:effectLst/>
              <a:latin typeface="+mn-lt"/>
              <a:ea typeface="+mn-ea"/>
              <a:cs typeface="+mn-cs"/>
            </a:endParaRPr>
          </a:p>
          <a:p>
            <a:pPr marL="228600" indent="-228600">
              <a:buAutoNum type="arabicPeriod"/>
            </a:pPr>
            <a:r>
              <a:rPr lang="pt-BR" sz="900" b="0" i="0" kern="1200" dirty="0">
                <a:solidFill>
                  <a:schemeClr val="tx1"/>
                </a:solidFill>
                <a:effectLst/>
                <a:latin typeface="+mn-lt"/>
                <a:ea typeface="+mn-ea"/>
                <a:cs typeface="+mn-cs"/>
              </a:rPr>
              <a:t>HQ </a:t>
            </a:r>
            <a:r>
              <a:rPr lang="pt-BR" sz="900" b="0" i="0" kern="1200" dirty="0" err="1">
                <a:solidFill>
                  <a:schemeClr val="tx1"/>
                </a:solidFill>
                <a:effectLst/>
                <a:latin typeface="+mn-lt"/>
                <a:ea typeface="+mn-ea"/>
                <a:cs typeface="+mn-cs"/>
              </a:rPr>
              <a:t>of</a:t>
            </a:r>
            <a:r>
              <a:rPr lang="pt-BR" sz="900" b="0" i="0" kern="1200" dirty="0">
                <a:solidFill>
                  <a:schemeClr val="tx1"/>
                </a:solidFill>
                <a:effectLst/>
                <a:latin typeface="+mn-lt"/>
                <a:ea typeface="+mn-ea"/>
                <a:cs typeface="+mn-cs"/>
              </a:rPr>
              <a:t> </a:t>
            </a:r>
            <a:r>
              <a:rPr lang="pt-BR" sz="900" b="0" i="0" kern="1200" dirty="0" err="1">
                <a:solidFill>
                  <a:schemeClr val="tx1"/>
                </a:solidFill>
                <a:effectLst/>
                <a:latin typeface="+mn-lt"/>
                <a:ea typeface="+mn-ea"/>
                <a:cs typeface="+mn-cs"/>
              </a:rPr>
              <a:t>the</a:t>
            </a:r>
            <a:r>
              <a:rPr lang="pt-BR" sz="900" b="0" i="0" kern="1200" dirty="0">
                <a:solidFill>
                  <a:schemeClr val="tx1"/>
                </a:solidFill>
                <a:effectLst/>
                <a:latin typeface="+mn-lt"/>
                <a:ea typeface="+mn-ea"/>
                <a:cs typeface="+mn-cs"/>
              </a:rPr>
              <a:t> medical </a:t>
            </a:r>
            <a:r>
              <a:rPr lang="pt-BR" sz="900" b="0" i="0" kern="1200" dirty="0" err="1">
                <a:solidFill>
                  <a:schemeClr val="tx1"/>
                </a:solidFill>
                <a:effectLst/>
                <a:latin typeface="+mn-lt"/>
                <a:ea typeface="+mn-ea"/>
                <a:cs typeface="+mn-cs"/>
              </a:rPr>
              <a:t>research</a:t>
            </a:r>
            <a:r>
              <a:rPr lang="pt-BR" sz="900" b="0" i="0" kern="1200" dirty="0">
                <a:solidFill>
                  <a:schemeClr val="tx1"/>
                </a:solidFill>
                <a:effectLst/>
                <a:latin typeface="+mn-lt"/>
                <a:ea typeface="+mn-ea"/>
                <a:cs typeface="+mn-cs"/>
              </a:rPr>
              <a:t> </a:t>
            </a:r>
            <a:r>
              <a:rPr lang="pt-BR" sz="900" b="0" i="0" kern="1200" dirty="0" err="1">
                <a:solidFill>
                  <a:schemeClr val="tx1"/>
                </a:solidFill>
                <a:effectLst/>
                <a:latin typeface="+mn-lt"/>
                <a:ea typeface="+mn-ea"/>
                <a:cs typeface="+mn-cs"/>
              </a:rPr>
              <a:t>institute</a:t>
            </a:r>
            <a:r>
              <a:rPr lang="pt-BR" sz="900" b="0" i="0" kern="1200" dirty="0">
                <a:solidFill>
                  <a:schemeClr val="tx1"/>
                </a:solidFill>
                <a:effectLst/>
                <a:latin typeface="+mn-lt"/>
                <a:ea typeface="+mn-ea"/>
                <a:cs typeface="+mn-cs"/>
              </a:rPr>
              <a:t> Osvaldo Cruz Foundation</a:t>
            </a:r>
            <a:r>
              <a:rPr lang="pt-BR" sz="900" b="0" i="0" kern="1200" baseline="0" dirty="0">
                <a:solidFill>
                  <a:schemeClr val="tx1"/>
                </a:solidFill>
                <a:effectLst/>
                <a:latin typeface="+mn-lt"/>
                <a:ea typeface="+mn-ea"/>
                <a:cs typeface="+mn-cs"/>
              </a:rPr>
              <a:t> (Fiocruz), Rio de Janeiro, RJ – </a:t>
            </a:r>
            <a:r>
              <a:rPr lang="pt-BR" sz="900" b="0" i="0" kern="1200" baseline="0" dirty="0" err="1">
                <a:solidFill>
                  <a:schemeClr val="tx1"/>
                </a:solidFill>
                <a:effectLst/>
                <a:latin typeface="+mn-lt"/>
                <a:ea typeface="+mn-ea"/>
                <a:cs typeface="+mn-cs"/>
              </a:rPr>
              <a:t>www.fiocruz.br</a:t>
            </a:r>
            <a:endParaRPr lang="pt-BR" sz="900" b="0" i="0" kern="1200" baseline="0" dirty="0">
              <a:solidFill>
                <a:schemeClr val="tx1"/>
              </a:solidFill>
              <a:effectLst/>
              <a:latin typeface="+mn-lt"/>
              <a:ea typeface="+mn-ea"/>
              <a:cs typeface="+mn-cs"/>
            </a:endParaRPr>
          </a:p>
          <a:p>
            <a:pPr marL="228600" indent="-228600">
              <a:buAutoNum type="arabicPeriod"/>
            </a:pPr>
            <a:r>
              <a:rPr lang="pt-BR" sz="900" b="0" i="0" kern="1200" baseline="0" dirty="0">
                <a:solidFill>
                  <a:schemeClr val="tx1"/>
                </a:solidFill>
                <a:effectLst/>
                <a:latin typeface="+mn-lt"/>
                <a:ea typeface="+mn-ea"/>
                <a:cs typeface="+mn-cs"/>
              </a:rPr>
              <a:t>Santos Dumont </a:t>
            </a:r>
            <a:r>
              <a:rPr lang="pt-BR" sz="900" b="0" i="0" kern="1200" baseline="0" dirty="0" err="1">
                <a:solidFill>
                  <a:schemeClr val="tx1"/>
                </a:solidFill>
                <a:effectLst/>
                <a:latin typeface="+mn-lt"/>
                <a:ea typeface="+mn-ea"/>
                <a:cs typeface="+mn-cs"/>
              </a:rPr>
              <a:t>supercomputer</a:t>
            </a:r>
            <a:r>
              <a:rPr lang="pt-BR" sz="900" b="0" i="0" kern="1200" baseline="0" dirty="0">
                <a:solidFill>
                  <a:schemeClr val="tx1"/>
                </a:solidFill>
                <a:effectLst/>
                <a:latin typeface="+mn-lt"/>
                <a:ea typeface="+mn-ea"/>
                <a:cs typeface="+mn-cs"/>
              </a:rPr>
              <a:t> </a:t>
            </a:r>
            <a:r>
              <a:rPr lang="pt-BR" sz="900" b="0" i="0" kern="1200" baseline="0" dirty="0" err="1">
                <a:solidFill>
                  <a:schemeClr val="tx1"/>
                </a:solidFill>
                <a:effectLst/>
                <a:latin typeface="+mn-lt"/>
                <a:ea typeface="+mn-ea"/>
                <a:cs typeface="+mn-cs"/>
              </a:rPr>
              <a:t>at</a:t>
            </a:r>
            <a:r>
              <a:rPr lang="pt-BR" sz="900" b="0" i="0" kern="1200" baseline="0" dirty="0">
                <a:solidFill>
                  <a:schemeClr val="tx1"/>
                </a:solidFill>
                <a:effectLst/>
                <a:latin typeface="+mn-lt"/>
                <a:ea typeface="+mn-ea"/>
                <a:cs typeface="+mn-cs"/>
              </a:rPr>
              <a:t> </a:t>
            </a:r>
            <a:r>
              <a:rPr lang="pt-BR" sz="900" b="0" i="0" kern="1200" baseline="0" dirty="0" err="1">
                <a:solidFill>
                  <a:schemeClr val="tx1"/>
                </a:solidFill>
                <a:effectLst/>
                <a:latin typeface="+mn-lt"/>
                <a:ea typeface="+mn-ea"/>
                <a:cs typeface="+mn-cs"/>
              </a:rPr>
              <a:t>National</a:t>
            </a:r>
            <a:r>
              <a:rPr lang="pt-BR" sz="900" b="0" i="0" kern="1200" baseline="0" dirty="0">
                <a:solidFill>
                  <a:schemeClr val="tx1"/>
                </a:solidFill>
                <a:effectLst/>
                <a:latin typeface="+mn-lt"/>
                <a:ea typeface="+mn-ea"/>
                <a:cs typeface="+mn-cs"/>
              </a:rPr>
              <a:t> </a:t>
            </a:r>
            <a:r>
              <a:rPr lang="pt-BR" sz="900" b="0" i="0" kern="1200" baseline="0" dirty="0" err="1">
                <a:solidFill>
                  <a:schemeClr val="tx1"/>
                </a:solidFill>
                <a:effectLst/>
                <a:latin typeface="+mn-lt"/>
                <a:ea typeface="+mn-ea"/>
                <a:cs typeface="+mn-cs"/>
              </a:rPr>
              <a:t>Laboratory</a:t>
            </a:r>
            <a:r>
              <a:rPr lang="pt-BR" sz="900" b="0" i="0" kern="1200" baseline="0" dirty="0">
                <a:solidFill>
                  <a:schemeClr val="tx1"/>
                </a:solidFill>
                <a:effectLst/>
                <a:latin typeface="+mn-lt"/>
                <a:ea typeface="+mn-ea"/>
                <a:cs typeface="+mn-cs"/>
              </a:rPr>
              <a:t> for </a:t>
            </a:r>
            <a:r>
              <a:rPr lang="pt-BR" sz="900" b="0" i="0" kern="1200" baseline="0" dirty="0" err="1">
                <a:solidFill>
                  <a:schemeClr val="tx1"/>
                </a:solidFill>
                <a:effectLst/>
                <a:latin typeface="+mn-lt"/>
                <a:ea typeface="+mn-ea"/>
                <a:cs typeface="+mn-cs"/>
              </a:rPr>
              <a:t>Scientific</a:t>
            </a:r>
            <a:r>
              <a:rPr lang="pt-BR" sz="900" b="0" i="0" kern="1200" baseline="0" dirty="0">
                <a:solidFill>
                  <a:schemeClr val="tx1"/>
                </a:solidFill>
                <a:effectLst/>
                <a:latin typeface="+mn-lt"/>
                <a:ea typeface="+mn-ea"/>
                <a:cs typeface="+mn-cs"/>
              </a:rPr>
              <a:t> </a:t>
            </a:r>
            <a:r>
              <a:rPr lang="pt-BR" sz="900" b="0" i="0" kern="1200" baseline="0" dirty="0" err="1">
                <a:solidFill>
                  <a:schemeClr val="tx1"/>
                </a:solidFill>
                <a:effectLst/>
                <a:latin typeface="+mn-lt"/>
                <a:ea typeface="+mn-ea"/>
                <a:cs typeface="+mn-cs"/>
              </a:rPr>
              <a:t>Computing</a:t>
            </a:r>
            <a:r>
              <a:rPr lang="pt-BR" sz="900" b="0" i="0" kern="1200" baseline="0" dirty="0">
                <a:solidFill>
                  <a:schemeClr val="tx1"/>
                </a:solidFill>
                <a:effectLst/>
                <a:latin typeface="+mn-lt"/>
                <a:ea typeface="+mn-ea"/>
                <a:cs typeface="+mn-cs"/>
              </a:rPr>
              <a:t> (LNCC), </a:t>
            </a:r>
            <a:r>
              <a:rPr lang="pt-BR" sz="900" b="0" i="0" kern="1200" baseline="0" dirty="0" err="1">
                <a:solidFill>
                  <a:schemeClr val="tx1"/>
                </a:solidFill>
                <a:effectLst/>
                <a:latin typeface="+mn-lt"/>
                <a:ea typeface="+mn-ea"/>
                <a:cs typeface="+mn-cs"/>
              </a:rPr>
              <a:t>Petr</a:t>
            </a:r>
            <a:r>
              <a:rPr lang="en-US" sz="900" b="0" i="0" kern="1200" baseline="0" dirty="0" err="1">
                <a:solidFill>
                  <a:schemeClr val="tx1"/>
                </a:solidFill>
                <a:effectLst/>
                <a:latin typeface="+mn-lt"/>
                <a:ea typeface="+mn-ea"/>
                <a:cs typeface="+mn-cs"/>
              </a:rPr>
              <a:t>ópolis</a:t>
            </a:r>
            <a:r>
              <a:rPr lang="en-US" sz="900" b="0" i="0" kern="1200" baseline="0" dirty="0">
                <a:solidFill>
                  <a:schemeClr val="tx1"/>
                </a:solidFill>
                <a:effectLst/>
                <a:latin typeface="+mn-lt"/>
                <a:ea typeface="+mn-ea"/>
                <a:cs typeface="+mn-cs"/>
              </a:rPr>
              <a:t>, RJ – </a:t>
            </a:r>
            <a:r>
              <a:rPr lang="en-US" sz="900" b="0" i="0" kern="1200" baseline="0" dirty="0" err="1">
                <a:solidFill>
                  <a:schemeClr val="tx1"/>
                </a:solidFill>
                <a:effectLst/>
                <a:latin typeface="+mn-lt"/>
                <a:ea typeface="+mn-ea"/>
                <a:cs typeface="+mn-cs"/>
              </a:rPr>
              <a:t>www.lncc.br</a:t>
            </a:r>
            <a:r>
              <a:rPr lang="en-US" sz="900" b="0" i="0" kern="1200" baseline="0" dirty="0">
                <a:solidFill>
                  <a:schemeClr val="tx1"/>
                </a:solidFill>
                <a:effectLst/>
                <a:latin typeface="+mn-lt"/>
                <a:ea typeface="+mn-ea"/>
                <a:cs typeface="+mn-cs"/>
              </a:rPr>
              <a:t> </a:t>
            </a:r>
          </a:p>
          <a:p>
            <a:pPr marL="228600" indent="-228600">
              <a:buAutoNum type="arabicPeriod"/>
            </a:pPr>
            <a:r>
              <a:rPr lang="en-US" sz="900" b="0" i="0" kern="1200" baseline="0" dirty="0">
                <a:solidFill>
                  <a:schemeClr val="tx1"/>
                </a:solidFill>
                <a:effectLst/>
                <a:latin typeface="+mn-lt"/>
                <a:ea typeface="+mn-ea"/>
                <a:cs typeface="+mn-cs"/>
              </a:rPr>
              <a:t>Weather forecasting at Weather Forecasting and Climate Studies Centre (CPTEC), National Institute for Space Research (INPE), </a:t>
            </a:r>
            <a:r>
              <a:rPr lang="en-US" sz="900" b="0" i="0" kern="1200" baseline="0" dirty="0" err="1">
                <a:solidFill>
                  <a:schemeClr val="tx1"/>
                </a:solidFill>
                <a:effectLst/>
                <a:latin typeface="+mn-lt"/>
                <a:ea typeface="+mn-ea"/>
                <a:cs typeface="+mn-cs"/>
              </a:rPr>
              <a:t>Cachoeira</a:t>
            </a:r>
            <a:r>
              <a:rPr lang="en-US" sz="900" b="0" i="0" kern="1200" baseline="0" dirty="0">
                <a:solidFill>
                  <a:schemeClr val="tx1"/>
                </a:solidFill>
                <a:effectLst/>
                <a:latin typeface="+mn-lt"/>
                <a:ea typeface="+mn-ea"/>
                <a:cs typeface="+mn-cs"/>
              </a:rPr>
              <a:t> </a:t>
            </a:r>
            <a:r>
              <a:rPr lang="en-US" sz="900" b="0" i="0" kern="1200" baseline="0" dirty="0" err="1">
                <a:solidFill>
                  <a:schemeClr val="tx1"/>
                </a:solidFill>
                <a:effectLst/>
                <a:latin typeface="+mn-lt"/>
                <a:ea typeface="+mn-ea"/>
                <a:cs typeface="+mn-cs"/>
              </a:rPr>
              <a:t>Paulista</a:t>
            </a:r>
            <a:r>
              <a:rPr lang="en-US" sz="900" b="0" i="0" kern="1200" baseline="0" dirty="0">
                <a:solidFill>
                  <a:schemeClr val="tx1"/>
                </a:solidFill>
                <a:effectLst/>
                <a:latin typeface="+mn-lt"/>
                <a:ea typeface="+mn-ea"/>
                <a:cs typeface="+mn-cs"/>
              </a:rPr>
              <a:t>, SP - </a:t>
            </a:r>
            <a:r>
              <a:rPr lang="en-US" sz="900" b="0" i="0" kern="1200" baseline="0" dirty="0" err="1">
                <a:solidFill>
                  <a:schemeClr val="tx1"/>
                </a:solidFill>
                <a:effectLst/>
                <a:latin typeface="+mn-lt"/>
                <a:ea typeface="+mn-ea"/>
                <a:cs typeface="+mn-cs"/>
              </a:rPr>
              <a:t>www.cptec.inpe.br</a:t>
            </a:r>
            <a:endParaRPr lang="en-US" sz="900" b="0" i="0" kern="1200" baseline="0" dirty="0">
              <a:solidFill>
                <a:schemeClr val="tx1"/>
              </a:solidFill>
              <a:effectLst/>
              <a:latin typeface="+mn-lt"/>
              <a:ea typeface="+mn-ea"/>
              <a:cs typeface="+mn-cs"/>
            </a:endParaRPr>
          </a:p>
          <a:p>
            <a:pPr marL="228600" indent="-228600">
              <a:buAutoNum type="arabicPeriod"/>
            </a:pPr>
            <a:r>
              <a:rPr lang="en-US" sz="900" b="0" i="0" kern="1200" baseline="0" dirty="0">
                <a:solidFill>
                  <a:schemeClr val="tx1"/>
                </a:solidFill>
                <a:effectLst/>
                <a:latin typeface="+mn-lt"/>
                <a:ea typeface="+mn-ea"/>
                <a:cs typeface="+mn-cs"/>
              </a:rPr>
              <a:t>National Institute for Space Research (INPE), São José dos Campos, SP – </a:t>
            </a:r>
            <a:r>
              <a:rPr lang="en-US" sz="900" b="0" i="0" kern="1200" baseline="0" dirty="0" err="1">
                <a:solidFill>
                  <a:schemeClr val="tx1"/>
                </a:solidFill>
                <a:effectLst/>
                <a:latin typeface="+mn-lt"/>
                <a:ea typeface="+mn-ea"/>
                <a:cs typeface="+mn-cs"/>
              </a:rPr>
              <a:t>www.inpe.br</a:t>
            </a:r>
            <a:endParaRPr lang="en-US" sz="900" b="0" i="0" kern="1200" baseline="0" dirty="0">
              <a:solidFill>
                <a:schemeClr val="tx1"/>
              </a:solidFill>
              <a:effectLst/>
              <a:latin typeface="+mn-lt"/>
              <a:ea typeface="+mn-ea"/>
              <a:cs typeface="+mn-cs"/>
            </a:endParaRPr>
          </a:p>
          <a:p>
            <a:pPr marL="228600" marR="0" indent="-228600" algn="l" defTabSz="685783" rtl="0" eaLnBrk="1" fontAlgn="auto" latinLnBrk="0" hangingPunct="1">
              <a:lnSpc>
                <a:spcPct val="100000"/>
              </a:lnSpc>
              <a:spcBef>
                <a:spcPts val="0"/>
              </a:spcBef>
              <a:spcAft>
                <a:spcPts val="0"/>
              </a:spcAft>
              <a:buClrTx/>
              <a:buSzTx/>
              <a:buFontTx/>
              <a:buAutoNum type="arabicPeriod"/>
              <a:tabLst/>
              <a:defRPr/>
            </a:pPr>
            <a:r>
              <a:rPr lang="en-US" sz="900" b="0" i="0" kern="1200" baseline="0" dirty="0">
                <a:solidFill>
                  <a:schemeClr val="tx1"/>
                </a:solidFill>
                <a:effectLst/>
                <a:latin typeface="+mn-lt"/>
                <a:ea typeface="+mn-ea"/>
                <a:cs typeface="+mn-cs"/>
              </a:rPr>
              <a:t>Earth observation (meeting of the rivers </a:t>
            </a:r>
            <a:r>
              <a:rPr lang="en-US" sz="900" b="0" i="0" kern="1200" baseline="0" dirty="0" err="1">
                <a:solidFill>
                  <a:schemeClr val="tx1"/>
                </a:solidFill>
                <a:effectLst/>
                <a:latin typeface="+mn-lt"/>
                <a:ea typeface="+mn-ea"/>
                <a:cs typeface="+mn-cs"/>
              </a:rPr>
              <a:t>Solimões</a:t>
            </a:r>
            <a:r>
              <a:rPr lang="en-US" sz="900" b="0" i="0" kern="1200" baseline="0" dirty="0">
                <a:solidFill>
                  <a:schemeClr val="tx1"/>
                </a:solidFill>
                <a:effectLst/>
                <a:latin typeface="+mn-lt"/>
                <a:ea typeface="+mn-ea"/>
                <a:cs typeface="+mn-cs"/>
              </a:rPr>
              <a:t> and Negro to form the Amazon at Manaus, AM), INPE, São José dos Campos, SP – </a:t>
            </a:r>
            <a:r>
              <a:rPr lang="en-US" sz="900" b="0" i="0" kern="1200" baseline="0" dirty="0" err="1">
                <a:solidFill>
                  <a:schemeClr val="tx1"/>
                </a:solidFill>
                <a:effectLst/>
                <a:latin typeface="+mn-lt"/>
                <a:ea typeface="+mn-ea"/>
                <a:cs typeface="+mn-cs"/>
              </a:rPr>
              <a:t>www.inpe.br</a:t>
            </a:r>
            <a:endParaRPr lang="en-US" sz="900" b="0" i="0" kern="1200" baseline="0" dirty="0">
              <a:solidFill>
                <a:schemeClr val="tx1"/>
              </a:solidFill>
              <a:effectLst/>
              <a:latin typeface="+mn-lt"/>
              <a:ea typeface="+mn-ea"/>
              <a:cs typeface="+mn-cs"/>
            </a:endParaRPr>
          </a:p>
          <a:p>
            <a:pPr marL="228600" indent="-228600">
              <a:buAutoNum type="arabicPeriod"/>
            </a:pPr>
            <a:r>
              <a:rPr lang="pt-BR" dirty="0" err="1"/>
              <a:t>Poster</a:t>
            </a:r>
            <a:r>
              <a:rPr lang="pt-BR" dirty="0"/>
              <a:t> </a:t>
            </a:r>
            <a:r>
              <a:rPr lang="pt-BR" dirty="0" err="1"/>
              <a:t>of</a:t>
            </a:r>
            <a:r>
              <a:rPr lang="pt-BR" dirty="0"/>
              <a:t> </a:t>
            </a:r>
            <a:r>
              <a:rPr lang="pt-BR" dirty="0" err="1"/>
              <a:t>the</a:t>
            </a:r>
            <a:r>
              <a:rPr lang="pt-BR" dirty="0"/>
              <a:t> </a:t>
            </a:r>
            <a:r>
              <a:rPr lang="pt-BR" dirty="0" err="1"/>
              <a:t>Amazon</a:t>
            </a:r>
            <a:r>
              <a:rPr lang="pt-BR" dirty="0"/>
              <a:t> </a:t>
            </a:r>
            <a:r>
              <a:rPr lang="pt-BR" dirty="0" err="1"/>
              <a:t>Tall</a:t>
            </a:r>
            <a:r>
              <a:rPr lang="pt-BR" dirty="0"/>
              <a:t> Tower </a:t>
            </a:r>
            <a:r>
              <a:rPr lang="pt-BR" dirty="0" err="1"/>
              <a:t>Observatory</a:t>
            </a:r>
            <a:r>
              <a:rPr lang="pt-BR" dirty="0"/>
              <a:t> (ATTO)</a:t>
            </a:r>
            <a:r>
              <a:rPr lang="pt-BR" baseline="0" dirty="0"/>
              <a:t> </a:t>
            </a:r>
            <a:r>
              <a:rPr lang="pt-BR" baseline="0" dirty="0" err="1"/>
              <a:t>by</a:t>
            </a:r>
            <a:r>
              <a:rPr lang="pt-BR" baseline="0" dirty="0"/>
              <a:t> </a:t>
            </a:r>
            <a:r>
              <a:rPr lang="pt-BR" baseline="0" dirty="0" err="1"/>
              <a:t>National</a:t>
            </a:r>
            <a:r>
              <a:rPr lang="pt-BR" baseline="0" dirty="0"/>
              <a:t> </a:t>
            </a:r>
            <a:r>
              <a:rPr lang="pt-BR" baseline="0" dirty="0" err="1"/>
              <a:t>Institute</a:t>
            </a:r>
            <a:r>
              <a:rPr lang="pt-BR" baseline="0" dirty="0"/>
              <a:t> for </a:t>
            </a:r>
            <a:r>
              <a:rPr lang="pt-BR" baseline="0" dirty="0" err="1"/>
              <a:t>Research</a:t>
            </a:r>
            <a:r>
              <a:rPr lang="pt-BR" baseline="0" dirty="0"/>
              <a:t> in </a:t>
            </a:r>
            <a:r>
              <a:rPr lang="pt-BR" baseline="0" dirty="0" err="1"/>
              <a:t>the</a:t>
            </a:r>
            <a:r>
              <a:rPr lang="pt-BR" baseline="0" dirty="0"/>
              <a:t> </a:t>
            </a:r>
            <a:r>
              <a:rPr lang="pt-BR" baseline="0" dirty="0" err="1"/>
              <a:t>Amazon</a:t>
            </a:r>
            <a:r>
              <a:rPr lang="pt-BR" baseline="0" dirty="0"/>
              <a:t> (INPA), Manaus, AM - </a:t>
            </a:r>
            <a:r>
              <a:rPr lang="pt-BR" baseline="0" dirty="0" err="1"/>
              <a:t>www.inpa.br</a:t>
            </a:r>
            <a:endParaRPr lang="pt-BR" baseline="0" dirty="0"/>
          </a:p>
          <a:p>
            <a:pPr marL="228600" indent="-228600">
              <a:buAutoNum type="arabicPeriod"/>
            </a:pPr>
            <a:r>
              <a:rPr lang="pt-BR" baseline="0" dirty="0"/>
              <a:t>Logo </a:t>
            </a:r>
            <a:r>
              <a:rPr lang="pt-BR" baseline="0" dirty="0" err="1"/>
              <a:t>of</a:t>
            </a:r>
            <a:r>
              <a:rPr lang="pt-BR" baseline="0" dirty="0"/>
              <a:t> </a:t>
            </a:r>
            <a:r>
              <a:rPr lang="pt-BR" baseline="0" dirty="0" err="1"/>
              <a:t>the</a:t>
            </a:r>
            <a:r>
              <a:rPr lang="pt-BR" baseline="0" dirty="0"/>
              <a:t> Em</a:t>
            </a:r>
            <a:r>
              <a:rPr lang="en-US" baseline="0" dirty="0" err="1"/>
              <a:t>ílio</a:t>
            </a:r>
            <a:r>
              <a:rPr lang="en-US" baseline="0" dirty="0"/>
              <a:t> </a:t>
            </a:r>
            <a:r>
              <a:rPr lang="en-US" baseline="0" dirty="0" err="1"/>
              <a:t>Goeldi</a:t>
            </a:r>
            <a:r>
              <a:rPr lang="en-US" baseline="0" dirty="0"/>
              <a:t> Museum in </a:t>
            </a:r>
            <a:r>
              <a:rPr lang="en-US" baseline="0" dirty="0" err="1"/>
              <a:t>Pará</a:t>
            </a:r>
            <a:r>
              <a:rPr lang="en-US" baseline="0" dirty="0"/>
              <a:t> (MPEG), </a:t>
            </a:r>
            <a:r>
              <a:rPr lang="en-US" baseline="0" dirty="0" err="1"/>
              <a:t>Belém</a:t>
            </a:r>
            <a:r>
              <a:rPr lang="en-US" baseline="0" dirty="0"/>
              <a:t>, PA – </a:t>
            </a:r>
            <a:r>
              <a:rPr lang="en-US" baseline="0" dirty="0" err="1"/>
              <a:t>www.museu-goeldi.br</a:t>
            </a:r>
            <a:endParaRPr lang="en-US" baseline="0" dirty="0"/>
          </a:p>
          <a:p>
            <a:pPr marL="228600" marR="0" indent="-228600" algn="l" defTabSz="685783" rtl="0" eaLnBrk="1" fontAlgn="auto" latinLnBrk="0" hangingPunct="1">
              <a:lnSpc>
                <a:spcPct val="100000"/>
              </a:lnSpc>
              <a:spcBef>
                <a:spcPts val="0"/>
              </a:spcBef>
              <a:spcAft>
                <a:spcPts val="0"/>
              </a:spcAft>
              <a:buClrTx/>
              <a:buSzTx/>
              <a:buFontTx/>
              <a:buAutoNum type="arabicPeriod"/>
              <a:tabLst/>
              <a:defRPr/>
            </a:pPr>
            <a:r>
              <a:rPr lang="en-US" baseline="0" dirty="0"/>
              <a:t>Victoria </a:t>
            </a:r>
            <a:r>
              <a:rPr lang="en-US" baseline="0" dirty="0" err="1"/>
              <a:t>Regia</a:t>
            </a:r>
            <a:r>
              <a:rPr lang="en-US" baseline="0" dirty="0"/>
              <a:t> </a:t>
            </a:r>
            <a:r>
              <a:rPr lang="en-US" baseline="0" dirty="0" err="1"/>
              <a:t>waterlilies</a:t>
            </a:r>
            <a:r>
              <a:rPr lang="en-US" baseline="0" dirty="0"/>
              <a:t> at MPEG, </a:t>
            </a:r>
            <a:r>
              <a:rPr lang="en-US" baseline="0" dirty="0" err="1"/>
              <a:t>Belém</a:t>
            </a:r>
            <a:r>
              <a:rPr lang="en-US" baseline="0" dirty="0"/>
              <a:t>, PA – </a:t>
            </a:r>
            <a:r>
              <a:rPr lang="en-US" baseline="0" dirty="0" err="1"/>
              <a:t>www.museu-goeldi.br</a:t>
            </a:r>
            <a:endParaRPr lang="en-US" baseline="0" dirty="0"/>
          </a:p>
          <a:p>
            <a:pPr marL="228600" marR="0" indent="-228600" algn="l" defTabSz="685783" rtl="0" eaLnBrk="1" fontAlgn="auto" latinLnBrk="0" hangingPunct="1">
              <a:lnSpc>
                <a:spcPct val="100000"/>
              </a:lnSpc>
              <a:spcBef>
                <a:spcPts val="0"/>
              </a:spcBef>
              <a:spcAft>
                <a:spcPts val="0"/>
              </a:spcAft>
              <a:buClrTx/>
              <a:buSzTx/>
              <a:buFontTx/>
              <a:buAutoNum type="arabicPeriod"/>
              <a:tabLst/>
              <a:defRPr/>
            </a:pPr>
            <a:r>
              <a:rPr lang="pt-BR" baseline="0" dirty="0"/>
              <a:t> </a:t>
            </a:r>
            <a:r>
              <a:rPr lang="pt-BR" baseline="0" dirty="0" err="1"/>
              <a:t>Very</a:t>
            </a:r>
            <a:r>
              <a:rPr lang="pt-BR" baseline="0" dirty="0"/>
              <a:t> </a:t>
            </a:r>
            <a:r>
              <a:rPr lang="pt-BR" baseline="0" dirty="0" err="1"/>
              <a:t>Large</a:t>
            </a:r>
            <a:r>
              <a:rPr lang="pt-BR" baseline="0" dirty="0"/>
              <a:t> Telescope (VLT) </a:t>
            </a:r>
            <a:r>
              <a:rPr lang="pt-BR" baseline="0" dirty="0" err="1"/>
              <a:t>at</a:t>
            </a:r>
            <a:r>
              <a:rPr lang="pt-BR" baseline="0" dirty="0"/>
              <a:t> Cerro </a:t>
            </a:r>
            <a:r>
              <a:rPr lang="pt-BR" baseline="0" dirty="0" err="1"/>
              <a:t>Paranal</a:t>
            </a:r>
            <a:r>
              <a:rPr lang="pt-BR" baseline="0" dirty="0"/>
              <a:t>, Chile, </a:t>
            </a:r>
            <a:r>
              <a:rPr lang="pt-BR" baseline="0" dirty="0" err="1"/>
              <a:t>of</a:t>
            </a:r>
            <a:r>
              <a:rPr lang="pt-BR" baseline="0" dirty="0"/>
              <a:t> </a:t>
            </a:r>
            <a:r>
              <a:rPr lang="pt-BR" baseline="0" dirty="0" err="1"/>
              <a:t>the</a:t>
            </a:r>
            <a:r>
              <a:rPr lang="pt-BR" baseline="0" dirty="0"/>
              <a:t> </a:t>
            </a:r>
            <a:r>
              <a:rPr lang="pt-BR" baseline="0" dirty="0" err="1"/>
              <a:t>European</a:t>
            </a:r>
            <a:r>
              <a:rPr lang="pt-BR" baseline="0" dirty="0"/>
              <a:t> Southern </a:t>
            </a:r>
            <a:r>
              <a:rPr lang="pt-BR" baseline="0" dirty="0" err="1"/>
              <a:t>Observatory</a:t>
            </a:r>
            <a:r>
              <a:rPr lang="pt-BR" baseline="0" dirty="0"/>
              <a:t> (ESO), in </a:t>
            </a:r>
            <a:r>
              <a:rPr lang="pt-BR" baseline="0" dirty="0" err="1"/>
              <a:t>collaboration</a:t>
            </a:r>
            <a:r>
              <a:rPr lang="pt-BR" baseline="0" dirty="0"/>
              <a:t> </a:t>
            </a:r>
            <a:r>
              <a:rPr lang="pt-BR" baseline="0" dirty="0" err="1"/>
              <a:t>with</a:t>
            </a:r>
            <a:r>
              <a:rPr lang="pt-BR" baseline="0" dirty="0"/>
              <a:t> </a:t>
            </a:r>
            <a:r>
              <a:rPr lang="pt-BR" baseline="0" dirty="0" err="1"/>
              <a:t>the</a:t>
            </a:r>
            <a:r>
              <a:rPr lang="pt-BR" baseline="0" dirty="0"/>
              <a:t> </a:t>
            </a:r>
            <a:r>
              <a:rPr lang="pt-BR" baseline="0" dirty="0" err="1"/>
              <a:t>National</a:t>
            </a:r>
            <a:r>
              <a:rPr lang="pt-BR" baseline="0" dirty="0"/>
              <a:t> </a:t>
            </a:r>
            <a:r>
              <a:rPr lang="pt-BR" baseline="0" dirty="0" err="1"/>
              <a:t>Observatory</a:t>
            </a:r>
            <a:r>
              <a:rPr lang="pt-BR" baseline="0" dirty="0"/>
              <a:t> (ON), Rio de Janeiro, RJ - </a:t>
            </a:r>
            <a:r>
              <a:rPr lang="pt-BR" baseline="0" dirty="0" err="1"/>
              <a:t>http</a:t>
            </a:r>
            <a:r>
              <a:rPr lang="pt-BR" baseline="0" dirty="0"/>
              <a:t>://</a:t>
            </a:r>
            <a:r>
              <a:rPr lang="pt-BR" baseline="0" dirty="0" err="1"/>
              <a:t>www.on.br</a:t>
            </a:r>
            <a:endParaRPr lang="pt-BR" baseline="0" dirty="0"/>
          </a:p>
          <a:p>
            <a:pPr marL="228600" marR="0" indent="-228600" algn="l" defTabSz="685783" rtl="0" eaLnBrk="1" fontAlgn="auto" latinLnBrk="0" hangingPunct="1">
              <a:lnSpc>
                <a:spcPct val="100000"/>
              </a:lnSpc>
              <a:spcBef>
                <a:spcPts val="0"/>
              </a:spcBef>
              <a:spcAft>
                <a:spcPts val="0"/>
              </a:spcAft>
              <a:buClrTx/>
              <a:buSzTx/>
              <a:buFontTx/>
              <a:buAutoNum type="arabicPeriod"/>
              <a:tabLst/>
              <a:defRPr/>
            </a:pPr>
            <a:r>
              <a:rPr lang="pt-BR" baseline="0" dirty="0"/>
              <a:t> </a:t>
            </a:r>
            <a:r>
              <a:rPr lang="pt-BR" baseline="0" dirty="0" err="1"/>
              <a:t>Large</a:t>
            </a:r>
            <a:r>
              <a:rPr lang="pt-BR" baseline="0" dirty="0"/>
              <a:t> </a:t>
            </a:r>
            <a:r>
              <a:rPr lang="pt-BR" baseline="0" dirty="0" err="1"/>
              <a:t>Scale</a:t>
            </a:r>
            <a:r>
              <a:rPr lang="pt-BR" baseline="0" dirty="0"/>
              <a:t> </a:t>
            </a:r>
            <a:r>
              <a:rPr lang="pt-BR" baseline="0" dirty="0" err="1"/>
              <a:t>Synoptic</a:t>
            </a:r>
            <a:r>
              <a:rPr lang="pt-BR" baseline="0" dirty="0"/>
              <a:t> Telescope (LSST) </a:t>
            </a:r>
            <a:r>
              <a:rPr lang="pt-BR" baseline="0" dirty="0" err="1"/>
              <a:t>of</a:t>
            </a:r>
            <a:r>
              <a:rPr lang="pt-BR" baseline="0" dirty="0"/>
              <a:t> </a:t>
            </a:r>
            <a:r>
              <a:rPr lang="pt-BR" baseline="0" dirty="0" err="1"/>
              <a:t>the</a:t>
            </a:r>
            <a:r>
              <a:rPr lang="pt-BR" baseline="0" dirty="0"/>
              <a:t> USA </a:t>
            </a:r>
            <a:r>
              <a:rPr lang="pt-BR" baseline="0" dirty="0" err="1"/>
              <a:t>at</a:t>
            </a:r>
            <a:r>
              <a:rPr lang="pt-BR" baseline="0" dirty="0"/>
              <a:t> Cerro </a:t>
            </a:r>
            <a:r>
              <a:rPr lang="pt-BR" baseline="0" dirty="0" err="1"/>
              <a:t>Pach</a:t>
            </a:r>
            <a:r>
              <a:rPr lang="en-US" baseline="0" dirty="0" err="1"/>
              <a:t>ó</a:t>
            </a:r>
            <a:r>
              <a:rPr lang="pt-BR" baseline="0" dirty="0" err="1"/>
              <a:t>n</a:t>
            </a:r>
            <a:r>
              <a:rPr lang="pt-BR" baseline="0" dirty="0"/>
              <a:t>, Chile, in </a:t>
            </a:r>
            <a:r>
              <a:rPr lang="pt-BR" baseline="0" dirty="0" err="1"/>
              <a:t>collaboration</a:t>
            </a:r>
            <a:r>
              <a:rPr lang="pt-BR" baseline="0" dirty="0"/>
              <a:t> </a:t>
            </a:r>
            <a:r>
              <a:rPr lang="pt-BR" baseline="0" dirty="0" err="1"/>
              <a:t>with</a:t>
            </a:r>
            <a:r>
              <a:rPr lang="pt-BR" baseline="0" dirty="0"/>
              <a:t> </a:t>
            </a:r>
            <a:r>
              <a:rPr lang="pt-BR" baseline="0" dirty="0" err="1"/>
              <a:t>the</a:t>
            </a:r>
            <a:r>
              <a:rPr lang="pt-BR" baseline="0" dirty="0"/>
              <a:t> </a:t>
            </a:r>
            <a:r>
              <a:rPr lang="pt-BR" baseline="0" dirty="0" err="1"/>
              <a:t>National</a:t>
            </a:r>
            <a:r>
              <a:rPr lang="pt-BR" baseline="0" dirty="0"/>
              <a:t> </a:t>
            </a:r>
            <a:r>
              <a:rPr lang="pt-BR" baseline="0" dirty="0" err="1"/>
              <a:t>Astrophysics</a:t>
            </a:r>
            <a:r>
              <a:rPr lang="pt-BR" baseline="0" dirty="0"/>
              <a:t> </a:t>
            </a:r>
            <a:r>
              <a:rPr lang="pt-BR" baseline="0" dirty="0" err="1"/>
              <a:t>Laboratory</a:t>
            </a:r>
            <a:r>
              <a:rPr lang="pt-BR" baseline="0" dirty="0"/>
              <a:t> (LNA), </a:t>
            </a:r>
            <a:r>
              <a:rPr lang="pt-BR" baseline="0" dirty="0" err="1"/>
              <a:t>Itajub</a:t>
            </a:r>
            <a:r>
              <a:rPr lang="en-US" baseline="0" dirty="0" err="1"/>
              <a:t>á</a:t>
            </a:r>
            <a:r>
              <a:rPr lang="en-US" baseline="0" dirty="0"/>
              <a:t>, MG – </a:t>
            </a:r>
            <a:r>
              <a:rPr lang="en-US" baseline="0" dirty="0" err="1"/>
              <a:t>www.lna.br</a:t>
            </a:r>
            <a:endParaRPr lang="en-US" baseline="0" dirty="0"/>
          </a:p>
          <a:p>
            <a:pPr marL="228600" marR="0" indent="-228600" algn="l" defTabSz="685783" rtl="0" eaLnBrk="1" fontAlgn="auto" latinLnBrk="0" hangingPunct="1">
              <a:lnSpc>
                <a:spcPct val="100000"/>
              </a:lnSpc>
              <a:spcBef>
                <a:spcPts val="0"/>
              </a:spcBef>
              <a:spcAft>
                <a:spcPts val="0"/>
              </a:spcAft>
              <a:buClrTx/>
              <a:buSzTx/>
              <a:buFontTx/>
              <a:buAutoNum type="arabicPeriod"/>
              <a:tabLst/>
              <a:defRPr/>
            </a:pPr>
            <a:r>
              <a:rPr lang="en-US" baseline="0" dirty="0"/>
              <a:t> Research station of the Brazilian Company for Agricultural Research (</a:t>
            </a:r>
            <a:r>
              <a:rPr lang="en-US" baseline="0" dirty="0" err="1"/>
              <a:t>Embrapa</a:t>
            </a:r>
            <a:r>
              <a:rPr lang="en-US" baseline="0" dirty="0"/>
              <a:t>) of the Ministry of Agriculture, whose HQ is in Brasília, DF - </a:t>
            </a:r>
            <a:r>
              <a:rPr lang="en-US" baseline="0" dirty="0" err="1"/>
              <a:t>www.embrapa.br</a:t>
            </a:r>
            <a:r>
              <a:rPr lang="en-US" baseline="0" dirty="0"/>
              <a:t> </a:t>
            </a:r>
            <a:endParaRPr lang="pt-BR" dirty="0"/>
          </a:p>
        </p:txBody>
      </p:sp>
      <p:sp>
        <p:nvSpPr>
          <p:cNvPr id="4" name="Espaço Reservado para Número de Slide 3"/>
          <p:cNvSpPr>
            <a:spLocks noGrp="1"/>
          </p:cNvSpPr>
          <p:nvPr>
            <p:ph type="sldNum" sz="quarter" idx="10"/>
          </p:nvPr>
        </p:nvSpPr>
        <p:spPr/>
        <p:txBody>
          <a:bodyPr/>
          <a:lstStyle/>
          <a:p>
            <a:fld id="{9C114863-5272-514C-8FD8-A7AD426B9852}" type="slidenum">
              <a:rPr lang="en-US" smtClean="0"/>
              <a:t>23</a:t>
            </a:fld>
            <a:endParaRPr lang="en-US"/>
          </a:p>
        </p:txBody>
      </p:sp>
    </p:spTree>
    <p:extLst>
      <p:ext uri="{BB962C8B-B14F-4D97-AF65-F5344CB8AC3E}">
        <p14:creationId xmlns:p14="http://schemas.microsoft.com/office/powerpoint/2010/main" val="20623387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the context of SPHC-CPLP, technical cooperation is carried out within the context of the Network of National Institutes of Public Health of the CPLP (NNIPH-CPLP) of which </a:t>
            </a:r>
            <a:r>
              <a:rPr lang="en-US" sz="1200" kern="1200" dirty="0" err="1">
                <a:solidFill>
                  <a:schemeClr val="tx1"/>
                </a:solidFill>
                <a:effectLst/>
                <a:latin typeface="+mn-lt"/>
                <a:ea typeface="+mn-ea"/>
                <a:cs typeface="+mn-cs"/>
              </a:rPr>
              <a:t>Fiocruz</a:t>
            </a:r>
            <a:r>
              <a:rPr lang="en-US" sz="1200" kern="1200" dirty="0">
                <a:solidFill>
                  <a:schemeClr val="tx1"/>
                </a:solidFill>
                <a:effectLst/>
                <a:latin typeface="+mn-lt"/>
                <a:ea typeface="+mn-ea"/>
                <a:cs typeface="+mn-cs"/>
              </a:rPr>
              <a:t> acts as Executive Secretary of the Network. The members of this Network are the National Institutes of Public Health of Angola, Brazil, Cape Verde, </a:t>
            </a:r>
            <a:r>
              <a:rPr lang="en-US" sz="1200" kern="1200" dirty="0" err="1">
                <a:solidFill>
                  <a:schemeClr val="tx1"/>
                </a:solidFill>
                <a:effectLst/>
                <a:latin typeface="+mn-lt"/>
                <a:ea typeface="+mn-ea"/>
                <a:cs typeface="+mn-cs"/>
              </a:rPr>
              <a:t>Guiné</a:t>
            </a:r>
            <a:r>
              <a:rPr lang="en-US" sz="1200" kern="1200" dirty="0">
                <a:solidFill>
                  <a:schemeClr val="tx1"/>
                </a:solidFill>
                <a:effectLst/>
                <a:latin typeface="+mn-lt"/>
                <a:ea typeface="+mn-ea"/>
                <a:cs typeface="+mn-cs"/>
              </a:rPr>
              <a:t>-Bissau and Mozambique. Preparations are being made for setting up National Institutes of Public Health in São Tomé e Príncipe and in East Timor. There is still no information available relating to the situation in Equatorial Guinea relating to the  organization of its health system.</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Osvaldo</a:t>
            </a:r>
            <a:r>
              <a:rPr lang="en-US" sz="1200" kern="1200" baseline="0" dirty="0">
                <a:solidFill>
                  <a:schemeClr val="tx1"/>
                </a:solidFill>
                <a:effectLst/>
                <a:latin typeface="+mn-lt"/>
                <a:ea typeface="+mn-ea"/>
                <a:cs typeface="+mn-cs"/>
              </a:rPr>
              <a:t> Cruz Institute in the Brazilian Ministry of Health has collaborations with</a:t>
            </a:r>
          </a:p>
          <a:p>
            <a:r>
              <a:rPr lang="en-US" sz="1200" kern="1200" baseline="0" dirty="0">
                <a:solidFill>
                  <a:schemeClr val="tx1"/>
                </a:solidFill>
                <a:effectLst/>
                <a:latin typeface="+mn-lt"/>
                <a:ea typeface="+mn-ea"/>
                <a:cs typeface="+mn-cs"/>
              </a:rPr>
              <a:t>The National Institute of </a:t>
            </a:r>
            <a:r>
              <a:rPr lang="en-US" sz="1200" kern="1200" baseline="0" dirty="0" err="1">
                <a:solidFill>
                  <a:schemeClr val="tx1"/>
                </a:solidFill>
                <a:effectLst/>
                <a:latin typeface="+mn-lt"/>
                <a:ea typeface="+mn-ea"/>
                <a:cs typeface="+mn-cs"/>
              </a:rPr>
              <a:t>Infectiology</a:t>
            </a:r>
            <a:r>
              <a:rPr lang="en-US" sz="1200" kern="1200" baseline="0" dirty="0">
                <a:solidFill>
                  <a:schemeClr val="tx1"/>
                </a:solidFill>
                <a:effectLst/>
                <a:latin typeface="+mn-lt"/>
                <a:ea typeface="+mn-ea"/>
                <a:cs typeface="+mn-cs"/>
              </a:rPr>
              <a:t> collaborates with Mozambique on Clinical research &amp; clinical tests</a:t>
            </a:r>
          </a:p>
          <a:p>
            <a:r>
              <a:rPr lang="en-US" sz="1200" kern="1200" baseline="0" dirty="0">
                <a:solidFill>
                  <a:schemeClr val="tx1"/>
                </a:solidFill>
                <a:effectLst/>
                <a:latin typeface="+mn-lt"/>
                <a:ea typeface="+mn-ea"/>
                <a:cs typeface="+mn-cs"/>
              </a:rPr>
              <a:t>Also, the Federal University of Rio de Janeiro performs research on HIV with institutes in Angola</a:t>
            </a:r>
          </a:p>
          <a:p>
            <a:endParaRPr lang="en-US" sz="1200" kern="1200" baseline="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22118EE-2ED3-234E-A3AB-C263FD0292AA}" type="slidenum">
              <a:rPr lang="en-US" smtClean="0"/>
              <a:t>24</a:t>
            </a:fld>
            <a:endParaRPr lang="en-US"/>
          </a:p>
        </p:txBody>
      </p:sp>
    </p:spTree>
    <p:extLst>
      <p:ext uri="{BB962C8B-B14F-4D97-AF65-F5344CB8AC3E}">
        <p14:creationId xmlns:p14="http://schemas.microsoft.com/office/powerpoint/2010/main" val="7041740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Brazil’s National Research and Education network supports many science drivers complimentary to collaboration with African research interests.</a:t>
            </a:r>
          </a:p>
          <a:p>
            <a:r>
              <a:rPr lang="en-US" sz="1200" kern="1200" dirty="0" err="1">
                <a:solidFill>
                  <a:schemeClr val="tx1"/>
                </a:solidFill>
                <a:effectLst/>
                <a:latin typeface="+mn-lt"/>
                <a:ea typeface="+mn-ea"/>
                <a:cs typeface="+mn-cs"/>
              </a:rPr>
              <a:t>Embrapa</a:t>
            </a:r>
            <a:r>
              <a:rPr lang="en-US" sz="1200" kern="1200" dirty="0">
                <a:solidFill>
                  <a:schemeClr val="tx1"/>
                </a:solidFill>
                <a:effectLst/>
                <a:latin typeface="+mn-lt"/>
                <a:ea typeface="+mn-ea"/>
                <a:cs typeface="+mn-cs"/>
              </a:rPr>
              <a:t> (Brazilian Corporation for Agricultural Research in the Ministry of Agriculture) is working to</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combat army worms </a:t>
            </a:r>
            <a:r>
              <a:rPr lang="en-US" sz="1200" kern="1200" baseline="0" dirty="0">
                <a:solidFill>
                  <a:schemeClr val="tx1"/>
                </a:solidFill>
                <a:effectLst/>
                <a:latin typeface="+mn-lt"/>
                <a:ea typeface="+mn-ea"/>
                <a:cs typeface="+mn-cs"/>
              </a:rPr>
              <a:t>which attack maize and sorghum.  The collaboration is between BR, ZA, the US plus 9 other African countries</a:t>
            </a:r>
            <a:br>
              <a:rPr lang="en-US" sz="1200" kern="1200" baseline="0" dirty="0">
                <a:solidFill>
                  <a:schemeClr val="tx1"/>
                </a:solidFill>
                <a:effectLst/>
                <a:latin typeface="+mn-lt"/>
                <a:ea typeface="+mn-ea"/>
                <a:cs typeface="+mn-cs"/>
              </a:rPr>
            </a:br>
            <a:endParaRPr lang="en-US" sz="120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Morenet</a:t>
            </a:r>
            <a:r>
              <a:rPr lang="en-US" sz="1200" kern="1200" dirty="0">
                <a:solidFill>
                  <a:schemeClr val="tx1"/>
                </a:solidFill>
                <a:effectLst/>
                <a:latin typeface="+mn-lt"/>
                <a:ea typeface="+mn-ea"/>
                <a:cs typeface="+mn-cs"/>
              </a:rPr>
              <a:t> has a long standing </a:t>
            </a:r>
            <a:r>
              <a:rPr lang="en-US" sz="1200" kern="1200" baseline="0" dirty="0">
                <a:solidFill>
                  <a:schemeClr val="tx1"/>
                </a:solidFill>
                <a:effectLst/>
                <a:latin typeface="+mn-lt"/>
                <a:ea typeface="+mn-ea"/>
                <a:cs typeface="+mn-cs"/>
              </a:rPr>
              <a:t>collaboration with RNP participating </a:t>
            </a:r>
            <a:r>
              <a:rPr lang="en-US" sz="1200" b="0" kern="1200" dirty="0">
                <a:solidFill>
                  <a:schemeClr val="tx1"/>
                </a:solidFill>
                <a:effectLst/>
                <a:latin typeface="+mn-lt"/>
                <a:ea typeface="+mn-ea"/>
                <a:cs typeface="+mn-cs"/>
              </a:rPr>
              <a:t>annually in the RNP Forum since 2014.  Activities include;</a:t>
            </a:r>
            <a:endParaRPr lang="en-US" sz="1200" kern="1200" baseline="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 Exchange of good practices in management and governance of research networks</a:t>
            </a:r>
          </a:p>
          <a:p>
            <a:r>
              <a:rPr lang="en-US" sz="1200" b="1"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 IT training (including 25 techies</a:t>
            </a:r>
            <a:r>
              <a:rPr lang="en-US" sz="1200" b="0" kern="1200" baseline="0" dirty="0">
                <a:solidFill>
                  <a:schemeClr val="tx1"/>
                </a:solidFill>
                <a:effectLst/>
                <a:latin typeface="+mn-lt"/>
                <a:ea typeface="+mn-ea"/>
                <a:cs typeface="+mn-cs"/>
              </a:rPr>
              <a:t> in 2017 in Brazil)</a:t>
            </a:r>
            <a:br>
              <a:rPr lang="en-US" sz="1200" b="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Exchange of information on technical and operational management</a:t>
            </a:r>
          </a:p>
          <a:p>
            <a:endParaRPr lang="en-US" sz="1200" b="0" kern="1200" dirty="0">
              <a:solidFill>
                <a:schemeClr val="tx1"/>
              </a:solidFill>
              <a:effectLst/>
              <a:latin typeface="+mn-lt"/>
              <a:ea typeface="+mn-ea"/>
              <a:cs typeface="+mn-cs"/>
            </a:endParaRPr>
          </a:p>
          <a:p>
            <a:r>
              <a:rPr lang="en-US" sz="1200" dirty="0"/>
              <a:t>The Atlantic International Research Centre (AIR-Centre), has agreements between the  EU-BR-ZA for collaborative research activities</a:t>
            </a:r>
            <a:r>
              <a:rPr lang="en-US" sz="1200" baseline="0" dirty="0"/>
              <a:t> in the South Atlantic and Southern Oceans</a:t>
            </a:r>
            <a:br>
              <a:rPr lang="en-US" sz="1200" baseline="0" dirty="0"/>
            </a:br>
            <a:r>
              <a:rPr lang="en-US" sz="1200" b="0" i="0" kern="1200" dirty="0">
                <a:solidFill>
                  <a:schemeClr val="tx1"/>
                </a:solidFill>
                <a:effectLst/>
                <a:latin typeface="+mn-lt"/>
                <a:ea typeface="+mn-ea"/>
                <a:cs typeface="+mn-cs"/>
              </a:rPr>
              <a:t>The ambition of the AIR Centre is to be a long-term platform for North-South, South-North, East-West and West-East collaboration in the Atlantic towards a holistic, integrative and systemic approach to knowledge on space, oceans, climate change impacts, energy and data sciences, while fostering an inclusive perspective to science, technology and economic development.</a:t>
            </a:r>
            <a:endParaRPr lang="en-US" sz="1200" baseline="0" dirty="0"/>
          </a:p>
          <a:p>
            <a:endParaRPr lang="en-US" sz="1200" kern="120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Next Slide</a:t>
            </a:r>
          </a:p>
          <a:p>
            <a:endParaRPr lang="en-US" sz="1200" b="0" kern="1200" dirty="0">
              <a:solidFill>
                <a:schemeClr val="tx1"/>
              </a:solidFill>
              <a:effectLst/>
              <a:latin typeface="+mn-lt"/>
              <a:ea typeface="+mn-ea"/>
              <a:cs typeface="+mn-cs"/>
            </a:endParaRPr>
          </a:p>
          <a:p>
            <a:r>
              <a:rPr lang="en-US" baseline="0" dirty="0"/>
              <a:t>– http://</a:t>
            </a:r>
            <a:r>
              <a:rPr lang="en-US" baseline="0" dirty="0" err="1"/>
              <a:t>www.atlanticinteractions.org</a:t>
            </a:r>
            <a:r>
              <a:rPr lang="en-US" baseline="0" dirty="0"/>
              <a:t>/air-</a:t>
            </a:r>
            <a:r>
              <a:rPr lang="en-US" baseline="0" dirty="0" err="1"/>
              <a:t>centre</a:t>
            </a:r>
            <a:r>
              <a:rPr lang="en-US" baseline="0" dirty="0"/>
              <a: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22118EE-2ED3-234E-A3AB-C263FD0292AA}" type="slidenum">
              <a:rPr lang="en-US" smtClean="0"/>
              <a:t>25</a:t>
            </a:fld>
            <a:endParaRPr lang="en-US"/>
          </a:p>
        </p:txBody>
      </p:sp>
    </p:spTree>
    <p:extLst>
      <p:ext uri="{BB962C8B-B14F-4D97-AF65-F5344CB8AC3E}">
        <p14:creationId xmlns:p14="http://schemas.microsoft.com/office/powerpoint/2010/main" val="21240706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C114863-5272-514C-8FD8-A7AD426B9852}" type="slidenum">
              <a:rPr lang="en-US" smtClean="0"/>
              <a:t>26</a:t>
            </a:fld>
            <a:endParaRPr lang="en-US"/>
          </a:p>
        </p:txBody>
      </p:sp>
    </p:spTree>
    <p:extLst>
      <p:ext uri="{BB962C8B-B14F-4D97-AF65-F5344CB8AC3E}">
        <p14:creationId xmlns:p14="http://schemas.microsoft.com/office/powerpoint/2010/main" val="13370337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2118EE-2ED3-234E-A3AB-C263FD0292AA}" type="slidenum">
              <a:rPr lang="en-US" smtClean="0"/>
              <a:t>27</a:t>
            </a:fld>
            <a:endParaRPr lang="en-US"/>
          </a:p>
        </p:txBody>
      </p:sp>
    </p:spTree>
    <p:extLst>
      <p:ext uri="{BB962C8B-B14F-4D97-AF65-F5344CB8AC3E}">
        <p14:creationId xmlns:p14="http://schemas.microsoft.com/office/powerpoint/2010/main" val="4275781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3 </a:t>
            </a:r>
            <a:r>
              <a:rPr lang="pt-BR" dirty="0" err="1"/>
              <a:t>generations</a:t>
            </a:r>
            <a:r>
              <a:rPr lang="pt-BR" dirty="0"/>
              <a:t> </a:t>
            </a:r>
            <a:r>
              <a:rPr lang="pt-BR" dirty="0" err="1"/>
              <a:t>of</a:t>
            </a:r>
            <a:r>
              <a:rPr lang="pt-BR" dirty="0"/>
              <a:t> </a:t>
            </a:r>
            <a:r>
              <a:rPr lang="pt-BR" dirty="0" err="1"/>
              <a:t>cables</a:t>
            </a:r>
            <a:r>
              <a:rPr lang="pt-BR" dirty="0"/>
              <a:t>:</a:t>
            </a:r>
          </a:p>
          <a:p>
            <a:endParaRPr lang="pt-BR" dirty="0"/>
          </a:p>
          <a:p>
            <a:pPr marL="285750" indent="-285750">
              <a:buAutoNum type="romanUcPeriod"/>
            </a:pPr>
            <a:r>
              <a:rPr lang="pt-BR" baseline="0" dirty="0" err="1"/>
              <a:t>Pre</a:t>
            </a:r>
            <a:r>
              <a:rPr lang="pt-BR" baseline="0" dirty="0"/>
              <a:t>-Internet (</a:t>
            </a:r>
            <a:r>
              <a:rPr lang="pt-BR" baseline="0" dirty="0" err="1"/>
              <a:t>up</a:t>
            </a:r>
            <a:r>
              <a:rPr lang="pt-BR" baseline="0" dirty="0"/>
              <a:t> </a:t>
            </a:r>
            <a:r>
              <a:rPr lang="pt-BR" baseline="0" dirty="0" err="1"/>
              <a:t>to</a:t>
            </a:r>
            <a:r>
              <a:rPr lang="pt-BR" baseline="0" dirty="0"/>
              <a:t> 2000): Americas-2, Atlantis-2</a:t>
            </a:r>
          </a:p>
          <a:p>
            <a:pPr marL="285750" indent="-285750">
              <a:buAutoNum type="romanUcPeriod"/>
            </a:pPr>
            <a:endParaRPr lang="pt-BR" baseline="0" dirty="0"/>
          </a:p>
          <a:p>
            <a:pPr marL="285750" indent="-285750">
              <a:buAutoNum type="romanUcPeriod"/>
            </a:pPr>
            <a:r>
              <a:rPr lang="pt-BR" baseline="0" dirty="0"/>
              <a:t>1st </a:t>
            </a:r>
            <a:r>
              <a:rPr lang="pt-BR" baseline="0" dirty="0" err="1"/>
              <a:t>generation</a:t>
            </a:r>
            <a:r>
              <a:rPr lang="pt-BR" baseline="0" dirty="0"/>
              <a:t> Internet </a:t>
            </a:r>
            <a:r>
              <a:rPr lang="pt-BR" baseline="0" dirty="0" err="1"/>
              <a:t>with</a:t>
            </a:r>
            <a:r>
              <a:rPr lang="pt-BR" baseline="0" dirty="0"/>
              <a:t> 10G DWDM (2000-2012): SAC, </a:t>
            </a:r>
            <a:r>
              <a:rPr lang="pt-BR" baseline="0" dirty="0" err="1"/>
              <a:t>Globenet</a:t>
            </a:r>
            <a:r>
              <a:rPr lang="pt-BR" baseline="0" dirty="0"/>
              <a:t>, Sam-1, </a:t>
            </a:r>
            <a:r>
              <a:rPr lang="pt-BR" baseline="0" dirty="0" err="1"/>
              <a:t>all</a:t>
            </a:r>
            <a:r>
              <a:rPr lang="pt-BR" baseline="0" dirty="0"/>
              <a:t> </a:t>
            </a:r>
            <a:r>
              <a:rPr lang="pt-BR" baseline="0" dirty="0" err="1"/>
              <a:t>African</a:t>
            </a:r>
            <a:r>
              <a:rPr lang="pt-BR" baseline="0" dirty="0"/>
              <a:t> </a:t>
            </a:r>
            <a:r>
              <a:rPr lang="pt-BR" baseline="0" dirty="0" err="1"/>
              <a:t>cables</a:t>
            </a:r>
            <a:r>
              <a:rPr lang="pt-BR" baseline="0" dirty="0"/>
              <a:t>. </a:t>
            </a:r>
            <a:r>
              <a:rPr lang="pt-BR" baseline="0" dirty="0" err="1"/>
              <a:t>Many</a:t>
            </a:r>
            <a:r>
              <a:rPr lang="pt-BR" baseline="0" dirty="0"/>
              <a:t> later </a:t>
            </a:r>
            <a:r>
              <a:rPr lang="pt-BR" baseline="0" dirty="0" err="1"/>
              <a:t>upgraded</a:t>
            </a:r>
            <a:r>
              <a:rPr lang="pt-BR" baseline="0" dirty="0"/>
              <a:t> </a:t>
            </a:r>
            <a:r>
              <a:rPr lang="pt-BR" baseline="0" dirty="0" err="1"/>
              <a:t>to</a:t>
            </a:r>
            <a:r>
              <a:rPr lang="pt-BR" baseline="0" dirty="0"/>
              <a:t> 100G</a:t>
            </a:r>
          </a:p>
          <a:p>
            <a:pPr marL="285750" indent="-285750">
              <a:buAutoNum type="romanUcPeriod"/>
            </a:pPr>
            <a:endParaRPr lang="pt-BR" baseline="0" dirty="0"/>
          </a:p>
          <a:p>
            <a:pPr marL="285750" indent="-285750">
              <a:buAutoNum type="romanUcPeriod"/>
            </a:pPr>
            <a:r>
              <a:rPr lang="pt-BR" baseline="0" dirty="0"/>
              <a:t>2nd </a:t>
            </a:r>
            <a:r>
              <a:rPr lang="pt-BR" baseline="0" dirty="0" err="1"/>
              <a:t>generation</a:t>
            </a:r>
            <a:r>
              <a:rPr lang="pt-BR" baseline="0" dirty="0"/>
              <a:t> Internet (100G): </a:t>
            </a:r>
            <a:r>
              <a:rPr lang="pt-BR" baseline="0" dirty="0" err="1"/>
              <a:t>all</a:t>
            </a:r>
            <a:r>
              <a:rPr lang="pt-BR" baseline="0" dirty="0"/>
              <a:t> new </a:t>
            </a:r>
            <a:r>
              <a:rPr lang="pt-BR" baseline="0" dirty="0" err="1"/>
              <a:t>cables</a:t>
            </a:r>
            <a:r>
              <a:rPr lang="pt-BR" baseline="0" dirty="0"/>
              <a:t> </a:t>
            </a:r>
            <a:r>
              <a:rPr lang="pt-BR" baseline="0" dirty="0" err="1"/>
              <a:t>from</a:t>
            </a:r>
            <a:r>
              <a:rPr lang="pt-BR" baseline="0" dirty="0"/>
              <a:t> 2014</a:t>
            </a:r>
          </a:p>
          <a:p>
            <a:pPr marL="285750" indent="-285750">
              <a:buAutoNum type="romanUcPeriod"/>
            </a:pPr>
            <a:endParaRPr lang="pt-BR" baseline="0" dirty="0"/>
          </a:p>
          <a:p>
            <a:pPr marL="0" indent="0">
              <a:buNone/>
            </a:pPr>
            <a:r>
              <a:rPr lang="pt-BR" baseline="0" dirty="0" err="1"/>
              <a:t>Brazilian</a:t>
            </a:r>
            <a:r>
              <a:rPr lang="pt-BR" baseline="0" dirty="0"/>
              <a:t> </a:t>
            </a:r>
            <a:r>
              <a:rPr lang="pt-BR" baseline="0" dirty="0" err="1"/>
              <a:t>Festoon</a:t>
            </a:r>
            <a:r>
              <a:rPr lang="pt-BR" baseline="0" dirty="0"/>
              <a:t> </a:t>
            </a:r>
            <a:r>
              <a:rPr lang="pt-BR" baseline="0" dirty="0" err="1"/>
              <a:t>originally</a:t>
            </a:r>
            <a:r>
              <a:rPr lang="pt-BR" baseline="0" dirty="0"/>
              <a:t> </a:t>
            </a:r>
            <a:r>
              <a:rPr lang="pt-BR" baseline="0" dirty="0" err="1"/>
              <a:t>built</a:t>
            </a:r>
            <a:r>
              <a:rPr lang="pt-BR" baseline="0" dirty="0"/>
              <a:t> for </a:t>
            </a:r>
            <a:r>
              <a:rPr lang="pt-BR" baseline="0" dirty="0" err="1"/>
              <a:t>telephony</a:t>
            </a:r>
            <a:r>
              <a:rPr lang="pt-BR" baseline="0" dirty="0"/>
              <a:t>. </a:t>
            </a:r>
            <a:r>
              <a:rPr lang="pt-BR" baseline="0" dirty="0" err="1"/>
              <a:t>Festoon</a:t>
            </a:r>
            <a:r>
              <a:rPr lang="pt-BR" baseline="0" dirty="0"/>
              <a:t> </a:t>
            </a:r>
            <a:r>
              <a:rPr lang="pt-BR" baseline="0" dirty="0" err="1"/>
              <a:t>format</a:t>
            </a:r>
            <a:r>
              <a:rPr lang="pt-BR" baseline="0" dirty="0"/>
              <a:t> </a:t>
            </a:r>
            <a:r>
              <a:rPr lang="pt-BR" baseline="0" dirty="0" err="1"/>
              <a:t>has</a:t>
            </a:r>
            <a:r>
              <a:rPr lang="pt-BR" baseline="0" dirty="0"/>
              <a:t> </a:t>
            </a:r>
            <a:r>
              <a:rPr lang="pt-BR" baseline="0" dirty="0" err="1"/>
              <a:t>permitted</a:t>
            </a:r>
            <a:r>
              <a:rPr lang="pt-BR" baseline="0" dirty="0"/>
              <a:t> </a:t>
            </a:r>
            <a:r>
              <a:rPr lang="pt-BR" baseline="0" dirty="0" err="1"/>
              <a:t>easy</a:t>
            </a:r>
            <a:r>
              <a:rPr lang="pt-BR" baseline="0" dirty="0"/>
              <a:t> upgrade </a:t>
            </a:r>
            <a:r>
              <a:rPr lang="pt-BR" baseline="0" dirty="0" err="1"/>
              <a:t>to</a:t>
            </a:r>
            <a:r>
              <a:rPr lang="pt-BR" baseline="0" dirty="0"/>
              <a:t> </a:t>
            </a:r>
            <a:r>
              <a:rPr lang="pt-BR" baseline="0" dirty="0" err="1"/>
              <a:t>support</a:t>
            </a:r>
            <a:r>
              <a:rPr lang="pt-BR" baseline="0" dirty="0"/>
              <a:t> Internet </a:t>
            </a:r>
            <a:r>
              <a:rPr lang="pt-BR" baseline="0" dirty="0" err="1"/>
              <a:t>traffic</a:t>
            </a:r>
            <a:r>
              <a:rPr lang="pt-BR" baseline="0" dirty="0"/>
              <a:t>.</a:t>
            </a:r>
          </a:p>
        </p:txBody>
      </p:sp>
      <p:sp>
        <p:nvSpPr>
          <p:cNvPr id="4" name="Espaço Reservado para Número de Slide 3"/>
          <p:cNvSpPr>
            <a:spLocks noGrp="1"/>
          </p:cNvSpPr>
          <p:nvPr>
            <p:ph type="sldNum" sz="quarter" idx="10"/>
          </p:nvPr>
        </p:nvSpPr>
        <p:spPr/>
        <p:txBody>
          <a:bodyPr/>
          <a:lstStyle/>
          <a:p>
            <a:fld id="{6FB5759F-BDE6-B149-B95E-41BA1BDE857D}" type="slidenum">
              <a:rPr lang="pt-BR" smtClean="0"/>
              <a:t>3</a:t>
            </a:fld>
            <a:endParaRPr lang="pt-BR"/>
          </a:p>
        </p:txBody>
      </p:sp>
    </p:spTree>
    <p:extLst>
      <p:ext uri="{BB962C8B-B14F-4D97-AF65-F5344CB8AC3E}">
        <p14:creationId xmlns:p14="http://schemas.microsoft.com/office/powerpoint/2010/main" val="2782055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AARCLight Planning project was motivated by new submarine cables in the S. Atlantic</a:t>
            </a:r>
          </a:p>
          <a:p>
            <a:r>
              <a:rPr lang="en-US" dirty="0"/>
              <a:t>MONET is operational.  The AmLight Consortium has multiple GHz waves of spectrum capable of 100G-200Gbps depending on the optical equipment.  Capacity can be further increased in the future with new equipment.</a:t>
            </a:r>
          </a:p>
          <a:p>
            <a:r>
              <a:rPr lang="en-US" dirty="0"/>
              <a:t>SACS has passed the acceptance tests run by NEC and the cable is in production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Fortaleza  is geographically located between Sao Paulo and Florida, almost in the middle, and it is a very developed city, with many educational and government initiatives in the field of optical networking.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22118EE-2ED3-234E-A3AB-C263FD0292AA}" type="slidenum">
              <a:rPr lang="en-US" smtClean="0"/>
              <a:t>4</a:t>
            </a:fld>
            <a:endParaRPr lang="en-US"/>
          </a:p>
        </p:txBody>
      </p:sp>
    </p:spTree>
    <p:extLst>
      <p:ext uri="{BB962C8B-B14F-4D97-AF65-F5344CB8AC3E}">
        <p14:creationId xmlns:p14="http://schemas.microsoft.com/office/powerpoint/2010/main" val="828474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2118EE-2ED3-234E-A3AB-C263FD0292AA}" type="slidenum">
              <a:rPr lang="en-US" smtClean="0"/>
              <a:t>5</a:t>
            </a:fld>
            <a:endParaRPr lang="en-US"/>
          </a:p>
        </p:txBody>
      </p:sp>
    </p:spTree>
    <p:extLst>
      <p:ext uri="{BB962C8B-B14F-4D97-AF65-F5344CB8AC3E}">
        <p14:creationId xmlns:p14="http://schemas.microsoft.com/office/powerpoint/2010/main" val="4202251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2118EE-2ED3-234E-A3AB-C263FD0292AA}" type="slidenum">
              <a:rPr lang="en-US" smtClean="0"/>
              <a:t>6</a:t>
            </a:fld>
            <a:endParaRPr lang="en-US"/>
          </a:p>
        </p:txBody>
      </p:sp>
    </p:spTree>
    <p:extLst>
      <p:ext uri="{BB962C8B-B14F-4D97-AF65-F5344CB8AC3E}">
        <p14:creationId xmlns:p14="http://schemas.microsoft.com/office/powerpoint/2010/main" val="433274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AmLight</a:t>
            </a:r>
            <a:r>
              <a:rPr lang="en-US" baseline="0" dirty="0"/>
              <a:t> international network topology consists of two rings.  The AmLight Express spectrum ring is the primary route to bring large astronomical scientific datasets from Chile to South Florida. Activation is currently in progress.  We have accepted the spectrum on Monet from Fortaleza Brazil to Boca Raton Fl.  The terrestrial cable has been acquired to connect MI3 where Monet terminates to the  AMPATH International Exchange Point at MI1 NAP of the Americas in Miami.</a:t>
            </a:r>
          </a:p>
          <a:p>
            <a:r>
              <a:rPr lang="en-US" baseline="0" dirty="0"/>
              <a:t>The AmLight protected 100G ring is already in operation and carries multiple types of research and education data.  It will be the backup for astronomy data.  Recently, a 100G connection between Panama and Miami was completed.</a:t>
            </a:r>
          </a:p>
          <a:p>
            <a:endParaRPr lang="en-US" dirty="0"/>
          </a:p>
        </p:txBody>
      </p:sp>
      <p:sp>
        <p:nvSpPr>
          <p:cNvPr id="4" name="Slide Number Placeholder 3"/>
          <p:cNvSpPr>
            <a:spLocks noGrp="1"/>
          </p:cNvSpPr>
          <p:nvPr>
            <p:ph type="sldNum" sz="quarter" idx="10"/>
          </p:nvPr>
        </p:nvSpPr>
        <p:spPr/>
        <p:txBody>
          <a:bodyPr/>
          <a:lstStyle/>
          <a:p>
            <a:fld id="{C22118EE-2ED3-234E-A3AB-C263FD0292AA}" type="slidenum">
              <a:rPr lang="en-US" smtClean="0"/>
              <a:t>7</a:t>
            </a:fld>
            <a:endParaRPr lang="en-US"/>
          </a:p>
        </p:txBody>
      </p:sp>
    </p:spTree>
    <p:extLst>
      <p:ext uri="{BB962C8B-B14F-4D97-AF65-F5344CB8AC3E}">
        <p14:creationId xmlns:p14="http://schemas.microsoft.com/office/powerpoint/2010/main" val="1611059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graphic shows the AmLight network and how it interconnects now to Africa through US networks to New York and then on the Advanced North Atlantic or ANA link and GEANT.</a:t>
            </a:r>
          </a:p>
          <a:p>
            <a:r>
              <a:rPr lang="en-US" dirty="0"/>
              <a:t>The AARCLight Link is shown on the new Angola Cables South Atlantic Cable System connecting Luanda, Angola to Fortaleza, Brazil and AmLight.  This link is not yet in service for the research and education network community.  Discussion is underway to light the service in early 2019.</a:t>
            </a:r>
          </a:p>
        </p:txBody>
      </p:sp>
      <p:sp>
        <p:nvSpPr>
          <p:cNvPr id="4" name="Slide Number Placeholder 3"/>
          <p:cNvSpPr>
            <a:spLocks noGrp="1"/>
          </p:cNvSpPr>
          <p:nvPr>
            <p:ph type="sldNum" sz="quarter" idx="10"/>
          </p:nvPr>
        </p:nvSpPr>
        <p:spPr/>
        <p:txBody>
          <a:bodyPr/>
          <a:lstStyle/>
          <a:p>
            <a:fld id="{C22118EE-2ED3-234E-A3AB-C263FD0292AA}" type="slidenum">
              <a:rPr lang="en-US" smtClean="0"/>
              <a:t>8</a:t>
            </a:fld>
            <a:endParaRPr lang="en-US"/>
          </a:p>
        </p:txBody>
      </p:sp>
    </p:spTree>
    <p:extLst>
      <p:ext uri="{BB962C8B-B14F-4D97-AF65-F5344CB8AC3E}">
        <p14:creationId xmlns:p14="http://schemas.microsoft.com/office/powerpoint/2010/main" val="3711573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Activities Completed:</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endParaRPr lang="en-US" dirty="0"/>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t>Over the last 2 years the AARCLight team has been working with a number of you to establish collaborative partnerships</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t>The contract with Angola Cables for spectrum is done.  We have access to 100 GB to be lit and managed by the collaboration</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t>This is work that is underway especially with Brazil and South Africa</a:t>
            </a:r>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US" dirty="0"/>
              <a:t>We preformed a science research study last December and have shared those results with many of you in the </a:t>
            </a:r>
            <a:r>
              <a:rPr lang="en-US" dirty="0" err="1"/>
              <a:t>ARRCLight</a:t>
            </a:r>
            <a:r>
              <a:rPr lang="en-US" dirty="0"/>
              <a:t> Annual report.</a:t>
            </a:r>
          </a:p>
          <a:p>
            <a:r>
              <a:rPr lang="en-US" dirty="0"/>
              <a:t>Established collaborative partners</a:t>
            </a:r>
          </a:p>
          <a:p>
            <a:r>
              <a:rPr lang="en-US" dirty="0"/>
              <a:t>Established a contract with Angola Cable for Spectrum</a:t>
            </a:r>
          </a:p>
          <a:p>
            <a:r>
              <a:rPr lang="en-US" dirty="0"/>
              <a:t>Developed a network design in coordination with partners in Brazil, Africa and the US</a:t>
            </a:r>
          </a:p>
          <a:p>
            <a:r>
              <a:rPr lang="en-US" dirty="0"/>
              <a:t>Developed a plan to integrate the science disciplines with the network strategy</a:t>
            </a:r>
          </a:p>
          <a:p>
            <a:r>
              <a:rPr lang="en-US" dirty="0"/>
              <a:t>Developed a community engagement plan</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dirty="0"/>
              <a:t>Prepared a case study to present to the communities of interest and National Science Foundation (NSF)</a:t>
            </a:r>
          </a:p>
          <a:p>
            <a:r>
              <a:rPr lang="en-US" dirty="0"/>
              <a:t>NREN operators survey: </a:t>
            </a:r>
            <a:r>
              <a:rPr lang="en-US" dirty="0">
                <a:hlinkClick r:id="rId3"/>
              </a:rPr>
              <a:t>https://fiu.qualtrics.com/jfe/form/SV_1CcwpFrr72r5ZC5</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r>
              <a:rPr lang="en-US" sz="1600" dirty="0"/>
              <a:t>African REN Challenges: </a:t>
            </a:r>
            <a:r>
              <a:rPr lang="en-US" sz="1400" dirty="0"/>
              <a:t>High Internet cost, Competition with Commercial ISP, Economic affordability, Government Support, Start up resources, Geolocation, Recruiting qualified personnel</a:t>
            </a:r>
            <a:endParaRPr lang="en-US" sz="1600" dirty="0"/>
          </a:p>
          <a:p>
            <a:r>
              <a:rPr lang="en-US" sz="1600" dirty="0"/>
              <a:t>Benefits to researchers from the USA, Brazil and Africa from the </a:t>
            </a:r>
            <a:r>
              <a:rPr lang="en-US" sz="1600" dirty="0" err="1"/>
              <a:t>AARCLight</a:t>
            </a:r>
            <a:r>
              <a:rPr lang="en-US" sz="1600" dirty="0"/>
              <a:t> project:  </a:t>
            </a:r>
            <a:r>
              <a:rPr lang="en-US" sz="1400" dirty="0"/>
              <a:t>Faster data exchange, Increased collaboration, More bandwidth, Redundancy to the network data exchange over the Atlantic</a:t>
            </a:r>
          </a:p>
          <a:p>
            <a:endParaRPr lang="en-US" dirty="0"/>
          </a:p>
        </p:txBody>
      </p:sp>
      <p:sp>
        <p:nvSpPr>
          <p:cNvPr id="4" name="Slide Number Placeholder 3"/>
          <p:cNvSpPr>
            <a:spLocks noGrp="1"/>
          </p:cNvSpPr>
          <p:nvPr>
            <p:ph type="sldNum" sz="quarter" idx="10"/>
          </p:nvPr>
        </p:nvSpPr>
        <p:spPr/>
        <p:txBody>
          <a:bodyPr/>
          <a:lstStyle/>
          <a:p>
            <a:fld id="{C22118EE-2ED3-234E-A3AB-C263FD0292AA}" type="slidenum">
              <a:rPr lang="en-US" smtClean="0"/>
              <a:t>9</a:t>
            </a:fld>
            <a:endParaRPr lang="en-US"/>
          </a:p>
        </p:txBody>
      </p:sp>
    </p:spTree>
    <p:extLst>
      <p:ext uri="{BB962C8B-B14F-4D97-AF65-F5344CB8AC3E}">
        <p14:creationId xmlns:p14="http://schemas.microsoft.com/office/powerpoint/2010/main" val="3514253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jp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jp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jp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13335" y="601724"/>
            <a:ext cx="6477805" cy="1906073"/>
          </a:xfrm>
        </p:spPr>
        <p:txBody>
          <a:bodyPr bIns="0" anchor="b">
            <a:normAutofit/>
          </a:bodyPr>
          <a:lstStyle>
            <a:lvl1pPr algn="l">
              <a:defRPr sz="4950"/>
            </a:lvl1pPr>
          </a:lstStyle>
          <a:p>
            <a:r>
              <a:rPr lang="en-US"/>
              <a:t>Click to edit Master title style</a:t>
            </a:r>
            <a:endParaRPr lang="en-US" dirty="0"/>
          </a:p>
        </p:txBody>
      </p:sp>
      <p:sp>
        <p:nvSpPr>
          <p:cNvPr id="3" name="Subtitle 2"/>
          <p:cNvSpPr>
            <a:spLocks noGrp="1"/>
          </p:cNvSpPr>
          <p:nvPr>
            <p:ph type="subTitle" idx="1"/>
          </p:nvPr>
        </p:nvSpPr>
        <p:spPr>
          <a:xfrm>
            <a:off x="1813335" y="2648403"/>
            <a:ext cx="6477804" cy="733216"/>
          </a:xfrm>
        </p:spPr>
        <p:txBody>
          <a:bodyPr tIns="91440" bIns="91440">
            <a:normAutofit/>
          </a:bodyPr>
          <a:lstStyle>
            <a:lvl1pPr marL="0" indent="0" algn="l">
              <a:buNone/>
              <a:defRPr sz="1350" b="0" cap="all" baseline="0">
                <a:solidFill>
                  <a:schemeClr val="tx1"/>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1812376" y="246981"/>
            <a:ext cx="3730436" cy="231901"/>
          </a:xfrm>
        </p:spPr>
        <p:txBody>
          <a:bodyPr/>
          <a:lstStyle/>
          <a:p>
            <a:endParaRPr lang="en-US"/>
          </a:p>
        </p:txBody>
      </p:sp>
      <p:sp>
        <p:nvSpPr>
          <p:cNvPr id="6" name="Slide Number Placeholder 5"/>
          <p:cNvSpPr>
            <a:spLocks noGrp="1"/>
          </p:cNvSpPr>
          <p:nvPr>
            <p:ph type="sldNum" sz="quarter" idx="12"/>
          </p:nvPr>
        </p:nvSpPr>
        <p:spPr>
          <a:xfrm>
            <a:off x="1078249" y="599230"/>
            <a:ext cx="608264" cy="377684"/>
          </a:xfrm>
        </p:spPr>
        <p:txBody>
          <a:bodyPr/>
          <a:lstStyle/>
          <a:p>
            <a:fld id="{67A9E7D4-5291-084D-98C2-088EF92C5BD8}" type="slidenum">
              <a:rPr lang="en-US" smtClean="0"/>
              <a:t>‹#›</a:t>
            </a:fld>
            <a:endParaRPr lang="en-US"/>
          </a:p>
        </p:txBody>
      </p:sp>
      <p:cxnSp>
        <p:nvCxnSpPr>
          <p:cNvPr id="15" name="Straight Connector 14"/>
          <p:cNvCxnSpPr/>
          <p:nvPr/>
        </p:nvCxnSpPr>
        <p:spPr>
          <a:xfrm>
            <a:off x="1813335" y="2646407"/>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52281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9E7D4-5291-084D-98C2-088EF92C5BD8}" type="slidenum">
              <a:rPr lang="en-US" smtClean="0"/>
              <a:t>‹#›</a:t>
            </a:fld>
            <a:endParaRPr lang="en-US"/>
          </a:p>
        </p:txBody>
      </p:sp>
      <p:cxnSp>
        <p:nvCxnSpPr>
          <p:cNvPr id="26" name="Straight Connector 25"/>
          <p:cNvCxnSpPr/>
          <p:nvPr/>
        </p:nvCxnSpPr>
        <p:spPr>
          <a:xfrm>
            <a:off x="1090422" y="1385316"/>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23807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79333" y="599230"/>
            <a:ext cx="1211807" cy="3494917"/>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83504" y="599230"/>
            <a:ext cx="5871623" cy="34949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9E7D4-5291-084D-98C2-088EF92C5BD8}" type="slidenum">
              <a:rPr lang="en-US" smtClean="0"/>
              <a:t>‹#›</a:t>
            </a:fld>
            <a:endParaRPr lang="en-US"/>
          </a:p>
        </p:txBody>
      </p:sp>
      <p:cxnSp>
        <p:nvCxnSpPr>
          <p:cNvPr id="15" name="Straight Connector 14"/>
          <p:cNvCxnSpPr/>
          <p:nvPr/>
        </p:nvCxnSpPr>
        <p:spPr>
          <a:xfrm>
            <a:off x="7079333" y="599230"/>
            <a:ext cx="0" cy="3494917"/>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88208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078542" y="4681927"/>
            <a:ext cx="608264" cy="377684"/>
          </a:xfrm>
        </p:spPr>
        <p:txBody>
          <a:bodyPr/>
          <a:lstStyle/>
          <a:p>
            <a:fld id="{8B1DED20-E75D-544F-B7D4-F9DC9C76F073}" type="slidenum">
              <a:rPr lang="en-US" smtClean="0"/>
              <a:t>‹#›</a:t>
            </a:fld>
            <a:endParaRPr lang="en-US" dirty="0"/>
          </a:p>
        </p:txBody>
      </p:sp>
      <p:sp>
        <p:nvSpPr>
          <p:cNvPr id="8" name="Title 7"/>
          <p:cNvSpPr>
            <a:spLocks noGrp="1"/>
          </p:cNvSpPr>
          <p:nvPr>
            <p:ph type="title"/>
          </p:nvPr>
        </p:nvSpPr>
        <p:spPr>
          <a:xfrm>
            <a:off x="334188" y="336240"/>
            <a:ext cx="8809819" cy="672818"/>
          </a:xfrm>
        </p:spPr>
        <p:txBody>
          <a:bodyPr/>
          <a:lstStyle>
            <a:lvl1pPr>
              <a:defRPr sz="2700" b="1">
                <a:solidFill>
                  <a:schemeClr val="tx1"/>
                </a:solidFill>
              </a:defRPr>
            </a:lvl1pPr>
          </a:lstStyle>
          <a:p>
            <a:r>
              <a:rPr lang="en-US" dirty="0"/>
              <a:t>Click to edit Master title style</a:t>
            </a:r>
          </a:p>
        </p:txBody>
      </p:sp>
      <p:sp>
        <p:nvSpPr>
          <p:cNvPr id="10" name="Content Placeholder 9"/>
          <p:cNvSpPr>
            <a:spLocks noGrp="1"/>
          </p:cNvSpPr>
          <p:nvPr>
            <p:ph sz="quarter" idx="13"/>
          </p:nvPr>
        </p:nvSpPr>
        <p:spPr>
          <a:xfrm>
            <a:off x="457207" y="1313194"/>
            <a:ext cx="8229601" cy="26060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C5E3DE7E-C6C2-3740-97E7-64890196DFB6}"/>
              </a:ext>
            </a:extLst>
          </p:cNvPr>
          <p:cNvPicPr>
            <a:picLocks noChangeAspect="1"/>
          </p:cNvPicPr>
          <p:nvPr userDrawn="1"/>
        </p:nvPicPr>
        <p:blipFill>
          <a:blip r:embed="rId2"/>
          <a:stretch>
            <a:fillRect/>
          </a:stretch>
        </p:blipFill>
        <p:spPr>
          <a:xfrm>
            <a:off x="6286228" y="4742171"/>
            <a:ext cx="967679" cy="341088"/>
          </a:xfrm>
          <a:prstGeom prst="rect">
            <a:avLst/>
          </a:prstGeom>
        </p:spPr>
      </p:pic>
      <p:pic>
        <p:nvPicPr>
          <p:cNvPr id="11" name="Picture 10">
            <a:extLst>
              <a:ext uri="{FF2B5EF4-FFF2-40B4-BE49-F238E27FC236}">
                <a16:creationId xmlns:a16="http://schemas.microsoft.com/office/drawing/2014/main" id="{852B319C-4BD5-7442-AE10-25905298F713}"/>
              </a:ext>
            </a:extLst>
          </p:cNvPr>
          <p:cNvPicPr>
            <a:picLocks noChangeAspect="1"/>
          </p:cNvPicPr>
          <p:nvPr userDrawn="1"/>
        </p:nvPicPr>
        <p:blipFill>
          <a:blip r:embed="rId3"/>
          <a:stretch>
            <a:fillRect/>
          </a:stretch>
        </p:blipFill>
        <p:spPr>
          <a:xfrm>
            <a:off x="5463025" y="4741406"/>
            <a:ext cx="665300" cy="342629"/>
          </a:xfrm>
          <a:prstGeom prst="rect">
            <a:avLst/>
          </a:prstGeom>
        </p:spPr>
      </p:pic>
      <p:pic>
        <p:nvPicPr>
          <p:cNvPr id="12" name="Picture 11">
            <a:extLst>
              <a:ext uri="{FF2B5EF4-FFF2-40B4-BE49-F238E27FC236}">
                <a16:creationId xmlns:a16="http://schemas.microsoft.com/office/drawing/2014/main" id="{10CFCA0F-247C-DD4A-B064-F015BE2EF975}"/>
              </a:ext>
            </a:extLst>
          </p:cNvPr>
          <p:cNvPicPr>
            <a:picLocks noChangeAspect="1"/>
          </p:cNvPicPr>
          <p:nvPr userDrawn="1"/>
        </p:nvPicPr>
        <p:blipFill>
          <a:blip r:embed="rId4"/>
          <a:stretch>
            <a:fillRect/>
          </a:stretch>
        </p:blipFill>
        <p:spPr>
          <a:xfrm>
            <a:off x="4668715" y="4804532"/>
            <a:ext cx="636404" cy="216377"/>
          </a:xfrm>
          <a:prstGeom prst="rect">
            <a:avLst/>
          </a:prstGeom>
        </p:spPr>
      </p:pic>
      <p:pic>
        <p:nvPicPr>
          <p:cNvPr id="13" name="Picture 12">
            <a:extLst>
              <a:ext uri="{FF2B5EF4-FFF2-40B4-BE49-F238E27FC236}">
                <a16:creationId xmlns:a16="http://schemas.microsoft.com/office/drawing/2014/main" id="{2A7CF482-D2A2-634B-90AB-19FB5C7D34BF}"/>
              </a:ext>
            </a:extLst>
          </p:cNvPr>
          <p:cNvPicPr>
            <a:picLocks noChangeAspect="1"/>
          </p:cNvPicPr>
          <p:nvPr userDrawn="1"/>
        </p:nvPicPr>
        <p:blipFill>
          <a:blip r:embed="rId5"/>
          <a:stretch>
            <a:fillRect/>
          </a:stretch>
        </p:blipFill>
        <p:spPr>
          <a:xfrm>
            <a:off x="3832489" y="4736072"/>
            <a:ext cx="678329" cy="353297"/>
          </a:xfrm>
          <a:prstGeom prst="rect">
            <a:avLst/>
          </a:prstGeom>
        </p:spPr>
      </p:pic>
      <p:pic>
        <p:nvPicPr>
          <p:cNvPr id="14" name="Picture 13">
            <a:extLst>
              <a:ext uri="{FF2B5EF4-FFF2-40B4-BE49-F238E27FC236}">
                <a16:creationId xmlns:a16="http://schemas.microsoft.com/office/drawing/2014/main" id="{5DDB4385-B0ED-A84B-AD81-20ABECE52480}"/>
              </a:ext>
            </a:extLst>
          </p:cNvPr>
          <p:cNvPicPr>
            <a:picLocks noChangeAspect="1"/>
          </p:cNvPicPr>
          <p:nvPr userDrawn="1"/>
        </p:nvPicPr>
        <p:blipFill>
          <a:blip r:embed="rId6"/>
          <a:stretch>
            <a:fillRect/>
          </a:stretch>
        </p:blipFill>
        <p:spPr>
          <a:xfrm>
            <a:off x="2987752" y="4805400"/>
            <a:ext cx="686834" cy="214636"/>
          </a:xfrm>
          <a:prstGeom prst="rect">
            <a:avLst/>
          </a:prstGeom>
        </p:spPr>
      </p:pic>
      <p:pic>
        <p:nvPicPr>
          <p:cNvPr id="15" name="Picture 14">
            <a:extLst>
              <a:ext uri="{FF2B5EF4-FFF2-40B4-BE49-F238E27FC236}">
                <a16:creationId xmlns:a16="http://schemas.microsoft.com/office/drawing/2014/main" id="{FF6ABB9A-8D55-5C44-8E65-C06C3ABFDFB8}"/>
              </a:ext>
            </a:extLst>
          </p:cNvPr>
          <p:cNvPicPr>
            <a:picLocks noChangeAspect="1"/>
          </p:cNvPicPr>
          <p:nvPr userDrawn="1"/>
        </p:nvPicPr>
        <p:blipFill>
          <a:blip r:embed="rId7"/>
          <a:stretch>
            <a:fillRect/>
          </a:stretch>
        </p:blipFill>
        <p:spPr>
          <a:xfrm>
            <a:off x="1771174" y="4709905"/>
            <a:ext cx="507032" cy="405626"/>
          </a:xfrm>
          <a:prstGeom prst="rect">
            <a:avLst/>
          </a:prstGeom>
        </p:spPr>
      </p:pic>
      <p:pic>
        <p:nvPicPr>
          <p:cNvPr id="16" name="Picture 15" descr="fiu.jpg">
            <a:extLst>
              <a:ext uri="{FF2B5EF4-FFF2-40B4-BE49-F238E27FC236}">
                <a16:creationId xmlns:a16="http://schemas.microsoft.com/office/drawing/2014/main" id="{F9A195D2-F2BB-A84A-A233-738DA500AB5C}"/>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436110" y="4765820"/>
            <a:ext cx="393739" cy="293790"/>
          </a:xfrm>
          <a:prstGeom prst="rect">
            <a:avLst/>
          </a:prstGeom>
        </p:spPr>
      </p:pic>
    </p:spTree>
    <p:extLst>
      <p:ext uri="{BB962C8B-B14F-4D97-AF65-F5344CB8AC3E}">
        <p14:creationId xmlns:p14="http://schemas.microsoft.com/office/powerpoint/2010/main" val="1748812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lvl1pPr>
              <a:defRPr sz="1200"/>
            </a:lvl1pPr>
          </a:lstStyle>
          <a:p>
            <a:fld id="{8B1DED20-E75D-544F-B7D4-F9DC9C76F073}" type="slidenum">
              <a:rPr lang="en-US" smtClean="0"/>
              <a:pPr/>
              <a:t>‹#›</a:t>
            </a:fld>
            <a:endParaRPr lang="en-US" dirty="0"/>
          </a:p>
        </p:txBody>
      </p:sp>
      <p:sp>
        <p:nvSpPr>
          <p:cNvPr id="8" name="Title 7"/>
          <p:cNvSpPr>
            <a:spLocks noGrp="1"/>
          </p:cNvSpPr>
          <p:nvPr>
            <p:ph type="title"/>
          </p:nvPr>
        </p:nvSpPr>
        <p:spPr/>
        <p:txBody>
          <a:bodyPr/>
          <a:lstStyle>
            <a:lvl1pPr>
              <a:defRPr sz="2700" b="1"/>
            </a:lvl1pPr>
          </a:lstStyle>
          <a:p>
            <a:r>
              <a:rPr lang="en-US" dirty="0"/>
              <a:t>Click to edit Master title style</a:t>
            </a:r>
          </a:p>
        </p:txBody>
      </p:sp>
      <p:sp>
        <p:nvSpPr>
          <p:cNvPr id="9" name="Content Placeholder 8"/>
          <p:cNvSpPr>
            <a:spLocks noGrp="1"/>
          </p:cNvSpPr>
          <p:nvPr>
            <p:ph sz="quarter" idx="13"/>
          </p:nvPr>
        </p:nvSpPr>
        <p:spPr>
          <a:xfrm>
            <a:off x="457199" y="1363349"/>
            <a:ext cx="4032504" cy="2606040"/>
          </a:xfrm>
        </p:spPr>
        <p:txBody>
          <a:bodyPr/>
          <a:lstStyle>
            <a:lvl1pPr>
              <a:buClr>
                <a:srgbClr val="C00000"/>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14"/>
          </p:nvPr>
        </p:nvSpPr>
        <p:spPr>
          <a:xfrm>
            <a:off x="4645152" y="1363350"/>
            <a:ext cx="4041648" cy="2606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51B6047E-ED12-664E-9862-A3A61EBD51F4}"/>
              </a:ext>
            </a:extLst>
          </p:cNvPr>
          <p:cNvPicPr>
            <a:picLocks noChangeAspect="1"/>
          </p:cNvPicPr>
          <p:nvPr userDrawn="1"/>
        </p:nvPicPr>
        <p:blipFill>
          <a:blip r:embed="rId2"/>
          <a:stretch>
            <a:fillRect/>
          </a:stretch>
        </p:blipFill>
        <p:spPr>
          <a:xfrm>
            <a:off x="6286228" y="4742171"/>
            <a:ext cx="967679" cy="341088"/>
          </a:xfrm>
          <a:prstGeom prst="rect">
            <a:avLst/>
          </a:prstGeom>
        </p:spPr>
      </p:pic>
      <p:pic>
        <p:nvPicPr>
          <p:cNvPr id="13" name="Picture 12">
            <a:extLst>
              <a:ext uri="{FF2B5EF4-FFF2-40B4-BE49-F238E27FC236}">
                <a16:creationId xmlns:a16="http://schemas.microsoft.com/office/drawing/2014/main" id="{01DEC780-D272-BB47-8ADD-784DB0DEE26C}"/>
              </a:ext>
            </a:extLst>
          </p:cNvPr>
          <p:cNvPicPr>
            <a:picLocks noChangeAspect="1"/>
          </p:cNvPicPr>
          <p:nvPr userDrawn="1"/>
        </p:nvPicPr>
        <p:blipFill>
          <a:blip r:embed="rId3"/>
          <a:stretch>
            <a:fillRect/>
          </a:stretch>
        </p:blipFill>
        <p:spPr>
          <a:xfrm>
            <a:off x="5463025" y="4741406"/>
            <a:ext cx="665300" cy="342629"/>
          </a:xfrm>
          <a:prstGeom prst="rect">
            <a:avLst/>
          </a:prstGeom>
        </p:spPr>
      </p:pic>
      <p:pic>
        <p:nvPicPr>
          <p:cNvPr id="14" name="Picture 13">
            <a:extLst>
              <a:ext uri="{FF2B5EF4-FFF2-40B4-BE49-F238E27FC236}">
                <a16:creationId xmlns:a16="http://schemas.microsoft.com/office/drawing/2014/main" id="{5FCF04D6-DF05-B44C-9C77-63A7D7A09B34}"/>
              </a:ext>
            </a:extLst>
          </p:cNvPr>
          <p:cNvPicPr>
            <a:picLocks noChangeAspect="1"/>
          </p:cNvPicPr>
          <p:nvPr userDrawn="1"/>
        </p:nvPicPr>
        <p:blipFill>
          <a:blip r:embed="rId4"/>
          <a:stretch>
            <a:fillRect/>
          </a:stretch>
        </p:blipFill>
        <p:spPr>
          <a:xfrm>
            <a:off x="4668715" y="4804532"/>
            <a:ext cx="636404" cy="216377"/>
          </a:xfrm>
          <a:prstGeom prst="rect">
            <a:avLst/>
          </a:prstGeom>
        </p:spPr>
      </p:pic>
      <p:pic>
        <p:nvPicPr>
          <p:cNvPr id="15" name="Picture 14">
            <a:extLst>
              <a:ext uri="{FF2B5EF4-FFF2-40B4-BE49-F238E27FC236}">
                <a16:creationId xmlns:a16="http://schemas.microsoft.com/office/drawing/2014/main" id="{8237ED92-C823-AE44-89A8-237A6394DA66}"/>
              </a:ext>
            </a:extLst>
          </p:cNvPr>
          <p:cNvPicPr>
            <a:picLocks noChangeAspect="1"/>
          </p:cNvPicPr>
          <p:nvPr userDrawn="1"/>
        </p:nvPicPr>
        <p:blipFill>
          <a:blip r:embed="rId5"/>
          <a:stretch>
            <a:fillRect/>
          </a:stretch>
        </p:blipFill>
        <p:spPr>
          <a:xfrm>
            <a:off x="3832489" y="4736072"/>
            <a:ext cx="678329" cy="353297"/>
          </a:xfrm>
          <a:prstGeom prst="rect">
            <a:avLst/>
          </a:prstGeom>
        </p:spPr>
      </p:pic>
      <p:pic>
        <p:nvPicPr>
          <p:cNvPr id="16" name="Picture 15">
            <a:extLst>
              <a:ext uri="{FF2B5EF4-FFF2-40B4-BE49-F238E27FC236}">
                <a16:creationId xmlns:a16="http://schemas.microsoft.com/office/drawing/2014/main" id="{F4FB1288-45BC-9B4C-A79F-D5EA87FB3EBB}"/>
              </a:ext>
            </a:extLst>
          </p:cNvPr>
          <p:cNvPicPr>
            <a:picLocks noChangeAspect="1"/>
          </p:cNvPicPr>
          <p:nvPr userDrawn="1"/>
        </p:nvPicPr>
        <p:blipFill>
          <a:blip r:embed="rId6"/>
          <a:stretch>
            <a:fillRect/>
          </a:stretch>
        </p:blipFill>
        <p:spPr>
          <a:xfrm>
            <a:off x="2987752" y="4805400"/>
            <a:ext cx="686834" cy="214636"/>
          </a:xfrm>
          <a:prstGeom prst="rect">
            <a:avLst/>
          </a:prstGeom>
        </p:spPr>
      </p:pic>
      <p:pic>
        <p:nvPicPr>
          <p:cNvPr id="17" name="Picture 16">
            <a:extLst>
              <a:ext uri="{FF2B5EF4-FFF2-40B4-BE49-F238E27FC236}">
                <a16:creationId xmlns:a16="http://schemas.microsoft.com/office/drawing/2014/main" id="{529DBD9E-603B-214B-AF82-4540393EE6DB}"/>
              </a:ext>
            </a:extLst>
          </p:cNvPr>
          <p:cNvPicPr>
            <a:picLocks noChangeAspect="1"/>
          </p:cNvPicPr>
          <p:nvPr userDrawn="1"/>
        </p:nvPicPr>
        <p:blipFill>
          <a:blip r:embed="rId7"/>
          <a:stretch>
            <a:fillRect/>
          </a:stretch>
        </p:blipFill>
        <p:spPr>
          <a:xfrm>
            <a:off x="1771174" y="4709905"/>
            <a:ext cx="507032" cy="405626"/>
          </a:xfrm>
          <a:prstGeom prst="rect">
            <a:avLst/>
          </a:prstGeom>
        </p:spPr>
      </p:pic>
      <p:pic>
        <p:nvPicPr>
          <p:cNvPr id="18" name="Picture 17" descr="fiu.jpg">
            <a:extLst>
              <a:ext uri="{FF2B5EF4-FFF2-40B4-BE49-F238E27FC236}">
                <a16:creationId xmlns:a16="http://schemas.microsoft.com/office/drawing/2014/main" id="{30735D8F-CA14-F744-B215-01FF542A845C}"/>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436110" y="4765820"/>
            <a:ext cx="393739" cy="293790"/>
          </a:xfrm>
          <a:prstGeom prst="rect">
            <a:avLst/>
          </a:prstGeom>
        </p:spPr>
      </p:pic>
    </p:spTree>
    <p:extLst>
      <p:ext uri="{BB962C8B-B14F-4D97-AF65-F5344CB8AC3E}">
        <p14:creationId xmlns:p14="http://schemas.microsoft.com/office/powerpoint/2010/main" val="7843523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342884" indent="0" algn="ctr">
              <a:buNone/>
              <a:defRPr>
                <a:solidFill>
                  <a:schemeClr val="tx1">
                    <a:tint val="75000"/>
                  </a:schemeClr>
                </a:solidFill>
              </a:defRPr>
            </a:lvl2pPr>
            <a:lvl3pPr marL="685766" indent="0" algn="ctr">
              <a:buNone/>
              <a:defRPr>
                <a:solidFill>
                  <a:schemeClr val="tx1">
                    <a:tint val="75000"/>
                  </a:schemeClr>
                </a:solidFill>
              </a:defRPr>
            </a:lvl3pPr>
            <a:lvl4pPr marL="1028649" indent="0" algn="ctr">
              <a:buNone/>
              <a:defRPr>
                <a:solidFill>
                  <a:schemeClr val="tx1">
                    <a:tint val="75000"/>
                  </a:schemeClr>
                </a:solidFill>
              </a:defRPr>
            </a:lvl4pPr>
            <a:lvl5pPr marL="1371532" indent="0" algn="ctr">
              <a:buNone/>
              <a:defRPr>
                <a:solidFill>
                  <a:schemeClr val="tx1">
                    <a:tint val="75000"/>
                  </a:schemeClr>
                </a:solidFill>
              </a:defRPr>
            </a:lvl5pPr>
            <a:lvl6pPr marL="1714415" indent="0" algn="ctr">
              <a:buNone/>
              <a:defRPr>
                <a:solidFill>
                  <a:schemeClr val="tx1">
                    <a:tint val="75000"/>
                  </a:schemeClr>
                </a:solidFill>
              </a:defRPr>
            </a:lvl6pPr>
            <a:lvl7pPr marL="2057297" indent="0" algn="ctr">
              <a:buNone/>
              <a:defRPr>
                <a:solidFill>
                  <a:schemeClr val="tx1">
                    <a:tint val="75000"/>
                  </a:schemeClr>
                </a:solidFill>
              </a:defRPr>
            </a:lvl7pPr>
            <a:lvl8pPr marL="2400180" indent="0" algn="ctr">
              <a:buNone/>
              <a:defRPr>
                <a:solidFill>
                  <a:schemeClr val="tx1">
                    <a:tint val="75000"/>
                  </a:schemeClr>
                </a:solidFill>
              </a:defRPr>
            </a:lvl8pPr>
            <a:lvl9pPr marL="2743064" indent="0" algn="ctr">
              <a:buNone/>
              <a:defRPr>
                <a:solidFill>
                  <a:schemeClr val="tx1">
                    <a:tint val="75000"/>
                  </a:schemeClr>
                </a:solidFill>
              </a:defRPr>
            </a:lvl9pPr>
          </a:lstStyle>
          <a:p>
            <a:r>
              <a:rPr lang="en-US"/>
              <a:t>Click to edit Master subtitle style</a:t>
            </a:r>
          </a:p>
        </p:txBody>
      </p:sp>
      <p:sp>
        <p:nvSpPr>
          <p:cNvPr id="7" name="Slide Number Placeholder 6"/>
          <p:cNvSpPr>
            <a:spLocks noGrp="1"/>
          </p:cNvSpPr>
          <p:nvPr>
            <p:ph type="sldNum" sz="quarter" idx="10"/>
          </p:nvPr>
        </p:nvSpPr>
        <p:spPr>
          <a:xfrm>
            <a:off x="7772401" y="4674487"/>
            <a:ext cx="608264" cy="377684"/>
          </a:xfrm>
        </p:spPr>
        <p:txBody>
          <a:bodyPr/>
          <a:lstStyle/>
          <a:p>
            <a:fld id="{19EF46FC-4FE8-0B4D-A496-871207EA84C6}" type="slidenum">
              <a:rPr lang="en-US" smtClean="0"/>
              <a:pPr/>
              <a:t>‹#›</a:t>
            </a:fld>
            <a:endParaRPr lang="en-US" dirty="0"/>
          </a:p>
        </p:txBody>
      </p:sp>
      <p:pic>
        <p:nvPicPr>
          <p:cNvPr id="4" name="Picture 3">
            <a:extLst>
              <a:ext uri="{FF2B5EF4-FFF2-40B4-BE49-F238E27FC236}">
                <a16:creationId xmlns:a16="http://schemas.microsoft.com/office/drawing/2014/main" id="{6B8D8E0F-4FC0-A04F-9B92-019988034EFC}"/>
              </a:ext>
            </a:extLst>
          </p:cNvPr>
          <p:cNvPicPr>
            <a:picLocks noChangeAspect="1"/>
          </p:cNvPicPr>
          <p:nvPr userDrawn="1"/>
        </p:nvPicPr>
        <p:blipFill>
          <a:blip r:embed="rId2"/>
          <a:stretch>
            <a:fillRect/>
          </a:stretch>
        </p:blipFill>
        <p:spPr>
          <a:xfrm>
            <a:off x="6286228" y="4742171"/>
            <a:ext cx="967679" cy="341088"/>
          </a:xfrm>
          <a:prstGeom prst="rect">
            <a:avLst/>
          </a:prstGeom>
        </p:spPr>
      </p:pic>
      <p:pic>
        <p:nvPicPr>
          <p:cNvPr id="5" name="Picture 4">
            <a:extLst>
              <a:ext uri="{FF2B5EF4-FFF2-40B4-BE49-F238E27FC236}">
                <a16:creationId xmlns:a16="http://schemas.microsoft.com/office/drawing/2014/main" id="{D15B1CCC-77B3-4043-9625-3602B1805437}"/>
              </a:ext>
            </a:extLst>
          </p:cNvPr>
          <p:cNvPicPr>
            <a:picLocks noChangeAspect="1"/>
          </p:cNvPicPr>
          <p:nvPr userDrawn="1"/>
        </p:nvPicPr>
        <p:blipFill>
          <a:blip r:embed="rId3"/>
          <a:stretch>
            <a:fillRect/>
          </a:stretch>
        </p:blipFill>
        <p:spPr>
          <a:xfrm>
            <a:off x="5463025" y="4741406"/>
            <a:ext cx="665300" cy="342629"/>
          </a:xfrm>
          <a:prstGeom prst="rect">
            <a:avLst/>
          </a:prstGeom>
        </p:spPr>
      </p:pic>
      <p:pic>
        <p:nvPicPr>
          <p:cNvPr id="6" name="Picture 5">
            <a:extLst>
              <a:ext uri="{FF2B5EF4-FFF2-40B4-BE49-F238E27FC236}">
                <a16:creationId xmlns:a16="http://schemas.microsoft.com/office/drawing/2014/main" id="{E633DD85-4376-6948-86C5-E1CB9931D9D4}"/>
              </a:ext>
            </a:extLst>
          </p:cNvPr>
          <p:cNvPicPr>
            <a:picLocks noChangeAspect="1"/>
          </p:cNvPicPr>
          <p:nvPr userDrawn="1"/>
        </p:nvPicPr>
        <p:blipFill>
          <a:blip r:embed="rId4"/>
          <a:stretch>
            <a:fillRect/>
          </a:stretch>
        </p:blipFill>
        <p:spPr>
          <a:xfrm>
            <a:off x="4668715" y="4804532"/>
            <a:ext cx="636404" cy="216377"/>
          </a:xfrm>
          <a:prstGeom prst="rect">
            <a:avLst/>
          </a:prstGeom>
        </p:spPr>
      </p:pic>
      <p:pic>
        <p:nvPicPr>
          <p:cNvPr id="8" name="Picture 7">
            <a:extLst>
              <a:ext uri="{FF2B5EF4-FFF2-40B4-BE49-F238E27FC236}">
                <a16:creationId xmlns:a16="http://schemas.microsoft.com/office/drawing/2014/main" id="{01D57D2C-2AB7-2940-9F11-3A69EE958AF7}"/>
              </a:ext>
            </a:extLst>
          </p:cNvPr>
          <p:cNvPicPr>
            <a:picLocks noChangeAspect="1"/>
          </p:cNvPicPr>
          <p:nvPr userDrawn="1"/>
        </p:nvPicPr>
        <p:blipFill>
          <a:blip r:embed="rId5"/>
          <a:stretch>
            <a:fillRect/>
          </a:stretch>
        </p:blipFill>
        <p:spPr>
          <a:xfrm>
            <a:off x="3832489" y="4736072"/>
            <a:ext cx="678329" cy="353297"/>
          </a:xfrm>
          <a:prstGeom prst="rect">
            <a:avLst/>
          </a:prstGeom>
        </p:spPr>
      </p:pic>
      <p:pic>
        <p:nvPicPr>
          <p:cNvPr id="9" name="Picture 8">
            <a:extLst>
              <a:ext uri="{FF2B5EF4-FFF2-40B4-BE49-F238E27FC236}">
                <a16:creationId xmlns:a16="http://schemas.microsoft.com/office/drawing/2014/main" id="{CF38ECFF-6C70-F84A-9CDE-20847736E188}"/>
              </a:ext>
            </a:extLst>
          </p:cNvPr>
          <p:cNvPicPr>
            <a:picLocks noChangeAspect="1"/>
          </p:cNvPicPr>
          <p:nvPr userDrawn="1"/>
        </p:nvPicPr>
        <p:blipFill>
          <a:blip r:embed="rId6"/>
          <a:stretch>
            <a:fillRect/>
          </a:stretch>
        </p:blipFill>
        <p:spPr>
          <a:xfrm>
            <a:off x="2987752" y="4805400"/>
            <a:ext cx="686834" cy="214636"/>
          </a:xfrm>
          <a:prstGeom prst="rect">
            <a:avLst/>
          </a:prstGeom>
        </p:spPr>
      </p:pic>
      <p:pic>
        <p:nvPicPr>
          <p:cNvPr id="10" name="Picture 9">
            <a:extLst>
              <a:ext uri="{FF2B5EF4-FFF2-40B4-BE49-F238E27FC236}">
                <a16:creationId xmlns:a16="http://schemas.microsoft.com/office/drawing/2014/main" id="{30EC91DE-7C98-4949-865E-F5DC8DC9B77B}"/>
              </a:ext>
            </a:extLst>
          </p:cNvPr>
          <p:cNvPicPr>
            <a:picLocks noChangeAspect="1"/>
          </p:cNvPicPr>
          <p:nvPr userDrawn="1"/>
        </p:nvPicPr>
        <p:blipFill>
          <a:blip r:embed="rId7"/>
          <a:stretch>
            <a:fillRect/>
          </a:stretch>
        </p:blipFill>
        <p:spPr>
          <a:xfrm>
            <a:off x="1771174" y="4709905"/>
            <a:ext cx="507032" cy="405626"/>
          </a:xfrm>
          <a:prstGeom prst="rect">
            <a:avLst/>
          </a:prstGeom>
        </p:spPr>
      </p:pic>
      <p:pic>
        <p:nvPicPr>
          <p:cNvPr id="11" name="Picture 10" descr="fiu.jpg">
            <a:extLst>
              <a:ext uri="{FF2B5EF4-FFF2-40B4-BE49-F238E27FC236}">
                <a16:creationId xmlns:a16="http://schemas.microsoft.com/office/drawing/2014/main" id="{11559881-5D15-5E46-AF61-D46799746C94}"/>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436110" y="4765820"/>
            <a:ext cx="393739" cy="293790"/>
          </a:xfrm>
          <a:prstGeom prst="rect">
            <a:avLst/>
          </a:prstGeom>
        </p:spPr>
      </p:pic>
    </p:spTree>
    <p:extLst>
      <p:ext uri="{BB962C8B-B14F-4D97-AF65-F5344CB8AC3E}">
        <p14:creationId xmlns:p14="http://schemas.microsoft.com/office/powerpoint/2010/main" val="2664632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C7C720D-D224-E843-A2A4-83AD085A2D35}"/>
              </a:ext>
            </a:extLst>
          </p:cNvPr>
          <p:cNvPicPr>
            <a:picLocks noChangeAspect="1"/>
          </p:cNvPicPr>
          <p:nvPr userDrawn="1"/>
        </p:nvPicPr>
        <p:blipFill rotWithShape="1">
          <a:blip r:embed="rId2">
            <a:alphaModFix amt="35000"/>
          </a:blip>
          <a:srcRect l="36215" t="14632" r="1791"/>
          <a:stretch/>
        </p:blipFill>
        <p:spPr>
          <a:xfrm>
            <a:off x="0" y="1"/>
            <a:ext cx="1677228" cy="3287595"/>
          </a:xfrm>
          <a:prstGeom prst="rect">
            <a:avLst/>
          </a:prstGeom>
        </p:spPr>
      </p:pic>
      <p:pic>
        <p:nvPicPr>
          <p:cNvPr id="12" name="Picture 11">
            <a:extLst>
              <a:ext uri="{FF2B5EF4-FFF2-40B4-BE49-F238E27FC236}">
                <a16:creationId xmlns:a16="http://schemas.microsoft.com/office/drawing/2014/main" id="{33DF9779-FDB9-3C40-8890-6D4FD3B742AB}"/>
              </a:ext>
            </a:extLst>
          </p:cNvPr>
          <p:cNvPicPr>
            <a:picLocks noChangeAspect="1"/>
          </p:cNvPicPr>
          <p:nvPr userDrawn="1"/>
        </p:nvPicPr>
        <p:blipFill rotWithShape="1">
          <a:blip r:embed="rId3">
            <a:alphaModFix amt="35000"/>
          </a:blip>
          <a:srcRect t="12701" r="7246"/>
          <a:stretch/>
        </p:blipFill>
        <p:spPr>
          <a:xfrm>
            <a:off x="7466772" y="0"/>
            <a:ext cx="1677228" cy="2809258"/>
          </a:xfrm>
          <a:prstGeom prst="rect">
            <a:avLst/>
          </a:prstGeom>
        </p:spPr>
      </p:pic>
      <p:sp>
        <p:nvSpPr>
          <p:cNvPr id="6" name="Rectangle 5"/>
          <p:cNvSpPr/>
          <p:nvPr userDrawn="1"/>
        </p:nvSpPr>
        <p:spPr>
          <a:xfrm>
            <a:off x="-47044" y="3683449"/>
            <a:ext cx="9238068" cy="873237"/>
          </a:xfrm>
          <a:prstGeom prst="rect">
            <a:avLst/>
          </a:prstGeom>
          <a:ln>
            <a:no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p>
        </p:txBody>
      </p:sp>
      <p:sp>
        <p:nvSpPr>
          <p:cNvPr id="27" name="Text Placeholder 2"/>
          <p:cNvSpPr>
            <a:spLocks noGrp="1"/>
          </p:cNvSpPr>
          <p:nvPr>
            <p:ph type="body" idx="1"/>
          </p:nvPr>
        </p:nvSpPr>
        <p:spPr>
          <a:xfrm>
            <a:off x="-82323" y="2253413"/>
            <a:ext cx="9209615" cy="422794"/>
          </a:xfrm>
        </p:spPr>
        <p:txBody>
          <a:bodyPr anchor="t">
            <a:normAutofit/>
          </a:bodyPr>
          <a:lstStyle>
            <a:lvl1pPr marL="0" indent="0" algn="ctr">
              <a:buNone/>
              <a:defRPr sz="1800">
                <a:solidFill>
                  <a:schemeClr val="tx1"/>
                </a:solidFill>
              </a:defRPr>
            </a:lvl1pPr>
            <a:lvl2pPr marL="342884" indent="0">
              <a:buNone/>
              <a:defRPr sz="1350">
                <a:solidFill>
                  <a:schemeClr val="tx1">
                    <a:tint val="75000"/>
                  </a:schemeClr>
                </a:solidFill>
              </a:defRPr>
            </a:lvl2pPr>
            <a:lvl3pPr marL="685766" indent="0">
              <a:buNone/>
              <a:defRPr sz="1200">
                <a:solidFill>
                  <a:schemeClr val="tx1">
                    <a:tint val="75000"/>
                  </a:schemeClr>
                </a:solidFill>
              </a:defRPr>
            </a:lvl3pPr>
            <a:lvl4pPr marL="1028649" indent="0">
              <a:buNone/>
              <a:defRPr sz="1050">
                <a:solidFill>
                  <a:schemeClr val="tx1">
                    <a:tint val="75000"/>
                  </a:schemeClr>
                </a:solidFill>
              </a:defRPr>
            </a:lvl4pPr>
            <a:lvl5pPr marL="1371532" indent="0">
              <a:buNone/>
              <a:defRPr sz="1050">
                <a:solidFill>
                  <a:schemeClr val="tx1">
                    <a:tint val="75000"/>
                  </a:schemeClr>
                </a:solidFill>
              </a:defRPr>
            </a:lvl5pPr>
            <a:lvl6pPr marL="1714415" indent="0">
              <a:buNone/>
              <a:defRPr sz="1050">
                <a:solidFill>
                  <a:schemeClr val="tx1">
                    <a:tint val="75000"/>
                  </a:schemeClr>
                </a:solidFill>
              </a:defRPr>
            </a:lvl6pPr>
            <a:lvl7pPr marL="2057297" indent="0">
              <a:buNone/>
              <a:defRPr sz="1050">
                <a:solidFill>
                  <a:schemeClr val="tx1">
                    <a:tint val="75000"/>
                  </a:schemeClr>
                </a:solidFill>
              </a:defRPr>
            </a:lvl7pPr>
            <a:lvl8pPr marL="2400180" indent="0">
              <a:buNone/>
              <a:defRPr sz="1050">
                <a:solidFill>
                  <a:schemeClr val="tx1">
                    <a:tint val="75000"/>
                  </a:schemeClr>
                </a:solidFill>
              </a:defRPr>
            </a:lvl8pPr>
            <a:lvl9pPr marL="2743064" indent="0">
              <a:buNone/>
              <a:defRPr sz="1050">
                <a:solidFill>
                  <a:schemeClr val="tx1">
                    <a:tint val="75000"/>
                  </a:schemeClr>
                </a:solidFill>
              </a:defRPr>
            </a:lvl9pPr>
          </a:lstStyle>
          <a:p>
            <a:pPr lvl="0"/>
            <a:r>
              <a:rPr lang="en-US" dirty="0"/>
              <a:t>Click to edit Master text styles</a:t>
            </a:r>
          </a:p>
        </p:txBody>
      </p:sp>
      <p:sp>
        <p:nvSpPr>
          <p:cNvPr id="2" name="Title 1"/>
          <p:cNvSpPr>
            <a:spLocks noGrp="1"/>
          </p:cNvSpPr>
          <p:nvPr>
            <p:ph type="title" hasCustomPrompt="1"/>
          </p:nvPr>
        </p:nvSpPr>
        <p:spPr>
          <a:xfrm>
            <a:off x="-37029" y="1745771"/>
            <a:ext cx="9164321" cy="507639"/>
          </a:xfrm>
          <a:noFill/>
        </p:spPr>
        <p:txBody>
          <a:bodyPr/>
          <a:lstStyle>
            <a:lvl1pPr marL="0" indent="0" algn="ctr">
              <a:buNone/>
              <a:defRPr sz="3000" b="0" cap="none" spc="0">
                <a:ln>
                  <a:noFill/>
                </a:ln>
                <a:solidFill>
                  <a:srgbClr val="C00000"/>
                </a:solidFill>
                <a:effectLst/>
                <a:latin typeface="Trebuchet MS"/>
                <a:cs typeface="Trebuchet MS"/>
              </a:defRPr>
            </a:lvl1pPr>
          </a:lstStyle>
          <a:p>
            <a:r>
              <a:rPr lang="en-US" dirty="0"/>
              <a:t>THANK YOU!</a:t>
            </a:r>
          </a:p>
        </p:txBody>
      </p:sp>
      <p:pic>
        <p:nvPicPr>
          <p:cNvPr id="13" name="Picture 12" descr="nsf1.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93708" y="3821767"/>
            <a:ext cx="670066" cy="645865"/>
          </a:xfrm>
          <a:prstGeom prst="rect">
            <a:avLst/>
          </a:prstGeom>
        </p:spPr>
      </p:pic>
      <p:pic>
        <p:nvPicPr>
          <p:cNvPr id="9" name="Picture 8">
            <a:extLst>
              <a:ext uri="{FF2B5EF4-FFF2-40B4-BE49-F238E27FC236}">
                <a16:creationId xmlns:a16="http://schemas.microsoft.com/office/drawing/2014/main" id="{5D6323A9-5285-A94C-B0C0-131086A86856}"/>
              </a:ext>
            </a:extLst>
          </p:cNvPr>
          <p:cNvPicPr>
            <a:picLocks noChangeAspect="1"/>
          </p:cNvPicPr>
          <p:nvPr userDrawn="1"/>
        </p:nvPicPr>
        <p:blipFill>
          <a:blip r:embed="rId5"/>
          <a:stretch>
            <a:fillRect/>
          </a:stretch>
        </p:blipFill>
        <p:spPr>
          <a:xfrm>
            <a:off x="6341504" y="3947122"/>
            <a:ext cx="1125268" cy="422794"/>
          </a:xfrm>
          <a:prstGeom prst="rect">
            <a:avLst/>
          </a:prstGeom>
        </p:spPr>
      </p:pic>
      <p:pic>
        <p:nvPicPr>
          <p:cNvPr id="4" name="Picture 3">
            <a:extLst>
              <a:ext uri="{FF2B5EF4-FFF2-40B4-BE49-F238E27FC236}">
                <a16:creationId xmlns:a16="http://schemas.microsoft.com/office/drawing/2014/main" id="{2EF5AC33-7695-C740-88E5-6928D598FED9}"/>
              </a:ext>
            </a:extLst>
          </p:cNvPr>
          <p:cNvPicPr>
            <a:picLocks noChangeAspect="1"/>
          </p:cNvPicPr>
          <p:nvPr userDrawn="1"/>
        </p:nvPicPr>
        <p:blipFill>
          <a:blip r:embed="rId6"/>
          <a:stretch>
            <a:fillRect/>
          </a:stretch>
        </p:blipFill>
        <p:spPr>
          <a:xfrm>
            <a:off x="4170703" y="3890877"/>
            <a:ext cx="963872" cy="507639"/>
          </a:xfrm>
          <a:prstGeom prst="rect">
            <a:avLst/>
          </a:prstGeom>
        </p:spPr>
      </p:pic>
    </p:spTree>
    <p:extLst>
      <p:ext uri="{BB962C8B-B14F-4D97-AF65-F5344CB8AC3E}">
        <p14:creationId xmlns:p14="http://schemas.microsoft.com/office/powerpoint/2010/main" val="1590534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9E7D4-5291-084D-98C2-088EF92C5BD8}" type="slidenum">
              <a:rPr lang="en-US" smtClean="0"/>
              <a:t>‹#›</a:t>
            </a:fld>
            <a:endParaRPr lang="en-US"/>
          </a:p>
        </p:txBody>
      </p:sp>
      <p:cxnSp>
        <p:nvCxnSpPr>
          <p:cNvPr id="33" name="Straight Connector 32"/>
          <p:cNvCxnSpPr/>
          <p:nvPr/>
        </p:nvCxnSpPr>
        <p:spPr>
          <a:xfrm>
            <a:off x="1090422" y="1385316"/>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46150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90679" y="1317097"/>
            <a:ext cx="6482366" cy="1415963"/>
          </a:xfrm>
        </p:spPr>
        <p:txBody>
          <a:bodyPr anchor="b">
            <a:normAutofit/>
          </a:bodyPr>
          <a:lstStyle>
            <a:lvl1pPr algn="l">
              <a:defRPr sz="2700"/>
            </a:lvl1pPr>
          </a:lstStyle>
          <a:p>
            <a:r>
              <a:rPr lang="en-US"/>
              <a:t>Click to edit Master title style</a:t>
            </a:r>
            <a:endParaRPr lang="en-US" dirty="0"/>
          </a:p>
        </p:txBody>
      </p:sp>
      <p:sp>
        <p:nvSpPr>
          <p:cNvPr id="3" name="Text Placeholder 2"/>
          <p:cNvSpPr>
            <a:spLocks noGrp="1"/>
          </p:cNvSpPr>
          <p:nvPr>
            <p:ph type="body" idx="1"/>
          </p:nvPr>
        </p:nvSpPr>
        <p:spPr>
          <a:xfrm>
            <a:off x="1090679" y="2854647"/>
            <a:ext cx="6472835" cy="759697"/>
          </a:xfrm>
        </p:spPr>
        <p:txBody>
          <a:bodyPr tIns="91440">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A9E7D4-5291-084D-98C2-088EF92C5BD8}" type="slidenum">
              <a:rPr lang="en-US" smtClean="0"/>
              <a:t>‹#›</a:t>
            </a:fld>
            <a:endParaRPr lang="en-US"/>
          </a:p>
        </p:txBody>
      </p:sp>
      <p:cxnSp>
        <p:nvCxnSpPr>
          <p:cNvPr id="15" name="Straight Connector 14"/>
          <p:cNvCxnSpPr/>
          <p:nvPr/>
        </p:nvCxnSpPr>
        <p:spPr>
          <a:xfrm>
            <a:off x="1090679" y="2853739"/>
            <a:ext cx="647283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24422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86913" y="603667"/>
            <a:ext cx="7204226" cy="79447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85498" y="1508159"/>
            <a:ext cx="3483864" cy="25864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10328" y="1513007"/>
            <a:ext cx="3483864" cy="2581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A9E7D4-5291-084D-98C2-088EF92C5BD8}" type="slidenum">
              <a:rPr lang="en-US" smtClean="0"/>
              <a:t>‹#›</a:t>
            </a:fld>
            <a:endParaRPr lang="en-US"/>
          </a:p>
        </p:txBody>
      </p:sp>
      <p:cxnSp>
        <p:nvCxnSpPr>
          <p:cNvPr id="35" name="Straight Connector 34"/>
          <p:cNvCxnSpPr/>
          <p:nvPr/>
        </p:nvCxnSpPr>
        <p:spPr>
          <a:xfrm>
            <a:off x="1090422" y="1385316"/>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77591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85394" y="603123"/>
            <a:ext cx="7205746" cy="79223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85393" y="1514662"/>
            <a:ext cx="3483864" cy="601457"/>
          </a:xfrm>
        </p:spPr>
        <p:txBody>
          <a:bodyPr anchor="b">
            <a:normAutofit/>
          </a:bodyPr>
          <a:lstStyle>
            <a:lvl1pPr marL="0" indent="0">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085393" y="2118202"/>
            <a:ext cx="3483864" cy="19833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09272" y="1517253"/>
            <a:ext cx="3483864" cy="601678"/>
          </a:xfrm>
        </p:spPr>
        <p:txBody>
          <a:bodyPr anchor="b">
            <a:normAutofit/>
          </a:bodyPr>
          <a:lstStyle>
            <a:lvl1pPr marL="0" indent="0">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09272" y="2116119"/>
            <a:ext cx="3483864" cy="19780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A9E7D4-5291-084D-98C2-088EF92C5BD8}" type="slidenum">
              <a:rPr lang="en-US" smtClean="0"/>
              <a:t>‹#›</a:t>
            </a:fld>
            <a:endParaRPr lang="en-US"/>
          </a:p>
        </p:txBody>
      </p:sp>
      <p:cxnSp>
        <p:nvCxnSpPr>
          <p:cNvPr id="29" name="Straight Connector 28"/>
          <p:cNvCxnSpPr/>
          <p:nvPr/>
        </p:nvCxnSpPr>
        <p:spPr>
          <a:xfrm>
            <a:off x="1090422" y="1385316"/>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12595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A9E7D4-5291-084D-98C2-088EF92C5BD8}" type="slidenum">
              <a:rPr lang="en-US" smtClean="0"/>
              <a:t>‹#›</a:t>
            </a:fld>
            <a:endParaRPr lang="en-US"/>
          </a:p>
        </p:txBody>
      </p:sp>
      <p:cxnSp>
        <p:nvCxnSpPr>
          <p:cNvPr id="25" name="Straight Connector 24"/>
          <p:cNvCxnSpPr/>
          <p:nvPr/>
        </p:nvCxnSpPr>
        <p:spPr>
          <a:xfrm>
            <a:off x="1090422" y="1385316"/>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67878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A9E7D4-5291-084D-98C2-088EF92C5BD8}" type="slidenum">
              <a:rPr lang="en-US" smtClean="0"/>
              <a:t>‹#›</a:t>
            </a:fld>
            <a:endParaRPr lang="en-US"/>
          </a:p>
        </p:txBody>
      </p:sp>
    </p:spTree>
    <p:extLst>
      <p:ext uri="{BB962C8B-B14F-4D97-AF65-F5344CB8AC3E}">
        <p14:creationId xmlns:p14="http://schemas.microsoft.com/office/powerpoint/2010/main" val="37462485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3504" y="599230"/>
            <a:ext cx="2454824" cy="1685338"/>
          </a:xfrm>
        </p:spPr>
        <p:txBody>
          <a:bodyPr anchor="b">
            <a:normAutofit/>
          </a:bodyPr>
          <a:lstStyle>
            <a:lvl1pPr algn="l">
              <a:defRPr sz="1800"/>
            </a:lvl1pPr>
          </a:lstStyle>
          <a:p>
            <a:r>
              <a:rPr lang="en-US"/>
              <a:t>Click to edit Master title style</a:t>
            </a:r>
            <a:endParaRPr lang="en-US" dirty="0"/>
          </a:p>
        </p:txBody>
      </p:sp>
      <p:sp>
        <p:nvSpPr>
          <p:cNvPr id="3" name="Content Placeholder 2"/>
          <p:cNvSpPr>
            <a:spLocks noGrp="1"/>
          </p:cNvSpPr>
          <p:nvPr>
            <p:ph idx="1"/>
          </p:nvPr>
        </p:nvSpPr>
        <p:spPr>
          <a:xfrm>
            <a:off x="3782785" y="599230"/>
            <a:ext cx="4509353" cy="349412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83504" y="2404119"/>
            <a:ext cx="2456260" cy="1686136"/>
          </a:xfrm>
        </p:spPr>
        <p:txBody>
          <a:bodyPr/>
          <a:lstStyle>
            <a:lvl1pPr marL="0" indent="0" algn="l">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A9E7D4-5291-084D-98C2-088EF92C5BD8}" type="slidenum">
              <a:rPr lang="en-US" smtClean="0"/>
              <a:t>‹#›</a:t>
            </a:fld>
            <a:endParaRPr lang="en-US"/>
          </a:p>
        </p:txBody>
      </p:sp>
      <p:cxnSp>
        <p:nvCxnSpPr>
          <p:cNvPr id="17" name="Straight Connector 16"/>
          <p:cNvCxnSpPr/>
          <p:nvPr/>
        </p:nvCxnSpPr>
        <p:spPr>
          <a:xfrm>
            <a:off x="1086210" y="2404118"/>
            <a:ext cx="2452118"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55904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5608041" y="361628"/>
            <a:ext cx="3055900" cy="3861826"/>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088405" y="847135"/>
            <a:ext cx="4149246" cy="1372938"/>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3292" y="841907"/>
            <a:ext cx="2093378" cy="2899745"/>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087747" y="2359494"/>
            <a:ext cx="4143303" cy="1502807"/>
          </a:xfrm>
        </p:spPr>
        <p:txBody>
          <a:bodyPr>
            <a:normAutofit/>
          </a:bodyPr>
          <a:lstStyle>
            <a:lvl1pPr marL="0" indent="0" algn="l">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1085537" y="4102393"/>
            <a:ext cx="4145513" cy="240092"/>
          </a:xfrm>
        </p:spPr>
        <p:txBody>
          <a:bodyPr/>
          <a:lstStyle>
            <a:lvl1pPr algn="l">
              <a:defRPr/>
            </a:lvl1pPr>
          </a:lstStyle>
          <a:p>
            <a:endParaRPr lang="en-US"/>
          </a:p>
        </p:txBody>
      </p:sp>
      <p:sp>
        <p:nvSpPr>
          <p:cNvPr id="6" name="Footer Placeholder 5"/>
          <p:cNvSpPr>
            <a:spLocks noGrp="1"/>
          </p:cNvSpPr>
          <p:nvPr>
            <p:ph type="ftr" sz="quarter" idx="11"/>
          </p:nvPr>
        </p:nvSpPr>
        <p:spPr>
          <a:xfrm>
            <a:off x="1085537" y="238981"/>
            <a:ext cx="4155753" cy="240698"/>
          </a:xfrm>
        </p:spPr>
        <p:txBody>
          <a:bodyPr/>
          <a:lstStyle/>
          <a:p>
            <a:endParaRPr lang="en-US"/>
          </a:p>
        </p:txBody>
      </p:sp>
      <p:sp>
        <p:nvSpPr>
          <p:cNvPr id="7" name="Slide Number Placeholder 6"/>
          <p:cNvSpPr>
            <a:spLocks noGrp="1"/>
          </p:cNvSpPr>
          <p:nvPr>
            <p:ph type="sldNum" sz="quarter" idx="12"/>
          </p:nvPr>
        </p:nvSpPr>
        <p:spPr/>
        <p:txBody>
          <a:bodyPr/>
          <a:lstStyle/>
          <a:p>
            <a:fld id="{67A9E7D4-5291-084D-98C2-088EF92C5BD8}" type="slidenum">
              <a:rPr lang="en-US" smtClean="0"/>
              <a:t>‹#›</a:t>
            </a:fld>
            <a:endParaRPr lang="en-US"/>
          </a:p>
        </p:txBody>
      </p:sp>
      <p:cxnSp>
        <p:nvCxnSpPr>
          <p:cNvPr id="31" name="Straight Connector 30"/>
          <p:cNvCxnSpPr/>
          <p:nvPr/>
        </p:nvCxnSpPr>
        <p:spPr>
          <a:xfrm>
            <a:off x="1085537" y="2357704"/>
            <a:ext cx="414551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39016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image" Target="../media/image5.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5" Type="http://schemas.openxmlformats.org/officeDocument/2006/relationships/image" Target="../media/image9.jpeg"/><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8.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7.jpg"/><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100000">
              <a:schemeClr val="bg1"/>
            </a:gs>
            <a:gs pos="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1A8B4A3-EC82-A348-A380-23289E1843D6}"/>
              </a:ext>
            </a:extLst>
          </p:cNvPr>
          <p:cNvPicPr>
            <a:picLocks noChangeAspect="1"/>
          </p:cNvPicPr>
          <p:nvPr userDrawn="1"/>
        </p:nvPicPr>
        <p:blipFill rotWithShape="1">
          <a:blip r:embed="rId17">
            <a:alphaModFix amt="35000"/>
          </a:blip>
          <a:srcRect l="36215" t="14632" r="1791"/>
          <a:stretch/>
        </p:blipFill>
        <p:spPr>
          <a:xfrm>
            <a:off x="0" y="1"/>
            <a:ext cx="1677228" cy="3287595"/>
          </a:xfrm>
          <a:prstGeom prst="rect">
            <a:avLst/>
          </a:prstGeom>
        </p:spPr>
      </p:pic>
      <p:sp>
        <p:nvSpPr>
          <p:cNvPr id="8" name="Rectangle 7"/>
          <p:cNvSpPr/>
          <p:nvPr/>
        </p:nvSpPr>
        <p:spPr>
          <a:xfrm>
            <a:off x="0" y="1514607"/>
            <a:ext cx="9144000" cy="3079456"/>
          </a:xfrm>
          <a:prstGeom prst="rect">
            <a:avLst/>
          </a:prstGeom>
          <a:gradFill flip="none" rotWithShape="1">
            <a:gsLst>
              <a:gs pos="4400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88685" y="603390"/>
            <a:ext cx="7202456" cy="78692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088685" y="1511799"/>
            <a:ext cx="7202456" cy="25879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665604" y="247778"/>
            <a:ext cx="2625536" cy="231901"/>
          </a:xfrm>
          <a:prstGeom prst="rect">
            <a:avLst/>
          </a:prstGeom>
        </p:spPr>
        <p:txBody>
          <a:bodyPr vert="horz" lIns="91440" tIns="45720" rIns="91440" bIns="45720" rtlCol="0" anchor="ctr"/>
          <a:lstStyle>
            <a:lvl1pPr algn="r">
              <a:defRPr sz="75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1088684" y="246981"/>
            <a:ext cx="4454127" cy="231901"/>
          </a:xfrm>
          <a:prstGeom prst="rect">
            <a:avLst/>
          </a:prstGeom>
        </p:spPr>
        <p:txBody>
          <a:bodyPr vert="horz" lIns="91440" tIns="45720" rIns="91440" bIns="45720" rtlCol="0" anchor="ctr"/>
          <a:lstStyle>
            <a:lvl1pPr algn="l">
              <a:defRPr sz="7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864433" y="4705575"/>
            <a:ext cx="608264" cy="377684"/>
          </a:xfrm>
          <a:prstGeom prst="rect">
            <a:avLst/>
          </a:prstGeom>
        </p:spPr>
        <p:txBody>
          <a:bodyPr vert="horz" lIns="91440" tIns="45720" rIns="91440" bIns="45720" rtlCol="0" anchor="t"/>
          <a:lstStyle>
            <a:lvl1pPr algn="r">
              <a:defRPr sz="1000">
                <a:solidFill>
                  <a:schemeClr val="accent1"/>
                </a:solidFill>
              </a:defRPr>
            </a:lvl1pPr>
          </a:lstStyle>
          <a:p>
            <a:fld id="{67A9E7D4-5291-084D-98C2-088EF92C5BD8}" type="slidenum">
              <a:rPr lang="en-US" smtClean="0"/>
              <a:pPr/>
              <a:t>‹#›</a:t>
            </a:fld>
            <a:endParaRPr lang="en-US" dirty="0"/>
          </a:p>
        </p:txBody>
      </p:sp>
      <p:cxnSp>
        <p:nvCxnSpPr>
          <p:cNvPr id="10" name="Straight Connector 9"/>
          <p:cNvCxnSpPr/>
          <p:nvPr/>
        </p:nvCxnSpPr>
        <p:spPr>
          <a:xfrm>
            <a:off x="0" y="4596310"/>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E5693B56-FA67-0E4B-A329-4EBC03AE204C}"/>
              </a:ext>
            </a:extLst>
          </p:cNvPr>
          <p:cNvPicPr>
            <a:picLocks noChangeAspect="1"/>
          </p:cNvPicPr>
          <p:nvPr userDrawn="1"/>
        </p:nvPicPr>
        <p:blipFill rotWithShape="1">
          <a:blip r:embed="rId18">
            <a:alphaModFix amt="35000"/>
          </a:blip>
          <a:srcRect t="12701" r="7246"/>
          <a:stretch/>
        </p:blipFill>
        <p:spPr>
          <a:xfrm>
            <a:off x="7466772" y="0"/>
            <a:ext cx="1677228" cy="2809258"/>
          </a:xfrm>
          <a:prstGeom prst="rect">
            <a:avLst/>
          </a:prstGeom>
        </p:spPr>
      </p:pic>
      <p:pic>
        <p:nvPicPr>
          <p:cNvPr id="13" name="Picture 12">
            <a:extLst>
              <a:ext uri="{FF2B5EF4-FFF2-40B4-BE49-F238E27FC236}">
                <a16:creationId xmlns:a16="http://schemas.microsoft.com/office/drawing/2014/main" id="{B622DD67-C8E7-6F4C-BAD7-0AA515EB44E1}"/>
              </a:ext>
            </a:extLst>
          </p:cNvPr>
          <p:cNvPicPr>
            <a:picLocks noChangeAspect="1"/>
          </p:cNvPicPr>
          <p:nvPr userDrawn="1"/>
        </p:nvPicPr>
        <p:blipFill>
          <a:blip r:embed="rId19"/>
          <a:stretch>
            <a:fillRect/>
          </a:stretch>
        </p:blipFill>
        <p:spPr>
          <a:xfrm>
            <a:off x="6286228" y="4742171"/>
            <a:ext cx="967679" cy="341088"/>
          </a:xfrm>
          <a:prstGeom prst="rect">
            <a:avLst/>
          </a:prstGeom>
        </p:spPr>
      </p:pic>
      <p:pic>
        <p:nvPicPr>
          <p:cNvPr id="14" name="Picture 13">
            <a:extLst>
              <a:ext uri="{FF2B5EF4-FFF2-40B4-BE49-F238E27FC236}">
                <a16:creationId xmlns:a16="http://schemas.microsoft.com/office/drawing/2014/main" id="{5558626F-F80D-F141-B5B3-31E4A0F7A5E4}"/>
              </a:ext>
            </a:extLst>
          </p:cNvPr>
          <p:cNvPicPr>
            <a:picLocks noChangeAspect="1"/>
          </p:cNvPicPr>
          <p:nvPr userDrawn="1"/>
        </p:nvPicPr>
        <p:blipFill>
          <a:blip r:embed="rId20"/>
          <a:stretch>
            <a:fillRect/>
          </a:stretch>
        </p:blipFill>
        <p:spPr>
          <a:xfrm>
            <a:off x="5463025" y="4741406"/>
            <a:ext cx="665300" cy="342629"/>
          </a:xfrm>
          <a:prstGeom prst="rect">
            <a:avLst/>
          </a:prstGeom>
        </p:spPr>
      </p:pic>
      <p:pic>
        <p:nvPicPr>
          <p:cNvPr id="15" name="Picture 14">
            <a:extLst>
              <a:ext uri="{FF2B5EF4-FFF2-40B4-BE49-F238E27FC236}">
                <a16:creationId xmlns:a16="http://schemas.microsoft.com/office/drawing/2014/main" id="{239B2EAA-3D55-764D-A826-97E8662D8C87}"/>
              </a:ext>
            </a:extLst>
          </p:cNvPr>
          <p:cNvPicPr>
            <a:picLocks noChangeAspect="1"/>
          </p:cNvPicPr>
          <p:nvPr userDrawn="1"/>
        </p:nvPicPr>
        <p:blipFill>
          <a:blip r:embed="rId21"/>
          <a:stretch>
            <a:fillRect/>
          </a:stretch>
        </p:blipFill>
        <p:spPr>
          <a:xfrm>
            <a:off x="4668715" y="4804532"/>
            <a:ext cx="636404" cy="216377"/>
          </a:xfrm>
          <a:prstGeom prst="rect">
            <a:avLst/>
          </a:prstGeom>
        </p:spPr>
      </p:pic>
      <p:pic>
        <p:nvPicPr>
          <p:cNvPr id="16" name="Picture 15">
            <a:extLst>
              <a:ext uri="{FF2B5EF4-FFF2-40B4-BE49-F238E27FC236}">
                <a16:creationId xmlns:a16="http://schemas.microsoft.com/office/drawing/2014/main" id="{DD367011-2140-6B49-BCA0-347D22CC3663}"/>
              </a:ext>
            </a:extLst>
          </p:cNvPr>
          <p:cNvPicPr>
            <a:picLocks noChangeAspect="1"/>
          </p:cNvPicPr>
          <p:nvPr userDrawn="1"/>
        </p:nvPicPr>
        <p:blipFill>
          <a:blip r:embed="rId22"/>
          <a:stretch>
            <a:fillRect/>
          </a:stretch>
        </p:blipFill>
        <p:spPr>
          <a:xfrm>
            <a:off x="3832489" y="4736072"/>
            <a:ext cx="678329" cy="353297"/>
          </a:xfrm>
          <a:prstGeom prst="rect">
            <a:avLst/>
          </a:prstGeom>
        </p:spPr>
      </p:pic>
      <p:pic>
        <p:nvPicPr>
          <p:cNvPr id="17" name="Picture 16">
            <a:extLst>
              <a:ext uri="{FF2B5EF4-FFF2-40B4-BE49-F238E27FC236}">
                <a16:creationId xmlns:a16="http://schemas.microsoft.com/office/drawing/2014/main" id="{6143CB44-875E-874F-A3AC-877C6C9DB2B7}"/>
              </a:ext>
            </a:extLst>
          </p:cNvPr>
          <p:cNvPicPr>
            <a:picLocks noChangeAspect="1"/>
          </p:cNvPicPr>
          <p:nvPr userDrawn="1"/>
        </p:nvPicPr>
        <p:blipFill>
          <a:blip r:embed="rId23"/>
          <a:stretch>
            <a:fillRect/>
          </a:stretch>
        </p:blipFill>
        <p:spPr>
          <a:xfrm>
            <a:off x="2987752" y="4805400"/>
            <a:ext cx="686834" cy="214636"/>
          </a:xfrm>
          <a:prstGeom prst="rect">
            <a:avLst/>
          </a:prstGeom>
        </p:spPr>
      </p:pic>
      <p:pic>
        <p:nvPicPr>
          <p:cNvPr id="18" name="Picture 17">
            <a:extLst>
              <a:ext uri="{FF2B5EF4-FFF2-40B4-BE49-F238E27FC236}">
                <a16:creationId xmlns:a16="http://schemas.microsoft.com/office/drawing/2014/main" id="{928A0E96-45D7-284F-958A-BBAE3CEC2A02}"/>
              </a:ext>
            </a:extLst>
          </p:cNvPr>
          <p:cNvPicPr>
            <a:picLocks noChangeAspect="1"/>
          </p:cNvPicPr>
          <p:nvPr userDrawn="1"/>
        </p:nvPicPr>
        <p:blipFill>
          <a:blip r:embed="rId24"/>
          <a:stretch>
            <a:fillRect/>
          </a:stretch>
        </p:blipFill>
        <p:spPr>
          <a:xfrm>
            <a:off x="1771174" y="4709905"/>
            <a:ext cx="507032" cy="405626"/>
          </a:xfrm>
          <a:prstGeom prst="rect">
            <a:avLst/>
          </a:prstGeom>
        </p:spPr>
      </p:pic>
      <p:pic>
        <p:nvPicPr>
          <p:cNvPr id="19" name="Picture 18" descr="fiu.jpg">
            <a:extLst>
              <a:ext uri="{FF2B5EF4-FFF2-40B4-BE49-F238E27FC236}">
                <a16:creationId xmlns:a16="http://schemas.microsoft.com/office/drawing/2014/main" id="{C99E7BB4-AAFB-0943-94E0-89B4E7AD1DA6}"/>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2436110" y="4765820"/>
            <a:ext cx="393739" cy="293790"/>
          </a:xfrm>
          <a:prstGeom prst="rect">
            <a:avLst/>
          </a:prstGeom>
        </p:spPr>
      </p:pic>
    </p:spTree>
    <p:extLst>
      <p:ext uri="{BB962C8B-B14F-4D97-AF65-F5344CB8AC3E}">
        <p14:creationId xmlns:p14="http://schemas.microsoft.com/office/powerpoint/2010/main" val="1197671207"/>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Lst>
  <p:hf hdr="0" ftr="0" dt="0"/>
  <p:txStyles>
    <p:titleStyle>
      <a:lvl1pPr algn="l" defTabSz="685800" rtl="0" eaLnBrk="1" latinLnBrk="0" hangingPunct="1">
        <a:lnSpc>
          <a:spcPct val="90000"/>
        </a:lnSpc>
        <a:spcBef>
          <a:spcPct val="0"/>
        </a:spcBef>
        <a:buNone/>
        <a:defRPr sz="2400" b="0" i="0" kern="1200" cap="all">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accent1"/>
        </a:buClr>
        <a:buSzPct val="100000"/>
        <a:buFont typeface="Arial" panose="020B0604020202020204" pitchFamily="34" charset="0"/>
        <a:buChar char="•"/>
        <a:defRPr sz="150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350" kern="1200" cap="none" baseline="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050" kern="1200" cap="none" baseline="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s://www.ee.co.za/article/gis-constructing-ska.html" TargetMode="External"/><Relationship Id="rId7" Type="http://schemas.openxmlformats.org/officeDocument/2006/relationships/image" Target="../media/image34.jp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hyperlink" Target="https://www.unavco.org/community/publications_and_reports/reports/reports.html" TargetMode="Externa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39.jpg"/></Relationships>
</file>

<file path=ppt/slides/_rels/slide16.xml.rels><?xml version="1.0" encoding="UTF-8" standalone="yes"?>
<Relationships xmlns="http://schemas.openxmlformats.org/package/2006/relationships"><Relationship Id="rId8" Type="http://schemas.openxmlformats.org/officeDocument/2006/relationships/hyperlink" Target="http://monet.uni-goettingen.de/" TargetMode="External"/><Relationship Id="rId3" Type="http://schemas.openxmlformats.org/officeDocument/2006/relationships/hyperlink" Target="http://www.saao.ac.za/" TargetMode="External"/><Relationship Id="rId7" Type="http://schemas.openxmlformats.org/officeDocument/2006/relationships/hyperlink" Target="http://lcogt.net/" TargetMode="External"/><Relationship Id="rId12"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hyperlink" Target="https://my.vanderbilt.edu/keltsouth/" TargetMode="External"/><Relationship Id="rId11" Type="http://schemas.openxmlformats.org/officeDocument/2006/relationships/image" Target="../media/image40.jpg"/><Relationship Id="rId5" Type="http://schemas.openxmlformats.org/officeDocument/2006/relationships/hyperlink" Target="http://bison.ph.bham.ac.uk/" TargetMode="External"/><Relationship Id="rId10" Type="http://schemas.openxmlformats.org/officeDocument/2006/relationships/hyperlink" Target="http://www.superwasp.org/waspsouth.htm" TargetMode="External"/><Relationship Id="rId4" Type="http://schemas.openxmlformats.org/officeDocument/2006/relationships/hyperlink" Target="https://www.salt.ac.za/" TargetMode="External"/><Relationship Id="rId9" Type="http://schemas.openxmlformats.org/officeDocument/2006/relationships/hyperlink" Target="http://www.projectsolaris.eu/"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hyperlink" Target="https://aircentre.org)/" TargetMode="External"/><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53.png"/><Relationship Id="rId4" Type="http://schemas.openxmlformats.org/officeDocument/2006/relationships/image" Target="../media/image52.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6.png"/><Relationship Id="rId3" Type="http://schemas.openxmlformats.org/officeDocument/2006/relationships/hyperlink" Target="http://www.nsf.gov/awardsearch/showAward?AWD_ID=1451018&amp;HistoricalAwards=false" TargetMode="External"/><Relationship Id="rId7" Type="http://schemas.openxmlformats.org/officeDocument/2006/relationships/image" Target="../media/image21.jpeg"/><Relationship Id="rId12" Type="http://schemas.openxmlformats.org/officeDocument/2006/relationships/image" Target="../media/image25.jp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20.png"/><Relationship Id="rId11" Type="http://schemas.openxmlformats.org/officeDocument/2006/relationships/image" Target="../media/image24.jpeg"/><Relationship Id="rId5" Type="http://schemas.openxmlformats.org/officeDocument/2006/relationships/image" Target="../media/image19.jpeg"/><Relationship Id="rId15" Type="http://schemas.openxmlformats.org/officeDocument/2006/relationships/image" Target="../media/image28.gif"/><Relationship Id="rId10" Type="http://schemas.openxmlformats.org/officeDocument/2006/relationships/image" Target="../media/image9.jpeg"/><Relationship Id="rId4" Type="http://schemas.openxmlformats.org/officeDocument/2006/relationships/hyperlink" Target="https://www.nsf.gov/awardsearch/showAward?AWD_ID=1451018&amp;HistoricalAwards=false" TargetMode="External"/><Relationship Id="rId9" Type="http://schemas.openxmlformats.org/officeDocument/2006/relationships/image" Target="../media/image23.jpeg"/><Relationship Id="rId14" Type="http://schemas.openxmlformats.org/officeDocument/2006/relationships/image" Target="../media/image27.jpg"/></Relationships>
</file>

<file path=ppt/slides/_rels/slide8.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29.jpg"/><Relationship Id="rId3" Type="http://schemas.openxmlformats.org/officeDocument/2006/relationships/image" Target="../media/image19.jpeg"/><Relationship Id="rId7" Type="http://schemas.openxmlformats.org/officeDocument/2006/relationships/image" Target="../media/image23.jpeg"/><Relationship Id="rId12" Type="http://schemas.openxmlformats.org/officeDocument/2006/relationships/image" Target="../media/image28.gif"/><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22.jpeg"/><Relationship Id="rId11" Type="http://schemas.openxmlformats.org/officeDocument/2006/relationships/image" Target="../media/image26.png"/><Relationship Id="rId5" Type="http://schemas.openxmlformats.org/officeDocument/2006/relationships/image" Target="../media/image21.jpeg"/><Relationship Id="rId10" Type="http://schemas.openxmlformats.org/officeDocument/2006/relationships/image" Target="../media/image25.jpg"/><Relationship Id="rId4" Type="http://schemas.openxmlformats.org/officeDocument/2006/relationships/image" Target="../media/image20.png"/><Relationship Id="rId9"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hyperlink" Target="https://ubuntunet.net/category/events/ubuntunet-connect/" TargetMode="External"/><Relationship Id="rId5" Type="http://schemas.openxmlformats.org/officeDocument/2006/relationships/image" Target="../media/image30.jpg"/><Relationship Id="rId4" Type="http://schemas.openxmlformats.org/officeDocument/2006/relationships/hyperlink" Target="https://www.nsf.gov/awardsearch/showAward?AWD_ID=1638990&amp;HistoricalAwards=fals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C8492-580F-004D-A8D5-C6C4226CCC35}"/>
              </a:ext>
            </a:extLst>
          </p:cNvPr>
          <p:cNvSpPr>
            <a:spLocks noGrp="1"/>
          </p:cNvSpPr>
          <p:nvPr>
            <p:ph type="ctrTitle"/>
          </p:nvPr>
        </p:nvSpPr>
        <p:spPr>
          <a:xfrm>
            <a:off x="1813336" y="2057401"/>
            <a:ext cx="6477805" cy="450397"/>
          </a:xfrm>
        </p:spPr>
        <p:txBody>
          <a:bodyPr>
            <a:noAutofit/>
          </a:bodyPr>
          <a:lstStyle/>
          <a:p>
            <a:r>
              <a:rPr lang="en-US" sz="2800" b="1" cap="none"/>
              <a:t>Developments in </a:t>
            </a:r>
            <a:r>
              <a:rPr lang="en-US" sz="2800" b="1" cap="none" dirty="0"/>
              <a:t>t</a:t>
            </a:r>
            <a:r>
              <a:rPr lang="en-US" sz="2800" b="1" cap="none"/>
              <a:t>he </a:t>
            </a:r>
            <a:r>
              <a:rPr lang="en-US" sz="2800" b="1" cap="none" dirty="0"/>
              <a:t>South Atlantic</a:t>
            </a:r>
          </a:p>
        </p:txBody>
      </p:sp>
      <p:sp>
        <p:nvSpPr>
          <p:cNvPr id="3" name="Subtitle 2">
            <a:extLst>
              <a:ext uri="{FF2B5EF4-FFF2-40B4-BE49-F238E27FC236}">
                <a16:creationId xmlns:a16="http://schemas.microsoft.com/office/drawing/2014/main" id="{A664E594-0E96-CB4A-BD07-A559280C8ACD}"/>
              </a:ext>
            </a:extLst>
          </p:cNvPr>
          <p:cNvSpPr>
            <a:spLocks noGrp="1"/>
          </p:cNvSpPr>
          <p:nvPr>
            <p:ph type="subTitle" idx="1"/>
          </p:nvPr>
        </p:nvSpPr>
        <p:spPr/>
        <p:txBody>
          <a:bodyPr/>
          <a:lstStyle/>
          <a:p>
            <a:r>
              <a:rPr lang="en-US" sz="1600" dirty="0"/>
              <a:t>Exploring models for sharing submarine cable capacity</a:t>
            </a:r>
          </a:p>
        </p:txBody>
      </p:sp>
      <p:pic>
        <p:nvPicPr>
          <p:cNvPr id="6" name="Imagem 6">
            <a:extLst>
              <a:ext uri="{FF2B5EF4-FFF2-40B4-BE49-F238E27FC236}">
                <a16:creationId xmlns:a16="http://schemas.microsoft.com/office/drawing/2014/main" id="{1700C366-8DD4-1049-AB2C-621212ACF7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0510" y="119878"/>
            <a:ext cx="1912041" cy="582476"/>
          </a:xfrm>
          <a:prstGeom prst="rect">
            <a:avLst/>
          </a:prstGeom>
          <a:solidFill>
            <a:srgbClr val="46219F"/>
          </a:solidFill>
        </p:spPr>
      </p:pic>
      <p:sp>
        <p:nvSpPr>
          <p:cNvPr id="7" name="Text Placeholder 2">
            <a:extLst>
              <a:ext uri="{FF2B5EF4-FFF2-40B4-BE49-F238E27FC236}">
                <a16:creationId xmlns:a16="http://schemas.microsoft.com/office/drawing/2014/main" id="{917BF3AE-BC66-5647-B348-6F05A6FD1284}"/>
              </a:ext>
            </a:extLst>
          </p:cNvPr>
          <p:cNvSpPr txBox="1">
            <a:spLocks/>
          </p:cNvSpPr>
          <p:nvPr/>
        </p:nvSpPr>
        <p:spPr>
          <a:xfrm>
            <a:off x="310715" y="3701216"/>
            <a:ext cx="8581934" cy="825581"/>
          </a:xfrm>
          <a:prstGeom prst="rect">
            <a:avLst/>
          </a:prstGeom>
        </p:spPr>
        <p:txBody>
          <a:bodyPr vert="horz" lIns="68580" tIns="34290" rIns="68580" bIns="34290" rtlCol="0">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lgn="ctr">
              <a:buNone/>
            </a:pPr>
            <a:r>
              <a:rPr lang="en-US" sz="1200" b="1" dirty="0"/>
              <a:t>Heidi Morgan -</a:t>
            </a:r>
            <a:r>
              <a:rPr lang="en-US" sz="1200" dirty="0"/>
              <a:t> Senior Computer Scientist at Information Science Institute at the University of Southern California (USC USA)</a:t>
            </a:r>
            <a:br>
              <a:rPr lang="en-US" sz="1200" dirty="0"/>
            </a:br>
            <a:r>
              <a:rPr lang="en-US" sz="1200" b="1" dirty="0"/>
              <a:t>Michael Stanton </a:t>
            </a:r>
            <a:r>
              <a:rPr lang="en-US" sz="1200" dirty="0"/>
              <a:t>- Ne</a:t>
            </a:r>
            <a:r>
              <a:rPr lang="en-US" sz="1200" i="1" dirty="0"/>
              <a:t>twork Scientist </a:t>
            </a:r>
            <a:r>
              <a:rPr lang="en-US" sz="1200" dirty="0"/>
              <a:t>at Rede Nacional de Ensino e </a:t>
            </a:r>
            <a:r>
              <a:rPr lang="en-US" sz="1200" dirty="0" err="1"/>
              <a:t>Pesquisa</a:t>
            </a:r>
            <a:r>
              <a:rPr lang="en-US" sz="1200" dirty="0"/>
              <a:t> (RNP Brazil)</a:t>
            </a:r>
            <a:br>
              <a:rPr lang="en-US" sz="1200" dirty="0"/>
            </a:br>
            <a:r>
              <a:rPr lang="en-US" sz="1200" b="1" dirty="0"/>
              <a:t>Len </a:t>
            </a:r>
            <a:r>
              <a:rPr lang="en-US" sz="1200" b="1" dirty="0" err="1"/>
              <a:t>Lotz</a:t>
            </a:r>
            <a:r>
              <a:rPr lang="en-US" sz="1200" b="1" dirty="0"/>
              <a:t> </a:t>
            </a:r>
            <a:r>
              <a:rPr lang="en-US" sz="1200" dirty="0"/>
              <a:t>- </a:t>
            </a:r>
            <a:r>
              <a:rPr lang="en-US" sz="1200" i="1" dirty="0"/>
              <a:t>Executive Officer</a:t>
            </a:r>
            <a:r>
              <a:rPr lang="en-US" sz="1200" dirty="0"/>
              <a:t>, Tertiary Education and Research Network (TENET South Africa)</a:t>
            </a:r>
          </a:p>
          <a:p>
            <a:pPr marL="0" indent="0">
              <a:buNone/>
            </a:pPr>
            <a:endParaRPr lang="en-US" sz="1200" i="1" dirty="0"/>
          </a:p>
        </p:txBody>
      </p:sp>
    </p:spTree>
    <p:extLst>
      <p:ext uri="{BB962C8B-B14F-4D97-AF65-F5344CB8AC3E}">
        <p14:creationId xmlns:p14="http://schemas.microsoft.com/office/powerpoint/2010/main" val="21219508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2" y="309997"/>
            <a:ext cx="5631873" cy="417791"/>
          </a:xfrm>
          <a:effectLst/>
        </p:spPr>
        <p:txBody>
          <a:bodyPr vert="horz" lIns="68580" tIns="34290" rIns="68580" bIns="34290" rtlCol="0" anchor="t" anchorCtr="0">
            <a:noAutofit/>
          </a:bodyPr>
          <a:lstStyle/>
          <a:p>
            <a:pPr>
              <a:buClr>
                <a:schemeClr val="accent6">
                  <a:lumMod val="75000"/>
                </a:schemeClr>
              </a:buClr>
              <a:buSzPct val="128000"/>
            </a:pPr>
            <a:r>
              <a:rPr lang="en-ZA" sz="2100" cap="none" dirty="0"/>
              <a:t>The  SA NREN =  TENET &amp; SANReN</a:t>
            </a:r>
            <a:br>
              <a:rPr lang="en-ZA" sz="2100" cap="none" dirty="0"/>
            </a:br>
            <a:r>
              <a:rPr lang="en-US" sz="2100" cap="none" dirty="0"/>
              <a:t>	</a:t>
            </a:r>
          </a:p>
        </p:txBody>
      </p:sp>
      <p:sp>
        <p:nvSpPr>
          <p:cNvPr id="5" name="Content Placeholder 2">
            <a:extLst>
              <a:ext uri="{FF2B5EF4-FFF2-40B4-BE49-F238E27FC236}">
                <a16:creationId xmlns:a16="http://schemas.microsoft.com/office/drawing/2014/main" id="{8EA3E671-A7BF-C942-98C3-79E836AD7F19}"/>
              </a:ext>
            </a:extLst>
          </p:cNvPr>
          <p:cNvSpPr txBox="1">
            <a:spLocks/>
          </p:cNvSpPr>
          <p:nvPr/>
        </p:nvSpPr>
        <p:spPr>
          <a:xfrm>
            <a:off x="1006099" y="1085856"/>
            <a:ext cx="3118226" cy="3400420"/>
          </a:xfrm>
          <a:prstGeom prst="rect">
            <a:avLst/>
          </a:prstGeom>
        </p:spPr>
        <p:txBody>
          <a:bodyPr vert="horz" lIns="68580" tIns="34290" rIns="68580" bIns="34290" rtlCol="0">
            <a:normAutofit fontScale="92500" lnSpcReduction="1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en-US" sz="1500" b="1" dirty="0"/>
              <a:t>TENET</a:t>
            </a:r>
          </a:p>
          <a:p>
            <a:r>
              <a:rPr lang="en-US" sz="1500" dirty="0"/>
              <a:t>Created in 2000 as a non-profit company. Membership is primarily universities (all 26) and research institutions, but serves a much wider constituency</a:t>
            </a:r>
          </a:p>
          <a:p>
            <a:r>
              <a:rPr lang="en-US" sz="1500" dirty="0"/>
              <a:t>Funded through cost recovery from beneficiaries</a:t>
            </a:r>
          </a:p>
          <a:p>
            <a:r>
              <a:rPr lang="en-US" sz="1500" dirty="0"/>
              <a:t>Operates network deployed by </a:t>
            </a:r>
            <a:r>
              <a:rPr lang="en-US" sz="1500" dirty="0" err="1"/>
              <a:t>SANReN</a:t>
            </a:r>
            <a:r>
              <a:rPr lang="en-US" sz="1500" dirty="0"/>
              <a:t>, but also deploys some network components</a:t>
            </a:r>
          </a:p>
          <a:p>
            <a:r>
              <a:rPr lang="en-US" sz="1500" dirty="0"/>
              <a:t>Delivers services</a:t>
            </a:r>
          </a:p>
        </p:txBody>
      </p:sp>
      <p:sp>
        <p:nvSpPr>
          <p:cNvPr id="6" name="Content Placeholder 2">
            <a:extLst>
              <a:ext uri="{FF2B5EF4-FFF2-40B4-BE49-F238E27FC236}">
                <a16:creationId xmlns:a16="http://schemas.microsoft.com/office/drawing/2014/main" id="{1AE3883F-B8C8-A842-A2A0-8E6887921FEA}"/>
              </a:ext>
            </a:extLst>
          </p:cNvPr>
          <p:cNvSpPr txBox="1">
            <a:spLocks/>
          </p:cNvSpPr>
          <p:nvPr/>
        </p:nvSpPr>
        <p:spPr>
          <a:xfrm>
            <a:off x="4301839" y="1085855"/>
            <a:ext cx="3118226" cy="3400420"/>
          </a:xfrm>
          <a:prstGeom prst="rect">
            <a:avLst/>
          </a:prstGeom>
        </p:spPr>
        <p:txBody>
          <a:bodyPr vert="horz" lIns="68580" tIns="34290" rIns="68580" bIns="34290" rtlCol="0">
            <a:normAutofit fontScale="925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fontAlgn="t">
              <a:buNone/>
            </a:pPr>
            <a:r>
              <a:rPr lang="en-ZA" sz="1500" b="1" dirty="0"/>
              <a:t>SANReN</a:t>
            </a:r>
          </a:p>
          <a:p>
            <a:pPr fontAlgn="t"/>
            <a:r>
              <a:rPr lang="en-ZA" sz="1500" dirty="0"/>
              <a:t>Created in 2006 as a business unit in the Council for Scientific and Industrial Research</a:t>
            </a:r>
            <a:endParaRPr lang="en-US" sz="1500" dirty="0"/>
          </a:p>
          <a:p>
            <a:pPr fontAlgn="t"/>
            <a:r>
              <a:rPr lang="en-ZA" sz="1500" dirty="0"/>
              <a:t>Funded through a State grant (Department of Science and Technology)</a:t>
            </a:r>
            <a:endParaRPr lang="en-US" sz="1500" dirty="0"/>
          </a:p>
          <a:p>
            <a:pPr fontAlgn="t"/>
            <a:r>
              <a:rPr lang="en-ZA" sz="1500" dirty="0"/>
              <a:t>Designs, acquires and implements networks and network components, from metro to international level</a:t>
            </a:r>
            <a:endParaRPr lang="en-US" sz="1500" dirty="0"/>
          </a:p>
          <a:p>
            <a:pPr fontAlgn="t"/>
            <a:r>
              <a:rPr lang="en-ZA" sz="1500" dirty="0"/>
              <a:t>Develops and incubates services</a:t>
            </a:r>
            <a:endParaRPr lang="en-US" sz="1500" dirty="0"/>
          </a:p>
        </p:txBody>
      </p:sp>
      <p:sp>
        <p:nvSpPr>
          <p:cNvPr id="7" name="Slide Number Placeholder 5">
            <a:extLst>
              <a:ext uri="{FF2B5EF4-FFF2-40B4-BE49-F238E27FC236}">
                <a16:creationId xmlns:a16="http://schemas.microsoft.com/office/drawing/2014/main" id="{A8848EDE-9422-8C43-8744-C8371B93C564}"/>
              </a:ext>
            </a:extLst>
          </p:cNvPr>
          <p:cNvSpPr txBox="1">
            <a:spLocks/>
          </p:cNvSpPr>
          <p:nvPr/>
        </p:nvSpPr>
        <p:spPr>
          <a:xfrm>
            <a:off x="8078542" y="4681927"/>
            <a:ext cx="608264" cy="37768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B1DED20-E75D-544F-B7D4-F9DC9C76F073}" type="slidenum">
              <a:rPr lang="en-US" sz="1200">
                <a:solidFill>
                  <a:schemeClr val="accent1"/>
                </a:solidFill>
              </a:rPr>
              <a:pPr algn="r"/>
              <a:t>10</a:t>
            </a:fld>
            <a:endParaRPr lang="en-US" sz="1200" dirty="0">
              <a:solidFill>
                <a:schemeClr val="accent1"/>
              </a:solidFill>
            </a:endParaRPr>
          </a:p>
        </p:txBody>
      </p:sp>
    </p:spTree>
    <p:extLst>
      <p:ext uri="{BB962C8B-B14F-4D97-AF65-F5344CB8AC3E}">
        <p14:creationId xmlns:p14="http://schemas.microsoft.com/office/powerpoint/2010/main" val="3050262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2" y="498766"/>
            <a:ext cx="5631873" cy="377537"/>
          </a:xfrm>
        </p:spPr>
        <p:txBody>
          <a:bodyPr>
            <a:normAutofit fontScale="90000"/>
          </a:bodyPr>
          <a:lstStyle/>
          <a:p>
            <a:r>
              <a:rPr lang="en-US" sz="2100" dirty="0"/>
              <a:t>SA NREN</a:t>
            </a:r>
          </a:p>
        </p:txBody>
      </p:sp>
      <p:sp>
        <p:nvSpPr>
          <p:cNvPr id="3" name="Content Placeholder 2"/>
          <p:cNvSpPr>
            <a:spLocks noGrp="1"/>
          </p:cNvSpPr>
          <p:nvPr>
            <p:ph sz="quarter" idx="13"/>
          </p:nvPr>
        </p:nvSpPr>
        <p:spPr>
          <a:xfrm>
            <a:off x="673101" y="876303"/>
            <a:ext cx="8013706" cy="3586367"/>
          </a:xfrm>
          <a:prstGeom prst="rect">
            <a:avLst/>
          </a:prstGeom>
        </p:spPr>
        <p:txBody>
          <a:bodyPr>
            <a:noAutofit/>
          </a:bodyPr>
          <a:lstStyle/>
          <a:p>
            <a:r>
              <a:rPr lang="en-US" sz="1400" dirty="0"/>
              <a:t>SA NREN (TENET and SANReN) operates an exchange point in Cape Town – ZAOXI.</a:t>
            </a:r>
          </a:p>
          <a:p>
            <a:r>
              <a:rPr lang="en-US" sz="1400" dirty="0"/>
              <a:t>SA NREN has ownership of 7.4% of the WACS cable allowing it to light capacity between any 2 landing stations between Cape Town and London.</a:t>
            </a:r>
          </a:p>
          <a:p>
            <a:r>
              <a:rPr lang="en-US" sz="1400" dirty="0" err="1"/>
              <a:t>AARCLight</a:t>
            </a:r>
            <a:r>
              <a:rPr lang="en-US" sz="1400" dirty="0"/>
              <a:t> and </a:t>
            </a:r>
            <a:r>
              <a:rPr lang="en-US" sz="1400" dirty="0" err="1"/>
              <a:t>AmLight</a:t>
            </a:r>
            <a:r>
              <a:rPr lang="en-US" sz="1400" dirty="0"/>
              <a:t> are forming a collaborative partnership with SA NREN.  </a:t>
            </a:r>
          </a:p>
          <a:p>
            <a:r>
              <a:rPr lang="en-US" sz="1400" dirty="0" err="1"/>
              <a:t>UbuntuNet</a:t>
            </a:r>
            <a:r>
              <a:rPr lang="en-US" sz="1400" dirty="0"/>
              <a:t> will participate in this project by connecting to ZAOXI.  </a:t>
            </a:r>
          </a:p>
          <a:p>
            <a:r>
              <a:rPr lang="en-US" sz="1400" dirty="0"/>
              <a:t>Once an exchange point is established in Luanda, SA NREN can light capacity between ZAOXI and the new exchange point using WACS</a:t>
            </a:r>
          </a:p>
          <a:p>
            <a:r>
              <a:rPr lang="en-US" sz="1400" dirty="0"/>
              <a:t>Collaborative partners can utilize capacity as needed on the SACS cable, WACS cable, </a:t>
            </a:r>
            <a:r>
              <a:rPr lang="en-US" sz="1400" dirty="0" err="1"/>
              <a:t>AARCLight</a:t>
            </a:r>
            <a:r>
              <a:rPr lang="en-US" sz="1400" dirty="0"/>
              <a:t> etc. to connect to AmLight in Fortaleza, ZAOXI in Cape Town or any other connected Exchange point</a:t>
            </a:r>
          </a:p>
          <a:p>
            <a:r>
              <a:rPr lang="en-US" sz="1400" dirty="0"/>
              <a:t>SA NREN’s WACS connectivity may be extended to reach other landing stations to add new collaborative partners to the project. </a:t>
            </a:r>
          </a:p>
        </p:txBody>
      </p:sp>
      <p:sp>
        <p:nvSpPr>
          <p:cNvPr id="7" name="Slide Number Placeholder 5">
            <a:extLst>
              <a:ext uri="{FF2B5EF4-FFF2-40B4-BE49-F238E27FC236}">
                <a16:creationId xmlns:a16="http://schemas.microsoft.com/office/drawing/2014/main" id="{EFA57423-9C57-7D49-9297-9B175D38E3BC}"/>
              </a:ext>
            </a:extLst>
          </p:cNvPr>
          <p:cNvSpPr txBox="1">
            <a:spLocks/>
          </p:cNvSpPr>
          <p:nvPr/>
        </p:nvSpPr>
        <p:spPr>
          <a:xfrm>
            <a:off x="8078542" y="4681927"/>
            <a:ext cx="608264" cy="37768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B1DED20-E75D-544F-B7D4-F9DC9C76F073}" type="slidenum">
              <a:rPr lang="en-US" sz="1200">
                <a:solidFill>
                  <a:schemeClr val="accent1"/>
                </a:solidFill>
              </a:rPr>
              <a:pPr algn="r"/>
              <a:t>11</a:t>
            </a:fld>
            <a:endParaRPr lang="en-US" sz="1200" dirty="0">
              <a:solidFill>
                <a:schemeClr val="accent1"/>
              </a:solidFill>
            </a:endParaRPr>
          </a:p>
        </p:txBody>
      </p:sp>
    </p:spTree>
    <p:extLst>
      <p:ext uri="{BB962C8B-B14F-4D97-AF65-F5344CB8AC3E}">
        <p14:creationId xmlns:p14="http://schemas.microsoft.com/office/powerpoint/2010/main" val="11233167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7748" y="498766"/>
            <a:ext cx="7345262" cy="377537"/>
          </a:xfrm>
        </p:spPr>
        <p:txBody>
          <a:bodyPr>
            <a:normAutofit fontScale="90000"/>
          </a:bodyPr>
          <a:lstStyle/>
          <a:p>
            <a:r>
              <a:rPr lang="en-US" sz="2100" cap="none" dirty="0"/>
              <a:t>SA NREN Connectivity to Angola &amp; London &amp; Amsterdam</a:t>
            </a: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422781" y="1017175"/>
            <a:ext cx="5504688" cy="3523488"/>
          </a:xfrm>
          <a:prstGeom prst="rect">
            <a:avLst/>
          </a:prstGeom>
        </p:spPr>
      </p:pic>
      <p:sp>
        <p:nvSpPr>
          <p:cNvPr id="7" name="Slide Number Placeholder 5">
            <a:extLst>
              <a:ext uri="{FF2B5EF4-FFF2-40B4-BE49-F238E27FC236}">
                <a16:creationId xmlns:a16="http://schemas.microsoft.com/office/drawing/2014/main" id="{3F1605D9-1E34-A64C-8568-755765ED9679}"/>
              </a:ext>
            </a:extLst>
          </p:cNvPr>
          <p:cNvSpPr txBox="1">
            <a:spLocks/>
          </p:cNvSpPr>
          <p:nvPr/>
        </p:nvSpPr>
        <p:spPr>
          <a:xfrm>
            <a:off x="8078542" y="4681927"/>
            <a:ext cx="608264" cy="37768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B1DED20-E75D-544F-B7D4-F9DC9C76F073}" type="slidenum">
              <a:rPr lang="en-US" sz="1200">
                <a:solidFill>
                  <a:schemeClr val="accent1"/>
                </a:solidFill>
              </a:rPr>
              <a:pPr algn="r"/>
              <a:t>12</a:t>
            </a:fld>
            <a:endParaRPr lang="en-US" sz="1200" dirty="0">
              <a:solidFill>
                <a:schemeClr val="accent1"/>
              </a:solidFill>
            </a:endParaRPr>
          </a:p>
        </p:txBody>
      </p:sp>
    </p:spTree>
    <p:extLst>
      <p:ext uri="{BB962C8B-B14F-4D97-AF65-F5344CB8AC3E}">
        <p14:creationId xmlns:p14="http://schemas.microsoft.com/office/powerpoint/2010/main" val="18221157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9E702F-5877-7243-B277-317741A831E0}"/>
              </a:ext>
            </a:extLst>
          </p:cNvPr>
          <p:cNvSpPr>
            <a:spLocks noGrp="1"/>
          </p:cNvSpPr>
          <p:nvPr>
            <p:ph type="title"/>
          </p:nvPr>
        </p:nvSpPr>
        <p:spPr>
          <a:xfrm>
            <a:off x="1076116" y="376355"/>
            <a:ext cx="7202456" cy="604091"/>
          </a:xfrm>
          <a:effectLst/>
        </p:spPr>
        <p:txBody>
          <a:bodyPr vert="horz" lIns="68580" tIns="34290" rIns="68580" bIns="34290" rtlCol="0" anchor="t" anchorCtr="0">
            <a:noAutofit/>
          </a:bodyPr>
          <a:lstStyle/>
          <a:p>
            <a:pPr>
              <a:buClr>
                <a:schemeClr val="accent6">
                  <a:lumMod val="75000"/>
                </a:schemeClr>
              </a:buClr>
              <a:buSzPct val="128000"/>
              <a:buFont typeface="Georgia" pitchFamily="18" charset="0"/>
            </a:pPr>
            <a:r>
              <a:rPr lang="en-US" sz="2100" cap="none" dirty="0"/>
              <a:t>Science Driver collaborations </a:t>
            </a:r>
            <a:br>
              <a:rPr lang="en-US" sz="2100" cap="none" dirty="0"/>
            </a:br>
            <a:r>
              <a:rPr lang="en-US" sz="2100" cap="none" dirty="0"/>
              <a:t>Africa &amp; The Americas</a:t>
            </a:r>
          </a:p>
        </p:txBody>
      </p:sp>
      <p:sp>
        <p:nvSpPr>
          <p:cNvPr id="5" name="Content Placeholder 4">
            <a:extLst>
              <a:ext uri="{FF2B5EF4-FFF2-40B4-BE49-F238E27FC236}">
                <a16:creationId xmlns:a16="http://schemas.microsoft.com/office/drawing/2014/main" id="{ED80BFED-673B-BF44-B9EC-63A48533462F}"/>
              </a:ext>
            </a:extLst>
          </p:cNvPr>
          <p:cNvSpPr>
            <a:spLocks noGrp="1"/>
          </p:cNvSpPr>
          <p:nvPr>
            <p:ph sz="quarter" idx="13"/>
          </p:nvPr>
        </p:nvSpPr>
        <p:spPr>
          <a:xfrm>
            <a:off x="1094134" y="1035099"/>
            <a:ext cx="3477867" cy="1100692"/>
          </a:xfrm>
        </p:spPr>
        <p:txBody>
          <a:bodyPr>
            <a:noAutofit/>
          </a:bodyPr>
          <a:lstStyle/>
          <a:p>
            <a:pPr marL="291457" indent="-257168">
              <a:lnSpc>
                <a:spcPct val="100000"/>
              </a:lnSpc>
            </a:pPr>
            <a:r>
              <a:rPr lang="en-US" dirty="0"/>
              <a:t>Astronomy</a:t>
            </a:r>
          </a:p>
          <a:p>
            <a:pPr marL="291457" indent="-257168">
              <a:lnSpc>
                <a:spcPct val="100000"/>
              </a:lnSpc>
            </a:pPr>
            <a:r>
              <a:rPr lang="en-US" dirty="0"/>
              <a:t>Medical</a:t>
            </a:r>
            <a:endParaRPr lang="en-US" sz="1200" dirty="0"/>
          </a:p>
          <a:p>
            <a:pPr marL="291457" indent="-257168">
              <a:lnSpc>
                <a:spcPct val="100000"/>
              </a:lnSpc>
            </a:pPr>
            <a:r>
              <a:rPr lang="en-US" dirty="0"/>
              <a:t>Other Science Disciplines</a:t>
            </a:r>
          </a:p>
        </p:txBody>
      </p:sp>
      <p:sp>
        <p:nvSpPr>
          <p:cNvPr id="13" name="TextBox 12">
            <a:extLst>
              <a:ext uri="{FF2B5EF4-FFF2-40B4-BE49-F238E27FC236}">
                <a16:creationId xmlns:a16="http://schemas.microsoft.com/office/drawing/2014/main" id="{10ED0FAE-AC52-D940-B186-2CB0CA962BE6}"/>
              </a:ext>
            </a:extLst>
          </p:cNvPr>
          <p:cNvSpPr txBox="1"/>
          <p:nvPr/>
        </p:nvSpPr>
        <p:spPr>
          <a:xfrm>
            <a:off x="6048793" y="3056380"/>
            <a:ext cx="3018543" cy="669414"/>
          </a:xfrm>
          <a:prstGeom prst="rect">
            <a:avLst/>
          </a:prstGeom>
          <a:noFill/>
        </p:spPr>
        <p:txBody>
          <a:bodyPr wrap="square" rtlCol="0">
            <a:spAutoFit/>
          </a:bodyPr>
          <a:lstStyle/>
          <a:p>
            <a:r>
              <a:rPr lang="en-US" sz="750" b="1" dirty="0"/>
              <a:t>Telescope sites across Africa, with its core in the Northern Cape </a:t>
            </a:r>
            <a:br>
              <a:rPr lang="en-US" sz="750" b="1" dirty="0"/>
            </a:br>
            <a:r>
              <a:rPr lang="en-US" sz="750" dirty="0"/>
              <a:t>Potgieter, P. (2015). GIS in constructing the SKA. Retrieved from </a:t>
            </a:r>
            <a:r>
              <a:rPr lang="en-US" sz="750" u="sng" dirty="0">
                <a:hlinkClick r:id="rId3"/>
              </a:rPr>
              <a:t>https://www.ee.co.za/article/gis-constructing-ska.html</a:t>
            </a:r>
            <a:endParaRPr lang="en-US" sz="750" dirty="0"/>
          </a:p>
          <a:p>
            <a:endParaRPr lang="en-US" sz="750" dirty="0"/>
          </a:p>
        </p:txBody>
      </p:sp>
      <p:sp>
        <p:nvSpPr>
          <p:cNvPr id="10" name="TextBox 9">
            <a:extLst>
              <a:ext uri="{FF2B5EF4-FFF2-40B4-BE49-F238E27FC236}">
                <a16:creationId xmlns:a16="http://schemas.microsoft.com/office/drawing/2014/main" id="{454FB31D-22DB-894A-9A9E-B01416C744A2}"/>
              </a:ext>
            </a:extLst>
          </p:cNvPr>
          <p:cNvSpPr txBox="1"/>
          <p:nvPr/>
        </p:nvSpPr>
        <p:spPr>
          <a:xfrm>
            <a:off x="2945217" y="3714659"/>
            <a:ext cx="1642583" cy="669414"/>
          </a:xfrm>
          <a:prstGeom prst="rect">
            <a:avLst/>
          </a:prstGeom>
          <a:noFill/>
        </p:spPr>
        <p:txBody>
          <a:bodyPr wrap="square" rtlCol="0">
            <a:spAutoFit/>
          </a:bodyPr>
          <a:lstStyle/>
          <a:p>
            <a:r>
              <a:rPr lang="en-US" sz="750" b="1" dirty="0"/>
              <a:t>Earth Observation Institutions</a:t>
            </a:r>
          </a:p>
          <a:p>
            <a:r>
              <a:rPr lang="en-US" sz="750" dirty="0" err="1"/>
              <a:t>Torman</a:t>
            </a:r>
            <a:r>
              <a:rPr lang="en-US" sz="750" dirty="0"/>
              <a:t>, Y. (2017). </a:t>
            </a:r>
            <a:r>
              <a:rPr lang="en-US" sz="750" i="1" dirty="0" err="1"/>
              <a:t>AfREN</a:t>
            </a:r>
            <a:r>
              <a:rPr lang="en-US" sz="750" i="1" dirty="0"/>
              <a:t> and </a:t>
            </a:r>
            <a:r>
              <a:rPr lang="en-US" sz="750" i="1" dirty="0" err="1"/>
              <a:t>AfriGEOSS</a:t>
            </a:r>
            <a:r>
              <a:rPr lang="en-US" sz="750" i="1" dirty="0"/>
              <a:t>.</a:t>
            </a:r>
            <a:r>
              <a:rPr lang="en-US" sz="750" dirty="0"/>
              <a:t> Paper presented at the </a:t>
            </a:r>
            <a:r>
              <a:rPr lang="en-US" sz="750" dirty="0" err="1"/>
              <a:t>AfriGEOSS</a:t>
            </a:r>
            <a:r>
              <a:rPr lang="en-US" sz="750" dirty="0"/>
              <a:t> Symposium 2017, Sunyani, Ghana.</a:t>
            </a:r>
          </a:p>
        </p:txBody>
      </p:sp>
      <p:pic>
        <p:nvPicPr>
          <p:cNvPr id="9" name="Picture 2">
            <a:extLst>
              <a:ext uri="{FF2B5EF4-FFF2-40B4-BE49-F238E27FC236}">
                <a16:creationId xmlns:a16="http://schemas.microsoft.com/office/drawing/2014/main" id="{1604B2CF-F485-3745-8C32-9ADACB0994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618" y="2135789"/>
            <a:ext cx="1539594" cy="146353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 name="Picture 1">
            <a:extLst>
              <a:ext uri="{FF2B5EF4-FFF2-40B4-BE49-F238E27FC236}">
                <a16:creationId xmlns:a16="http://schemas.microsoft.com/office/drawing/2014/main" id="{64EFFD68-4F80-6B42-8A30-7041776F9907}"/>
              </a:ext>
            </a:extLst>
          </p:cNvPr>
          <p:cNvPicPr>
            <a:picLocks noChangeAspect="1"/>
          </p:cNvPicPr>
          <p:nvPr/>
        </p:nvPicPr>
        <p:blipFill>
          <a:blip r:embed="rId5"/>
          <a:stretch>
            <a:fillRect/>
          </a:stretch>
        </p:blipFill>
        <p:spPr>
          <a:xfrm>
            <a:off x="1328498" y="2135789"/>
            <a:ext cx="1511788" cy="1463540"/>
          </a:xfrm>
          <a:prstGeom prst="rect">
            <a:avLst/>
          </a:prstGeom>
          <a:ln>
            <a:solidFill>
              <a:schemeClr val="bg1">
                <a:lumMod val="85000"/>
              </a:schemeClr>
            </a:solidFill>
          </a:ln>
        </p:spPr>
      </p:pic>
      <p:sp>
        <p:nvSpPr>
          <p:cNvPr id="16" name="TextBox 15">
            <a:extLst>
              <a:ext uri="{FF2B5EF4-FFF2-40B4-BE49-F238E27FC236}">
                <a16:creationId xmlns:a16="http://schemas.microsoft.com/office/drawing/2014/main" id="{DA981972-DEA0-5348-A0F2-1B1EEEEB6760}"/>
              </a:ext>
            </a:extLst>
          </p:cNvPr>
          <p:cNvSpPr txBox="1"/>
          <p:nvPr/>
        </p:nvSpPr>
        <p:spPr>
          <a:xfrm>
            <a:off x="1274314" y="3714659"/>
            <a:ext cx="1563023" cy="669414"/>
          </a:xfrm>
          <a:prstGeom prst="rect">
            <a:avLst/>
          </a:prstGeom>
          <a:noFill/>
        </p:spPr>
        <p:txBody>
          <a:bodyPr wrap="square" rtlCol="0">
            <a:spAutoFit/>
          </a:bodyPr>
          <a:lstStyle/>
          <a:p>
            <a:r>
              <a:rPr lang="en-US" sz="750" b="1" dirty="0"/>
              <a:t>Global Positioning System (CGPS) in Africa. </a:t>
            </a:r>
            <a:r>
              <a:rPr lang="en-US" sz="750" dirty="0"/>
              <a:t>Source: </a:t>
            </a:r>
            <a:r>
              <a:rPr lang="en-US" sz="750" dirty="0">
                <a:hlinkClick r:id="rId6"/>
              </a:rPr>
              <a:t>https://www.unavco.org/community/publications_and_reports/reports/reports.html</a:t>
            </a:r>
            <a:endParaRPr lang="en-US" sz="750" dirty="0"/>
          </a:p>
        </p:txBody>
      </p:sp>
      <p:pic>
        <p:nvPicPr>
          <p:cNvPr id="19" name="Picture 18">
            <a:extLst>
              <a:ext uri="{FF2B5EF4-FFF2-40B4-BE49-F238E27FC236}">
                <a16:creationId xmlns:a16="http://schemas.microsoft.com/office/drawing/2014/main" id="{5B4BAE03-20DB-4440-ADB4-340B6FAF5437}"/>
              </a:ext>
            </a:extLst>
          </p:cNvPr>
          <p:cNvPicPr>
            <a:picLocks noChangeAspect="1"/>
          </p:cNvPicPr>
          <p:nvPr/>
        </p:nvPicPr>
        <p:blipFill>
          <a:blip r:embed="rId7"/>
          <a:stretch>
            <a:fillRect/>
          </a:stretch>
        </p:blipFill>
        <p:spPr>
          <a:xfrm>
            <a:off x="4796544" y="2135789"/>
            <a:ext cx="1210432" cy="1471731"/>
          </a:xfrm>
          <a:prstGeom prst="rect">
            <a:avLst/>
          </a:prstGeom>
          <a:ln>
            <a:solidFill>
              <a:schemeClr val="bg1">
                <a:lumMod val="85000"/>
              </a:schemeClr>
            </a:solidFill>
          </a:ln>
        </p:spPr>
      </p:pic>
      <p:sp>
        <p:nvSpPr>
          <p:cNvPr id="20" name="TextBox 19">
            <a:extLst>
              <a:ext uri="{FF2B5EF4-FFF2-40B4-BE49-F238E27FC236}">
                <a16:creationId xmlns:a16="http://schemas.microsoft.com/office/drawing/2014/main" id="{4601F889-ECC2-4C42-8883-C6C883B9B8A0}"/>
              </a:ext>
            </a:extLst>
          </p:cNvPr>
          <p:cNvSpPr txBox="1"/>
          <p:nvPr/>
        </p:nvSpPr>
        <p:spPr>
          <a:xfrm>
            <a:off x="4720892" y="3735453"/>
            <a:ext cx="2407761" cy="438582"/>
          </a:xfrm>
          <a:prstGeom prst="rect">
            <a:avLst/>
          </a:prstGeom>
          <a:noFill/>
        </p:spPr>
        <p:txBody>
          <a:bodyPr wrap="square" rtlCol="0">
            <a:spAutoFit/>
          </a:bodyPr>
          <a:lstStyle/>
          <a:p>
            <a:r>
              <a:rPr lang="en-US" sz="750" b="1" dirty="0"/>
              <a:t>Human Heredity and Health in Africa (H3Africa)</a:t>
            </a:r>
            <a:br>
              <a:rPr lang="en-US" sz="750" b="1" dirty="0"/>
            </a:br>
            <a:r>
              <a:rPr lang="en-US" sz="750" dirty="0" err="1"/>
              <a:t>Nordling</a:t>
            </a:r>
            <a:r>
              <a:rPr lang="en-US" sz="750" dirty="0"/>
              <a:t>, L. (2017). How the genomics revolution could finally help Africa. </a:t>
            </a:r>
            <a:r>
              <a:rPr lang="en-US" sz="750" i="1" dirty="0"/>
              <a:t>Nature News</a:t>
            </a:r>
            <a:r>
              <a:rPr lang="en-US" sz="750" dirty="0"/>
              <a:t>, </a:t>
            </a:r>
            <a:r>
              <a:rPr lang="en-US" sz="750" i="1" dirty="0"/>
              <a:t>544</a:t>
            </a:r>
            <a:r>
              <a:rPr lang="en-US" sz="750" dirty="0"/>
              <a:t>(7648), 20.</a:t>
            </a:r>
          </a:p>
        </p:txBody>
      </p:sp>
      <p:pic>
        <p:nvPicPr>
          <p:cNvPr id="15" name="Picture 14">
            <a:extLst>
              <a:ext uri="{FF2B5EF4-FFF2-40B4-BE49-F238E27FC236}">
                <a16:creationId xmlns:a16="http://schemas.microsoft.com/office/drawing/2014/main" id="{9BEF0162-5BF2-B141-B9F4-3BFB3AEB8246}"/>
              </a:ext>
            </a:extLst>
          </p:cNvPr>
          <p:cNvPicPr/>
          <p:nvPr/>
        </p:nvPicPr>
        <p:blipFill rotWithShape="1">
          <a:blip r:embed="rId8">
            <a:extLst>
              <a:ext uri="{28A0092B-C50C-407E-A947-70E740481C1C}">
                <a14:useLocalDpi xmlns:a14="http://schemas.microsoft.com/office/drawing/2010/main" val="0"/>
              </a:ext>
            </a:extLst>
          </a:blip>
          <a:srcRect l="9786" r="7486"/>
          <a:stretch/>
        </p:blipFill>
        <p:spPr bwMode="auto">
          <a:xfrm>
            <a:off x="6091586" y="40666"/>
            <a:ext cx="2984112" cy="3015714"/>
          </a:xfrm>
          <a:prstGeom prst="rect">
            <a:avLst/>
          </a:prstGeom>
          <a:noFill/>
          <a:ln>
            <a:noFill/>
          </a:ln>
        </p:spPr>
      </p:pic>
      <p:sp>
        <p:nvSpPr>
          <p:cNvPr id="17" name="Slide Number Placeholder 5">
            <a:extLst>
              <a:ext uri="{FF2B5EF4-FFF2-40B4-BE49-F238E27FC236}">
                <a16:creationId xmlns:a16="http://schemas.microsoft.com/office/drawing/2014/main" id="{60345AD6-01B6-5440-BFD2-644E9861D503}"/>
              </a:ext>
            </a:extLst>
          </p:cNvPr>
          <p:cNvSpPr txBox="1">
            <a:spLocks/>
          </p:cNvSpPr>
          <p:nvPr/>
        </p:nvSpPr>
        <p:spPr>
          <a:xfrm>
            <a:off x="8078542" y="4681927"/>
            <a:ext cx="608264" cy="37768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B1DED20-E75D-544F-B7D4-F9DC9C76F073}" type="slidenum">
              <a:rPr lang="en-US" sz="1200">
                <a:solidFill>
                  <a:schemeClr val="accent1"/>
                </a:solidFill>
              </a:rPr>
              <a:pPr algn="r"/>
              <a:t>13</a:t>
            </a:fld>
            <a:endParaRPr lang="en-US" sz="1200" dirty="0">
              <a:solidFill>
                <a:schemeClr val="accent1"/>
              </a:solidFill>
            </a:endParaRPr>
          </a:p>
        </p:txBody>
      </p:sp>
    </p:spTree>
    <p:extLst>
      <p:ext uri="{BB962C8B-B14F-4D97-AF65-F5344CB8AC3E}">
        <p14:creationId xmlns:p14="http://schemas.microsoft.com/office/powerpoint/2010/main" val="2087469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15C0FF0-DE3A-3848-A338-21346D1ACD6D}"/>
              </a:ext>
            </a:extLst>
          </p:cNvPr>
          <p:cNvSpPr/>
          <p:nvPr/>
        </p:nvSpPr>
        <p:spPr>
          <a:xfrm>
            <a:off x="3400136" y="2922502"/>
            <a:ext cx="4600870" cy="2848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Title 3">
            <a:extLst>
              <a:ext uri="{FF2B5EF4-FFF2-40B4-BE49-F238E27FC236}">
                <a16:creationId xmlns:a16="http://schemas.microsoft.com/office/drawing/2014/main" id="{F88E07D8-8C5C-6142-9D69-6CF10AA9A94B}"/>
              </a:ext>
            </a:extLst>
          </p:cNvPr>
          <p:cNvSpPr>
            <a:spLocks noGrp="1"/>
          </p:cNvSpPr>
          <p:nvPr>
            <p:ph type="title"/>
          </p:nvPr>
        </p:nvSpPr>
        <p:spPr>
          <a:xfrm>
            <a:off x="1353904" y="378626"/>
            <a:ext cx="6607364" cy="433980"/>
          </a:xfrm>
          <a:effectLst/>
        </p:spPr>
        <p:txBody>
          <a:bodyPr vert="horz" lIns="68580" tIns="34290" rIns="68580" bIns="34290" rtlCol="0" anchor="t" anchorCtr="0">
            <a:noAutofit/>
          </a:bodyPr>
          <a:lstStyle/>
          <a:p>
            <a:pPr>
              <a:buClr>
                <a:schemeClr val="accent6">
                  <a:lumMod val="75000"/>
                </a:schemeClr>
              </a:buClr>
              <a:buSzPct val="128000"/>
              <a:buFont typeface="Georgia" pitchFamily="18" charset="0"/>
            </a:pPr>
            <a:r>
              <a:rPr lang="en-US" sz="2100" cap="none" dirty="0"/>
              <a:t>Network performance to Latin America</a:t>
            </a:r>
          </a:p>
        </p:txBody>
      </p:sp>
      <p:pic>
        <p:nvPicPr>
          <p:cNvPr id="6" name="Content Placeholder 5">
            <a:extLst>
              <a:ext uri="{FF2B5EF4-FFF2-40B4-BE49-F238E27FC236}">
                <a16:creationId xmlns:a16="http://schemas.microsoft.com/office/drawing/2014/main" id="{9A9A8278-47BE-2A40-86B7-B9879E246C7A}"/>
              </a:ext>
            </a:extLst>
          </p:cNvPr>
          <p:cNvPicPr>
            <a:picLocks noGrp="1" noChangeAspect="1"/>
          </p:cNvPicPr>
          <p:nvPr>
            <p:ph sz="quarter" idx="13"/>
          </p:nvPr>
        </p:nvPicPr>
        <p:blipFill>
          <a:blip r:embed="rId3"/>
          <a:stretch>
            <a:fillRect/>
          </a:stretch>
        </p:blipFill>
        <p:spPr>
          <a:xfrm>
            <a:off x="3400136" y="938290"/>
            <a:ext cx="4600870" cy="2081165"/>
          </a:xfrm>
        </p:spPr>
      </p:pic>
      <p:grpSp>
        <p:nvGrpSpPr>
          <p:cNvPr id="42" name="Group 41">
            <a:extLst>
              <a:ext uri="{FF2B5EF4-FFF2-40B4-BE49-F238E27FC236}">
                <a16:creationId xmlns:a16="http://schemas.microsoft.com/office/drawing/2014/main" id="{F8ABA0C6-F257-FF40-BC1B-B336DFDD534D}"/>
              </a:ext>
            </a:extLst>
          </p:cNvPr>
          <p:cNvGrpSpPr/>
          <p:nvPr/>
        </p:nvGrpSpPr>
        <p:grpSpPr>
          <a:xfrm>
            <a:off x="4993301" y="1502641"/>
            <a:ext cx="2608980" cy="707534"/>
            <a:chOff x="6844977" y="2245289"/>
            <a:chExt cx="4638186" cy="1257837"/>
          </a:xfrm>
        </p:grpSpPr>
        <p:sp>
          <p:nvSpPr>
            <p:cNvPr id="7" name="TextBox 6">
              <a:extLst>
                <a:ext uri="{FF2B5EF4-FFF2-40B4-BE49-F238E27FC236}">
                  <a16:creationId xmlns:a16="http://schemas.microsoft.com/office/drawing/2014/main" id="{D3A326A5-E3C4-9A43-8BAD-F85A2BDE5788}"/>
                </a:ext>
              </a:extLst>
            </p:cNvPr>
            <p:cNvSpPr txBox="1"/>
            <p:nvPr/>
          </p:nvSpPr>
          <p:spPr>
            <a:xfrm>
              <a:off x="8102337" y="3061866"/>
              <a:ext cx="2197753" cy="441260"/>
            </a:xfrm>
            <a:prstGeom prst="rect">
              <a:avLst/>
            </a:prstGeom>
            <a:noFill/>
          </p:spPr>
          <p:txBody>
            <a:bodyPr wrap="none" rtlCol="0">
              <a:spAutoFit/>
            </a:bodyPr>
            <a:lstStyle/>
            <a:p>
              <a:r>
                <a:rPr lang="en-US" sz="1013" dirty="0"/>
                <a:t>Miami - Cape Town</a:t>
              </a:r>
            </a:p>
          </p:txBody>
        </p:sp>
        <p:cxnSp>
          <p:nvCxnSpPr>
            <p:cNvPr id="9" name="Straight Arrow Connector 8">
              <a:extLst>
                <a:ext uri="{FF2B5EF4-FFF2-40B4-BE49-F238E27FC236}">
                  <a16:creationId xmlns:a16="http://schemas.microsoft.com/office/drawing/2014/main" id="{27249CCC-5456-144B-A542-0C6B625CA8FF}"/>
                </a:ext>
              </a:extLst>
            </p:cNvPr>
            <p:cNvCxnSpPr>
              <a:cxnSpLocks/>
            </p:cNvCxnSpPr>
            <p:nvPr/>
          </p:nvCxnSpPr>
          <p:spPr>
            <a:xfrm flipV="1">
              <a:off x="10132828" y="2339164"/>
              <a:ext cx="1350335" cy="8377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F5825DC-50B1-2F47-8295-F18E11574161}"/>
                </a:ext>
              </a:extLst>
            </p:cNvPr>
            <p:cNvCxnSpPr>
              <a:cxnSpLocks/>
            </p:cNvCxnSpPr>
            <p:nvPr/>
          </p:nvCxnSpPr>
          <p:spPr>
            <a:xfrm flipH="1" flipV="1">
              <a:off x="6844977" y="2245289"/>
              <a:ext cx="1291528" cy="9551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9F80F570-AE3D-3140-B60D-22EFB12D2956}"/>
              </a:ext>
            </a:extLst>
          </p:cNvPr>
          <p:cNvGrpSpPr/>
          <p:nvPr/>
        </p:nvGrpSpPr>
        <p:grpSpPr>
          <a:xfrm>
            <a:off x="5186036" y="1834497"/>
            <a:ext cx="2254433" cy="761212"/>
            <a:chOff x="7187609" y="2835262"/>
            <a:chExt cx="4007880" cy="1353267"/>
          </a:xfrm>
        </p:grpSpPr>
        <p:grpSp>
          <p:nvGrpSpPr>
            <p:cNvPr id="43" name="Group 42">
              <a:extLst>
                <a:ext uri="{FF2B5EF4-FFF2-40B4-BE49-F238E27FC236}">
                  <a16:creationId xmlns:a16="http://schemas.microsoft.com/office/drawing/2014/main" id="{0E5F4578-DF18-B143-AB55-E13309F53DD5}"/>
                </a:ext>
              </a:extLst>
            </p:cNvPr>
            <p:cNvGrpSpPr/>
            <p:nvPr/>
          </p:nvGrpSpPr>
          <p:grpSpPr>
            <a:xfrm>
              <a:off x="7187609" y="3470154"/>
              <a:ext cx="3410476" cy="718375"/>
              <a:chOff x="7187609" y="3470154"/>
              <a:chExt cx="3410476" cy="718375"/>
            </a:xfrm>
          </p:grpSpPr>
          <p:sp>
            <p:nvSpPr>
              <p:cNvPr id="15" name="TextBox 14">
                <a:extLst>
                  <a:ext uri="{FF2B5EF4-FFF2-40B4-BE49-F238E27FC236}">
                    <a16:creationId xmlns:a16="http://schemas.microsoft.com/office/drawing/2014/main" id="{8488C1E2-A2C0-104A-927E-BD47DEA5630E}"/>
                  </a:ext>
                </a:extLst>
              </p:cNvPr>
              <p:cNvSpPr txBox="1"/>
              <p:nvPr/>
            </p:nvSpPr>
            <p:spPr>
              <a:xfrm>
                <a:off x="8102338" y="3470154"/>
                <a:ext cx="2495747" cy="718375"/>
              </a:xfrm>
              <a:prstGeom prst="rect">
                <a:avLst/>
              </a:prstGeom>
              <a:noFill/>
            </p:spPr>
            <p:txBody>
              <a:bodyPr wrap="square" rtlCol="0">
                <a:spAutoFit/>
              </a:bodyPr>
              <a:lstStyle/>
              <a:p>
                <a:r>
                  <a:rPr lang="en-US" sz="1013" dirty="0"/>
                  <a:t>Sao Paulo - Cape Town</a:t>
                </a:r>
              </a:p>
            </p:txBody>
          </p:sp>
          <p:cxnSp>
            <p:nvCxnSpPr>
              <p:cNvPr id="17" name="Straight Arrow Connector 16">
                <a:extLst>
                  <a:ext uri="{FF2B5EF4-FFF2-40B4-BE49-F238E27FC236}">
                    <a16:creationId xmlns:a16="http://schemas.microsoft.com/office/drawing/2014/main" id="{8325CF9C-9FAC-8D47-BBCC-9CB2A91D8BF3}"/>
                  </a:ext>
                </a:extLst>
              </p:cNvPr>
              <p:cNvCxnSpPr>
                <a:cxnSpLocks/>
              </p:cNvCxnSpPr>
              <p:nvPr/>
            </p:nvCxnSpPr>
            <p:spPr>
              <a:xfrm flipH="1">
                <a:off x="7187609" y="3681555"/>
                <a:ext cx="948894" cy="3305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36" name="Straight Arrow Connector 35">
              <a:extLst>
                <a:ext uri="{FF2B5EF4-FFF2-40B4-BE49-F238E27FC236}">
                  <a16:creationId xmlns:a16="http://schemas.microsoft.com/office/drawing/2014/main" id="{401BE144-404B-8645-A6D3-C6E4357F7BAC}"/>
                </a:ext>
              </a:extLst>
            </p:cNvPr>
            <p:cNvCxnSpPr>
              <a:cxnSpLocks/>
            </p:cNvCxnSpPr>
            <p:nvPr/>
          </p:nvCxnSpPr>
          <p:spPr>
            <a:xfrm flipV="1">
              <a:off x="10384806" y="2835262"/>
              <a:ext cx="810683" cy="7208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F15ECE08-35FB-EE48-800A-DCE423C5E634}"/>
              </a:ext>
            </a:extLst>
          </p:cNvPr>
          <p:cNvGrpSpPr/>
          <p:nvPr/>
        </p:nvGrpSpPr>
        <p:grpSpPr>
          <a:xfrm>
            <a:off x="3979893" y="1691313"/>
            <a:ext cx="3676220" cy="1043120"/>
            <a:chOff x="5043353" y="2580711"/>
            <a:chExt cx="6535502" cy="1854434"/>
          </a:xfrm>
        </p:grpSpPr>
        <p:sp>
          <p:nvSpPr>
            <p:cNvPr id="23" name="TextBox 22">
              <a:extLst>
                <a:ext uri="{FF2B5EF4-FFF2-40B4-BE49-F238E27FC236}">
                  <a16:creationId xmlns:a16="http://schemas.microsoft.com/office/drawing/2014/main" id="{5E6B1420-C032-DF4D-9A67-1769F6F403D9}"/>
                </a:ext>
              </a:extLst>
            </p:cNvPr>
            <p:cNvSpPr txBox="1"/>
            <p:nvPr/>
          </p:nvSpPr>
          <p:spPr>
            <a:xfrm>
              <a:off x="8136503" y="3993885"/>
              <a:ext cx="3442352" cy="441260"/>
            </a:xfrm>
            <a:prstGeom prst="rect">
              <a:avLst/>
            </a:prstGeom>
            <a:noFill/>
          </p:spPr>
          <p:txBody>
            <a:bodyPr wrap="square" rtlCol="0">
              <a:spAutoFit/>
            </a:bodyPr>
            <a:lstStyle/>
            <a:p>
              <a:r>
                <a:rPr lang="en-US" sz="1013" dirty="0"/>
                <a:t>Santiago (Pacific) - Cape Town</a:t>
              </a:r>
            </a:p>
          </p:txBody>
        </p:sp>
        <p:cxnSp>
          <p:nvCxnSpPr>
            <p:cNvPr id="24" name="Straight Arrow Connector 23">
              <a:extLst>
                <a:ext uri="{FF2B5EF4-FFF2-40B4-BE49-F238E27FC236}">
                  <a16:creationId xmlns:a16="http://schemas.microsoft.com/office/drawing/2014/main" id="{C1043AB0-F49F-3C46-82A4-C7171F01457E}"/>
                </a:ext>
              </a:extLst>
            </p:cNvPr>
            <p:cNvCxnSpPr>
              <a:cxnSpLocks/>
            </p:cNvCxnSpPr>
            <p:nvPr/>
          </p:nvCxnSpPr>
          <p:spPr>
            <a:xfrm flipH="1" flipV="1">
              <a:off x="5043353" y="2580711"/>
              <a:ext cx="3093152" cy="16115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54C17A1-EA75-5543-8D16-F312DFC9279F}"/>
                </a:ext>
              </a:extLst>
            </p:cNvPr>
            <p:cNvCxnSpPr>
              <a:cxnSpLocks/>
            </p:cNvCxnSpPr>
            <p:nvPr/>
          </p:nvCxnSpPr>
          <p:spPr>
            <a:xfrm flipV="1">
              <a:off x="11119812" y="2866136"/>
              <a:ext cx="168590" cy="11673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ED4DBD40-99BD-D843-B61E-D419CF7128CC}"/>
              </a:ext>
            </a:extLst>
          </p:cNvPr>
          <p:cNvGrpSpPr/>
          <p:nvPr/>
        </p:nvGrpSpPr>
        <p:grpSpPr>
          <a:xfrm>
            <a:off x="3870047" y="1866000"/>
            <a:ext cx="3779847" cy="1391269"/>
            <a:chOff x="4848082" y="2891270"/>
            <a:chExt cx="6719728" cy="2473365"/>
          </a:xfrm>
        </p:grpSpPr>
        <p:sp>
          <p:nvSpPr>
            <p:cNvPr id="48" name="TextBox 47">
              <a:extLst>
                <a:ext uri="{FF2B5EF4-FFF2-40B4-BE49-F238E27FC236}">
                  <a16:creationId xmlns:a16="http://schemas.microsoft.com/office/drawing/2014/main" id="{A31C8B90-998E-2C43-8F06-86115D677EA5}"/>
                </a:ext>
              </a:extLst>
            </p:cNvPr>
            <p:cNvSpPr txBox="1"/>
            <p:nvPr/>
          </p:nvSpPr>
          <p:spPr>
            <a:xfrm>
              <a:off x="8125458" y="4923375"/>
              <a:ext cx="3442352" cy="441260"/>
            </a:xfrm>
            <a:prstGeom prst="rect">
              <a:avLst/>
            </a:prstGeom>
            <a:noFill/>
          </p:spPr>
          <p:txBody>
            <a:bodyPr wrap="square" rtlCol="0">
              <a:spAutoFit/>
            </a:bodyPr>
            <a:lstStyle/>
            <a:p>
              <a:r>
                <a:rPr lang="en-US" sz="1013" dirty="0"/>
                <a:t>La Serena - Cape Town</a:t>
              </a:r>
            </a:p>
          </p:txBody>
        </p:sp>
        <p:cxnSp>
          <p:nvCxnSpPr>
            <p:cNvPr id="49" name="Straight Arrow Connector 48">
              <a:extLst>
                <a:ext uri="{FF2B5EF4-FFF2-40B4-BE49-F238E27FC236}">
                  <a16:creationId xmlns:a16="http://schemas.microsoft.com/office/drawing/2014/main" id="{B1E1E335-E67C-A641-B0E2-F4C553BE0C1A}"/>
                </a:ext>
              </a:extLst>
            </p:cNvPr>
            <p:cNvCxnSpPr>
              <a:cxnSpLocks/>
            </p:cNvCxnSpPr>
            <p:nvPr/>
          </p:nvCxnSpPr>
          <p:spPr>
            <a:xfrm flipH="1" flipV="1">
              <a:off x="4848082" y="3817714"/>
              <a:ext cx="3271763" cy="12556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08FE652C-F30B-6B4E-B026-754DCF10EA03}"/>
                </a:ext>
              </a:extLst>
            </p:cNvPr>
            <p:cNvCxnSpPr>
              <a:cxnSpLocks/>
            </p:cNvCxnSpPr>
            <p:nvPr/>
          </p:nvCxnSpPr>
          <p:spPr>
            <a:xfrm flipV="1">
              <a:off x="10598085" y="2891270"/>
              <a:ext cx="816182" cy="21648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AB98F54C-6552-4347-90CF-F61E463254F1}"/>
              </a:ext>
            </a:extLst>
          </p:cNvPr>
          <p:cNvGrpSpPr/>
          <p:nvPr/>
        </p:nvGrpSpPr>
        <p:grpSpPr>
          <a:xfrm>
            <a:off x="4294705" y="1881298"/>
            <a:ext cx="3588054" cy="1110164"/>
            <a:chOff x="5603030" y="2918460"/>
            <a:chExt cx="6378763" cy="1973623"/>
          </a:xfrm>
        </p:grpSpPr>
        <p:sp>
          <p:nvSpPr>
            <p:cNvPr id="28" name="TextBox 27">
              <a:extLst>
                <a:ext uri="{FF2B5EF4-FFF2-40B4-BE49-F238E27FC236}">
                  <a16:creationId xmlns:a16="http://schemas.microsoft.com/office/drawing/2014/main" id="{8B60843E-73B5-8C4A-9853-41078752D78C}"/>
                </a:ext>
              </a:extLst>
            </p:cNvPr>
            <p:cNvSpPr txBox="1"/>
            <p:nvPr/>
          </p:nvSpPr>
          <p:spPr>
            <a:xfrm>
              <a:off x="8076577" y="4450823"/>
              <a:ext cx="3905216" cy="441260"/>
            </a:xfrm>
            <a:prstGeom prst="rect">
              <a:avLst/>
            </a:prstGeom>
            <a:noFill/>
          </p:spPr>
          <p:txBody>
            <a:bodyPr wrap="square" rtlCol="0">
              <a:spAutoFit/>
            </a:bodyPr>
            <a:lstStyle/>
            <a:p>
              <a:r>
                <a:rPr lang="en-US" sz="1013" dirty="0"/>
                <a:t>Santiago (Atlantic) - Cape Town</a:t>
              </a:r>
            </a:p>
          </p:txBody>
        </p:sp>
        <p:cxnSp>
          <p:nvCxnSpPr>
            <p:cNvPr id="40" name="Straight Arrow Connector 39">
              <a:extLst>
                <a:ext uri="{FF2B5EF4-FFF2-40B4-BE49-F238E27FC236}">
                  <a16:creationId xmlns:a16="http://schemas.microsoft.com/office/drawing/2014/main" id="{2F237D2A-74E5-824D-BDE8-1C12A3E9F0FF}"/>
                </a:ext>
              </a:extLst>
            </p:cNvPr>
            <p:cNvCxnSpPr>
              <a:cxnSpLocks/>
            </p:cNvCxnSpPr>
            <p:nvPr/>
          </p:nvCxnSpPr>
          <p:spPr>
            <a:xfrm flipV="1">
              <a:off x="11414269" y="2918460"/>
              <a:ext cx="115373" cy="16432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3465A3F9-6FDA-7449-8E17-17566A058AD0}"/>
                </a:ext>
              </a:extLst>
            </p:cNvPr>
            <p:cNvCxnSpPr>
              <a:cxnSpLocks/>
            </p:cNvCxnSpPr>
            <p:nvPr/>
          </p:nvCxnSpPr>
          <p:spPr>
            <a:xfrm flipH="1" flipV="1">
              <a:off x="5603030" y="3298596"/>
              <a:ext cx="2533473" cy="13474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49561D94-52AA-B94B-9DBE-C05C568CAF87}"/>
              </a:ext>
            </a:extLst>
          </p:cNvPr>
          <p:cNvSpPr txBox="1"/>
          <p:nvPr/>
        </p:nvSpPr>
        <p:spPr>
          <a:xfrm>
            <a:off x="6199928" y="4261699"/>
            <a:ext cx="2623467" cy="318180"/>
          </a:xfrm>
          <a:prstGeom prst="rect">
            <a:avLst/>
          </a:prstGeom>
        </p:spPr>
        <p:txBody>
          <a:bodyPr vert="horz" lIns="68580" tIns="34290" rIns="68580" bIns="34290" rtlCol="0">
            <a:normAutofit lnSpcReduction="10000"/>
          </a:bodyPr>
          <a:lstStyle>
            <a:lvl1pPr marL="228600" indent="-182880" defTabSz="914400">
              <a:spcBef>
                <a:spcPct val="20000"/>
              </a:spcBef>
              <a:spcAft>
                <a:spcPts val="300"/>
              </a:spcAft>
              <a:buClr>
                <a:srgbClr val="FCD40B"/>
              </a:buClr>
              <a:buSzPct val="130000"/>
              <a:buFont typeface="Wingdings" charset="2"/>
              <a:buChar char="§"/>
              <a:defRPr sz="2200">
                <a:solidFill>
                  <a:srgbClr val="000090"/>
                </a:solidFill>
              </a:defRPr>
            </a:lvl1pPr>
            <a:lvl2pPr marL="548640" lvl="1" indent="-182880" defTabSz="914400">
              <a:spcBef>
                <a:spcPct val="20000"/>
              </a:spcBef>
              <a:spcAft>
                <a:spcPts val="300"/>
              </a:spcAft>
              <a:buClr>
                <a:srgbClr val="FCD40B"/>
              </a:buClr>
              <a:buSzPct val="130000"/>
              <a:buFont typeface="Wingdings" charset="2"/>
              <a:buChar char="§"/>
              <a:defRPr sz="2000">
                <a:solidFill>
                  <a:srgbClr val="000090"/>
                </a:solidFill>
              </a:defRPr>
            </a:lvl2pPr>
            <a:lvl3pPr marL="822960" indent="-182880" defTabSz="914400">
              <a:spcBef>
                <a:spcPct val="20000"/>
              </a:spcBef>
              <a:spcAft>
                <a:spcPts val="300"/>
              </a:spcAft>
              <a:buClr>
                <a:srgbClr val="FCD40B"/>
              </a:buClr>
              <a:buSzPct val="130000"/>
              <a:buFont typeface="Wingdings" charset="2"/>
              <a:buChar char="§"/>
              <a:defRPr>
                <a:solidFill>
                  <a:srgbClr val="000090"/>
                </a:solidFill>
              </a:defRPr>
            </a:lvl3pPr>
            <a:lvl4pPr marL="1097280" indent="-182880" defTabSz="914400">
              <a:spcBef>
                <a:spcPct val="20000"/>
              </a:spcBef>
              <a:spcAft>
                <a:spcPts val="300"/>
              </a:spcAft>
              <a:buClr>
                <a:srgbClr val="FCD40B"/>
              </a:buClr>
              <a:buSzPct val="130000"/>
              <a:buFont typeface="Wingdings" charset="2"/>
              <a:buChar char="§"/>
              <a:defRPr sz="1600">
                <a:solidFill>
                  <a:srgbClr val="000090"/>
                </a:solidFill>
              </a:defRPr>
            </a:lvl4pPr>
            <a:lvl5pPr marL="1389888" indent="-182880" defTabSz="914400">
              <a:spcBef>
                <a:spcPct val="20000"/>
              </a:spcBef>
              <a:spcAft>
                <a:spcPts val="300"/>
              </a:spcAft>
              <a:buClr>
                <a:srgbClr val="FCD40B"/>
              </a:buClr>
              <a:buSzPct val="130000"/>
              <a:buFont typeface="Wingdings" charset="2"/>
              <a:buChar char="§"/>
              <a:defRPr sz="1400">
                <a:solidFill>
                  <a:srgbClr val="000090"/>
                </a:solidFill>
              </a:defRPr>
            </a:lvl5pPr>
            <a:lvl6pPr marL="1664208" indent="-182880" defTabSz="91440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defRPr>
            </a:lvl6pPr>
            <a:lvl7pPr marL="1965960" indent="-182880" defTabSz="91440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defRPr>
            </a:lvl7pPr>
            <a:lvl8pPr marL="2286000" indent="-182880" defTabSz="91440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defRPr>
            </a:lvl8pPr>
            <a:lvl9pPr marL="2587752" indent="-182880" defTabSz="91440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defRPr>
            </a:lvl9pPr>
          </a:lstStyle>
          <a:p>
            <a:pPr marL="34289" indent="0">
              <a:buNone/>
            </a:pPr>
            <a:r>
              <a:rPr lang="en-US" sz="900" dirty="0">
                <a:solidFill>
                  <a:schemeClr val="tx1"/>
                </a:solidFill>
              </a:rPr>
              <a:t>* Data column 2 provided by Len </a:t>
            </a:r>
            <a:r>
              <a:rPr lang="en-US" sz="900" dirty="0" err="1">
                <a:solidFill>
                  <a:schemeClr val="tx1"/>
                </a:solidFill>
              </a:rPr>
              <a:t>Lotz</a:t>
            </a:r>
            <a:r>
              <a:rPr lang="en-US" sz="900" dirty="0">
                <a:solidFill>
                  <a:schemeClr val="tx1"/>
                </a:solidFill>
              </a:rPr>
              <a:t> June 2018, except NY.  All else from Angola Cables.</a:t>
            </a:r>
          </a:p>
        </p:txBody>
      </p:sp>
      <p:sp>
        <p:nvSpPr>
          <p:cNvPr id="2" name="TextBox 1">
            <a:extLst>
              <a:ext uri="{FF2B5EF4-FFF2-40B4-BE49-F238E27FC236}">
                <a16:creationId xmlns:a16="http://schemas.microsoft.com/office/drawing/2014/main" id="{938BE97D-27AC-7C4D-A18F-874E83DC9133}"/>
              </a:ext>
            </a:extLst>
          </p:cNvPr>
          <p:cNvSpPr txBox="1"/>
          <p:nvPr/>
        </p:nvSpPr>
        <p:spPr>
          <a:xfrm>
            <a:off x="1060436" y="1259358"/>
            <a:ext cx="2230144" cy="1728102"/>
          </a:xfrm>
          <a:prstGeom prst="rect">
            <a:avLst/>
          </a:prstGeom>
          <a:noFill/>
        </p:spPr>
        <p:txBody>
          <a:bodyPr wrap="square" rtlCol="0">
            <a:spAutoFit/>
          </a:bodyPr>
          <a:lstStyle/>
          <a:p>
            <a:pPr marL="274307" lvl="1" defTabSz="685766">
              <a:lnSpc>
                <a:spcPct val="90000"/>
              </a:lnSpc>
              <a:spcBef>
                <a:spcPct val="20000"/>
              </a:spcBef>
              <a:spcAft>
                <a:spcPts val="225"/>
              </a:spcAft>
              <a:buClr>
                <a:srgbClr val="FCD40B"/>
              </a:buClr>
              <a:buSzPct val="130000"/>
            </a:pPr>
            <a:r>
              <a:rPr lang="en-US" sz="1500" dirty="0"/>
              <a:t>Current Academic networks transited were TENET, </a:t>
            </a:r>
            <a:r>
              <a:rPr lang="en-US" sz="1500" dirty="0" err="1"/>
              <a:t>UbuntuNet</a:t>
            </a:r>
            <a:r>
              <a:rPr lang="en-US" sz="1500" dirty="0"/>
              <a:t>, GEANT, Internet2, AmLight, REUNA, RNP and ANSP</a:t>
            </a:r>
          </a:p>
          <a:p>
            <a:endParaRPr lang="en-US" sz="1013" dirty="0"/>
          </a:p>
        </p:txBody>
      </p:sp>
      <p:pic>
        <p:nvPicPr>
          <p:cNvPr id="12" name="Picture 11">
            <a:extLst>
              <a:ext uri="{FF2B5EF4-FFF2-40B4-BE49-F238E27FC236}">
                <a16:creationId xmlns:a16="http://schemas.microsoft.com/office/drawing/2014/main" id="{E1369FCB-94CE-464A-BAC5-D4A882944634}"/>
              </a:ext>
            </a:extLst>
          </p:cNvPr>
          <p:cNvPicPr>
            <a:picLocks noChangeAspect="1"/>
          </p:cNvPicPr>
          <p:nvPr/>
        </p:nvPicPr>
        <p:blipFill>
          <a:blip r:embed="rId4"/>
          <a:stretch>
            <a:fillRect/>
          </a:stretch>
        </p:blipFill>
        <p:spPr>
          <a:xfrm>
            <a:off x="1180801" y="3243683"/>
            <a:ext cx="4980042" cy="1330452"/>
          </a:xfrm>
          <a:prstGeom prst="rect">
            <a:avLst/>
          </a:prstGeom>
        </p:spPr>
      </p:pic>
      <p:sp>
        <p:nvSpPr>
          <p:cNvPr id="5" name="Rectangle 4">
            <a:extLst>
              <a:ext uri="{FF2B5EF4-FFF2-40B4-BE49-F238E27FC236}">
                <a16:creationId xmlns:a16="http://schemas.microsoft.com/office/drawing/2014/main" id="{334266CB-A350-3145-B940-EF2C9876D27F}"/>
              </a:ext>
            </a:extLst>
          </p:cNvPr>
          <p:cNvSpPr/>
          <p:nvPr/>
        </p:nvSpPr>
        <p:spPr>
          <a:xfrm>
            <a:off x="3530282" y="2561041"/>
            <a:ext cx="449609" cy="628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1" name="Rectangle 30">
            <a:extLst>
              <a:ext uri="{FF2B5EF4-FFF2-40B4-BE49-F238E27FC236}">
                <a16:creationId xmlns:a16="http://schemas.microsoft.com/office/drawing/2014/main" id="{A6457D83-86C8-9B43-BF2D-ADF9C7CCF9BF}"/>
              </a:ext>
            </a:extLst>
          </p:cNvPr>
          <p:cNvSpPr/>
          <p:nvPr/>
        </p:nvSpPr>
        <p:spPr>
          <a:xfrm>
            <a:off x="7511663" y="1714084"/>
            <a:ext cx="449609" cy="628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4" name="Slide Number Placeholder 5">
            <a:extLst>
              <a:ext uri="{FF2B5EF4-FFF2-40B4-BE49-F238E27FC236}">
                <a16:creationId xmlns:a16="http://schemas.microsoft.com/office/drawing/2014/main" id="{D47DC102-C416-5447-8C34-66129F4490A8}"/>
              </a:ext>
            </a:extLst>
          </p:cNvPr>
          <p:cNvSpPr txBox="1">
            <a:spLocks/>
          </p:cNvSpPr>
          <p:nvPr/>
        </p:nvSpPr>
        <p:spPr>
          <a:xfrm>
            <a:off x="8078542" y="4681927"/>
            <a:ext cx="608264" cy="37768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B1DED20-E75D-544F-B7D4-F9DC9C76F073}" type="slidenum">
              <a:rPr lang="en-US" sz="1200">
                <a:solidFill>
                  <a:schemeClr val="accent1"/>
                </a:solidFill>
              </a:rPr>
              <a:pPr algn="r"/>
              <a:t>14</a:t>
            </a:fld>
            <a:endParaRPr lang="en-US" sz="1200" dirty="0">
              <a:solidFill>
                <a:schemeClr val="accent1"/>
              </a:solidFill>
            </a:endParaRPr>
          </a:p>
        </p:txBody>
      </p:sp>
    </p:spTree>
    <p:extLst>
      <p:ext uri="{BB962C8B-B14F-4D97-AF65-F5344CB8AC3E}">
        <p14:creationId xmlns:p14="http://schemas.microsoft.com/office/powerpoint/2010/main" val="14750145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p:cNvSpPr txBox="1">
            <a:spLocks/>
          </p:cNvSpPr>
          <p:nvPr/>
        </p:nvSpPr>
        <p:spPr>
          <a:xfrm>
            <a:off x="266700" y="923613"/>
            <a:ext cx="4104294" cy="2461490"/>
          </a:xfrm>
          <a:prstGeom prst="rect">
            <a:avLst/>
          </a:prstGeom>
        </p:spPr>
        <p:txBody>
          <a:bodyPr vert="horz" lIns="68580" tIns="34290" rIns="68580" bIns="34290" rtlCol="0">
            <a:noAutofit/>
          </a:bodyPr>
          <a:lstStyle>
            <a:defPPr>
              <a:defRPr lang="en-US"/>
            </a:defPPr>
            <a:lvl1pPr marL="228600" indent="-228600" defTabSz="914400">
              <a:lnSpc>
                <a:spcPct val="120000"/>
              </a:lnSpc>
              <a:spcBef>
                <a:spcPts val="1000"/>
              </a:spcBef>
              <a:buClr>
                <a:schemeClr val="accent1"/>
              </a:buClr>
              <a:buSzPct val="100000"/>
              <a:buFont typeface="Arial" panose="020B0604020202020204" pitchFamily="34" charset="0"/>
              <a:buChar char="•"/>
              <a:defRPr sz="1600">
                <a:effectLst/>
              </a:defRPr>
            </a:lvl1pPr>
            <a:lvl2pPr marL="685800" indent="-228600" defTabSz="914400">
              <a:lnSpc>
                <a:spcPct val="120000"/>
              </a:lnSpc>
              <a:spcBef>
                <a:spcPts val="500"/>
              </a:spcBef>
              <a:buClr>
                <a:schemeClr val="accent1"/>
              </a:buClr>
              <a:buSzPct val="100000"/>
              <a:buFont typeface="Arial" panose="020B0604020202020204" pitchFamily="34" charset="0"/>
              <a:buChar char="•"/>
              <a:defRPr cap="none" baseline="0">
                <a:effectLst/>
              </a:defRPr>
            </a:lvl2pPr>
            <a:lvl3pPr marL="1143000" indent="-228600" defTabSz="914400">
              <a:lnSpc>
                <a:spcPct val="120000"/>
              </a:lnSpc>
              <a:spcBef>
                <a:spcPts val="500"/>
              </a:spcBef>
              <a:buClr>
                <a:schemeClr val="accent1"/>
              </a:buClr>
              <a:buSzPct val="100000"/>
              <a:buFont typeface="Arial" panose="020B0604020202020204" pitchFamily="34" charset="0"/>
              <a:buChar char="•"/>
              <a:defRPr sz="1600">
                <a:effectLst/>
              </a:defRPr>
            </a:lvl3pPr>
            <a:lvl4pPr marL="1600200" indent="-228600" defTabSz="914400">
              <a:lnSpc>
                <a:spcPct val="120000"/>
              </a:lnSpc>
              <a:spcBef>
                <a:spcPts val="500"/>
              </a:spcBef>
              <a:buClr>
                <a:schemeClr val="accent1"/>
              </a:buClr>
              <a:buSzPct val="100000"/>
              <a:buFont typeface="Arial" panose="020B0604020202020204" pitchFamily="34" charset="0"/>
              <a:buChar char="•"/>
              <a:defRPr sz="1400" cap="none" baseline="0">
                <a:effectLst/>
              </a:defRPr>
            </a:lvl4pPr>
            <a:lvl5pPr marL="2057400" indent="-228600" defTabSz="914400">
              <a:lnSpc>
                <a:spcPct val="120000"/>
              </a:lnSpc>
              <a:spcBef>
                <a:spcPts val="500"/>
              </a:spcBef>
              <a:buClr>
                <a:schemeClr val="accent1"/>
              </a:buClr>
              <a:buSzPct val="100000"/>
              <a:buFont typeface="Arial" panose="020B0604020202020204" pitchFamily="34" charset="0"/>
              <a:buChar char="•"/>
              <a:defRPr sz="1200">
                <a:effectLst/>
              </a:defRPr>
            </a:lvl5pPr>
            <a:lvl6pPr marL="2514600" indent="-228600" defTabSz="914400">
              <a:lnSpc>
                <a:spcPct val="120000"/>
              </a:lnSpc>
              <a:spcBef>
                <a:spcPts val="500"/>
              </a:spcBef>
              <a:buClr>
                <a:schemeClr val="accent1"/>
              </a:buClr>
              <a:buSzPct val="100000"/>
              <a:buFont typeface="Arial" panose="020B0604020202020204" pitchFamily="34" charset="0"/>
              <a:buChar char="•"/>
              <a:defRPr sz="1200">
                <a:effectLst/>
              </a:defRPr>
            </a:lvl6pPr>
            <a:lvl7pPr marL="2971800" indent="-228600" defTabSz="914400">
              <a:lnSpc>
                <a:spcPct val="120000"/>
              </a:lnSpc>
              <a:spcBef>
                <a:spcPts val="500"/>
              </a:spcBef>
              <a:buClr>
                <a:schemeClr val="accent1"/>
              </a:buClr>
              <a:buSzPct val="100000"/>
              <a:buFont typeface="Arial" panose="020B0604020202020204" pitchFamily="34" charset="0"/>
              <a:buChar char="•"/>
              <a:defRPr sz="1200">
                <a:effectLst/>
              </a:defRPr>
            </a:lvl7pPr>
            <a:lvl8pPr marL="3429000" indent="-228600" defTabSz="914400">
              <a:lnSpc>
                <a:spcPct val="120000"/>
              </a:lnSpc>
              <a:spcBef>
                <a:spcPts val="500"/>
              </a:spcBef>
              <a:buClr>
                <a:schemeClr val="accent1"/>
              </a:buClr>
              <a:buSzPct val="100000"/>
              <a:buFont typeface="Arial" panose="020B0604020202020204" pitchFamily="34" charset="0"/>
              <a:buChar char="•"/>
              <a:defRPr sz="1200" baseline="0">
                <a:effectLst/>
              </a:defRPr>
            </a:lvl8pPr>
            <a:lvl9pPr marL="3886200" indent="-228600" defTabSz="914400">
              <a:lnSpc>
                <a:spcPct val="120000"/>
              </a:lnSpc>
              <a:spcBef>
                <a:spcPts val="500"/>
              </a:spcBef>
              <a:buClr>
                <a:schemeClr val="accent1"/>
              </a:buClr>
              <a:buSzPct val="100000"/>
              <a:buFont typeface="Arial" panose="020B0604020202020204" pitchFamily="34" charset="0"/>
              <a:buChar char="•"/>
              <a:defRPr sz="1200" baseline="0">
                <a:effectLst/>
              </a:defRPr>
            </a:lvl9pPr>
          </a:lstStyle>
          <a:p>
            <a:r>
              <a:rPr lang="en-US" sz="1400" dirty="0"/>
              <a:t>The </a:t>
            </a:r>
            <a:r>
              <a:rPr lang="en-US" sz="1400" dirty="0" err="1"/>
              <a:t>MeerKAT</a:t>
            </a:r>
            <a:r>
              <a:rPr lang="en-US" sz="1400" dirty="0"/>
              <a:t> 64-antenna array radio telescope in the Karoo region</a:t>
            </a:r>
          </a:p>
          <a:p>
            <a:r>
              <a:rPr lang="en-US" sz="1400" dirty="0"/>
              <a:t>Collaborators: USA, Canada, India, Japan, China, Australia, France, UK, Italy, Finland, Germany </a:t>
            </a:r>
          </a:p>
          <a:p>
            <a:r>
              <a:rPr lang="en-US" sz="1400" dirty="0" err="1"/>
              <a:t>MeerKAT</a:t>
            </a:r>
            <a:r>
              <a:rPr lang="en-US" sz="1400" dirty="0"/>
              <a:t> is a precursor to the SKA</a:t>
            </a:r>
          </a:p>
          <a:p>
            <a:pPr lvl="1"/>
            <a:r>
              <a:rPr lang="en-US" sz="1400" dirty="0"/>
              <a:t>Will be merged into the SKA1 (2020) </a:t>
            </a:r>
          </a:p>
          <a:p>
            <a:pPr lvl="1"/>
            <a:r>
              <a:rPr lang="en-US" sz="1400" dirty="0"/>
              <a:t>SKA will be the largest array telescope in the southern hemisphere (2024)</a:t>
            </a:r>
          </a:p>
          <a:p>
            <a:pPr lvl="1"/>
            <a:r>
              <a:rPr lang="en-US" sz="1400" dirty="0"/>
              <a:t>Currently data at a rate of 3.5 Gbps </a:t>
            </a:r>
          </a:p>
          <a:p>
            <a:pPr lvl="1"/>
            <a:endParaRPr lang="en-US" sz="1400" dirty="0"/>
          </a:p>
          <a:p>
            <a:pPr lvl="1"/>
            <a:endParaRPr lang="en-US" sz="1050" dirty="0"/>
          </a:p>
        </p:txBody>
      </p:sp>
      <p:sp>
        <p:nvSpPr>
          <p:cNvPr id="5" name="Title 1"/>
          <p:cNvSpPr txBox="1">
            <a:spLocks/>
          </p:cNvSpPr>
          <p:nvPr/>
        </p:nvSpPr>
        <p:spPr>
          <a:xfrm>
            <a:off x="1371600" y="225030"/>
            <a:ext cx="6629400" cy="621464"/>
          </a:xfrm>
          <a:prstGeom prst="rect">
            <a:avLst/>
          </a:prstGeom>
          <a:effectLst/>
        </p:spPr>
        <p:txBody>
          <a:bodyPr vert="horz" lIns="68580" tIns="34290" rIns="68580" bIns="34290" rtlCol="0" anchor="t" anchorCtr="0">
            <a:noAutofit/>
          </a:bodyPr>
          <a:lstStyle>
            <a:defPPr>
              <a:defRPr lang="en-US"/>
            </a:defPPr>
            <a:lvl1pPr indent="0" defTabSz="914400">
              <a:spcBef>
                <a:spcPct val="0"/>
              </a:spcBef>
              <a:buClr>
                <a:schemeClr val="accent6">
                  <a:lumMod val="75000"/>
                </a:schemeClr>
              </a:buClr>
              <a:buSzPct val="128000"/>
              <a:buFont typeface="Georgia" pitchFamily="18" charset="0"/>
              <a:buNone/>
              <a:defRPr sz="4000" b="0" i="0" cap="none" spc="0">
                <a:ln>
                  <a:noFill/>
                </a:ln>
                <a:solidFill>
                  <a:srgbClr val="FFFFFF"/>
                </a:solidFill>
                <a:effectLst/>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2100" b="1" dirty="0">
                <a:solidFill>
                  <a:schemeClr val="tx1"/>
                </a:solidFill>
              </a:rPr>
              <a:t>Science Drivers: South African’s radio telescopes </a:t>
            </a:r>
            <a:r>
              <a:rPr lang="en-US" sz="2100" b="1" dirty="0" err="1">
                <a:solidFill>
                  <a:schemeClr val="tx1"/>
                </a:solidFill>
              </a:rPr>
              <a:t>MeerKAT</a:t>
            </a:r>
            <a:r>
              <a:rPr lang="en-US" sz="2100" b="1" dirty="0">
                <a:solidFill>
                  <a:schemeClr val="tx1"/>
                </a:solidFill>
              </a:rPr>
              <a:t> &amp; Square </a:t>
            </a:r>
            <a:r>
              <a:rPr lang="en-US" sz="2100" b="1" dirty="0" err="1">
                <a:solidFill>
                  <a:schemeClr val="tx1"/>
                </a:solidFill>
              </a:rPr>
              <a:t>Kilometre</a:t>
            </a:r>
            <a:r>
              <a:rPr lang="en-US" sz="2100" b="1" dirty="0">
                <a:solidFill>
                  <a:schemeClr val="tx1"/>
                </a:solidFill>
              </a:rPr>
              <a:t> Array (SKA)</a:t>
            </a: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1666" y="3723703"/>
            <a:ext cx="2597370" cy="884972"/>
          </a:xfrm>
          <a:prstGeom prst="rect">
            <a:avLst/>
          </a:prstGeom>
        </p:spPr>
      </p:pic>
      <p:sp>
        <p:nvSpPr>
          <p:cNvPr id="7" name="Content Placeholder 4">
            <a:extLst>
              <a:ext uri="{FF2B5EF4-FFF2-40B4-BE49-F238E27FC236}">
                <a16:creationId xmlns:a16="http://schemas.microsoft.com/office/drawing/2014/main" id="{732A9D9B-D1C4-3045-B621-4419B2DD2C55}"/>
              </a:ext>
            </a:extLst>
          </p:cNvPr>
          <p:cNvSpPr txBox="1">
            <a:spLocks/>
          </p:cNvSpPr>
          <p:nvPr/>
        </p:nvSpPr>
        <p:spPr>
          <a:xfrm>
            <a:off x="4457705" y="938051"/>
            <a:ext cx="4356095" cy="2568798"/>
          </a:xfrm>
          <a:prstGeom prst="rect">
            <a:avLst/>
          </a:prstGeom>
        </p:spPr>
        <p:txBody>
          <a:bodyPr vert="horz" lIns="68580" tIns="34290" rIns="68580" bIns="34290" rtlCol="0">
            <a:noAutofit/>
          </a:bodyPr>
          <a:lstStyle>
            <a:defPPr>
              <a:defRPr lang="en-US"/>
            </a:defPPr>
            <a:lvl1pPr marL="228600" indent="-228600" defTabSz="914400">
              <a:lnSpc>
                <a:spcPct val="120000"/>
              </a:lnSpc>
              <a:spcBef>
                <a:spcPts val="1000"/>
              </a:spcBef>
              <a:buClr>
                <a:schemeClr val="accent1"/>
              </a:buClr>
              <a:buSzPct val="100000"/>
              <a:buFont typeface="Arial" panose="020B0604020202020204" pitchFamily="34" charset="0"/>
              <a:buChar char="•"/>
              <a:defRPr sz="1600">
                <a:effectLst/>
              </a:defRPr>
            </a:lvl1pPr>
            <a:lvl2pPr marL="685800" lvl="1" indent="-228600" defTabSz="914400">
              <a:lnSpc>
                <a:spcPct val="120000"/>
              </a:lnSpc>
              <a:spcBef>
                <a:spcPts val="500"/>
              </a:spcBef>
              <a:buClr>
                <a:schemeClr val="accent1"/>
              </a:buClr>
              <a:buSzPct val="100000"/>
              <a:buFont typeface="Arial" panose="020B0604020202020204" pitchFamily="34" charset="0"/>
              <a:buChar char="•"/>
              <a:defRPr sz="1600" cap="none" baseline="0">
                <a:effectLst/>
              </a:defRPr>
            </a:lvl2pPr>
            <a:lvl3pPr marL="1143000" indent="-228600" defTabSz="914400">
              <a:lnSpc>
                <a:spcPct val="120000"/>
              </a:lnSpc>
              <a:spcBef>
                <a:spcPts val="500"/>
              </a:spcBef>
              <a:buClr>
                <a:schemeClr val="accent1"/>
              </a:buClr>
              <a:buSzPct val="100000"/>
              <a:buFont typeface="Arial" panose="020B0604020202020204" pitchFamily="34" charset="0"/>
              <a:buChar char="•"/>
              <a:defRPr sz="1600">
                <a:effectLst/>
              </a:defRPr>
            </a:lvl3pPr>
            <a:lvl4pPr marL="1600200" indent="-228600" defTabSz="914400">
              <a:lnSpc>
                <a:spcPct val="120000"/>
              </a:lnSpc>
              <a:spcBef>
                <a:spcPts val="500"/>
              </a:spcBef>
              <a:buClr>
                <a:schemeClr val="accent1"/>
              </a:buClr>
              <a:buSzPct val="100000"/>
              <a:buFont typeface="Arial" panose="020B0604020202020204" pitchFamily="34" charset="0"/>
              <a:buChar char="•"/>
              <a:defRPr sz="1400" cap="none" baseline="0">
                <a:effectLst/>
              </a:defRPr>
            </a:lvl4pPr>
            <a:lvl5pPr marL="2057400" indent="-228600" defTabSz="914400">
              <a:lnSpc>
                <a:spcPct val="120000"/>
              </a:lnSpc>
              <a:spcBef>
                <a:spcPts val="500"/>
              </a:spcBef>
              <a:buClr>
                <a:schemeClr val="accent1"/>
              </a:buClr>
              <a:buSzPct val="100000"/>
              <a:buFont typeface="Arial" panose="020B0604020202020204" pitchFamily="34" charset="0"/>
              <a:buChar char="•"/>
              <a:defRPr sz="1200">
                <a:effectLst/>
              </a:defRPr>
            </a:lvl5pPr>
            <a:lvl6pPr marL="2514600" indent="-228600" defTabSz="914400">
              <a:lnSpc>
                <a:spcPct val="120000"/>
              </a:lnSpc>
              <a:spcBef>
                <a:spcPts val="500"/>
              </a:spcBef>
              <a:buClr>
                <a:schemeClr val="accent1"/>
              </a:buClr>
              <a:buSzPct val="100000"/>
              <a:buFont typeface="Arial" panose="020B0604020202020204" pitchFamily="34" charset="0"/>
              <a:buChar char="•"/>
              <a:defRPr sz="1200">
                <a:effectLst/>
              </a:defRPr>
            </a:lvl6pPr>
            <a:lvl7pPr marL="2971800" indent="-228600" defTabSz="914400">
              <a:lnSpc>
                <a:spcPct val="120000"/>
              </a:lnSpc>
              <a:spcBef>
                <a:spcPts val="500"/>
              </a:spcBef>
              <a:buClr>
                <a:schemeClr val="accent1"/>
              </a:buClr>
              <a:buSzPct val="100000"/>
              <a:buFont typeface="Arial" panose="020B0604020202020204" pitchFamily="34" charset="0"/>
              <a:buChar char="•"/>
              <a:defRPr sz="1200">
                <a:effectLst/>
              </a:defRPr>
            </a:lvl7pPr>
            <a:lvl8pPr marL="3429000" indent="-228600" defTabSz="914400">
              <a:lnSpc>
                <a:spcPct val="120000"/>
              </a:lnSpc>
              <a:spcBef>
                <a:spcPts val="500"/>
              </a:spcBef>
              <a:buClr>
                <a:schemeClr val="accent1"/>
              </a:buClr>
              <a:buSzPct val="100000"/>
              <a:buFont typeface="Arial" panose="020B0604020202020204" pitchFamily="34" charset="0"/>
              <a:buChar char="•"/>
              <a:defRPr sz="1200" baseline="0">
                <a:effectLst/>
              </a:defRPr>
            </a:lvl8pPr>
            <a:lvl9pPr marL="3886200" indent="-228600" defTabSz="914400">
              <a:lnSpc>
                <a:spcPct val="120000"/>
              </a:lnSpc>
              <a:spcBef>
                <a:spcPts val="500"/>
              </a:spcBef>
              <a:buClr>
                <a:schemeClr val="accent1"/>
              </a:buClr>
              <a:buSzPct val="100000"/>
              <a:buFont typeface="Arial" panose="020B0604020202020204" pitchFamily="34" charset="0"/>
              <a:buChar char="•"/>
              <a:defRPr sz="1200" baseline="0">
                <a:effectLst/>
              </a:defRPr>
            </a:lvl9pPr>
          </a:lstStyle>
          <a:p>
            <a:r>
              <a:rPr lang="en-US" sz="1400" dirty="0"/>
              <a:t>SKA will generate</a:t>
            </a:r>
          </a:p>
          <a:p>
            <a:pPr lvl="1"/>
            <a:r>
              <a:rPr lang="en-US" sz="1400" dirty="0"/>
              <a:t>160Gbits per second from each radio dish to a central processor</a:t>
            </a:r>
          </a:p>
          <a:p>
            <a:pPr lvl="1"/>
            <a:r>
              <a:rPr lang="en-US" sz="1400" dirty="0"/>
              <a:t>High frequency dishes will produce ten times the current global internet traffic!  </a:t>
            </a:r>
          </a:p>
          <a:p>
            <a:pPr lvl="1"/>
            <a:r>
              <a:rPr lang="en-US" sz="1400" dirty="0"/>
              <a:t>Phase two will include telescopes from New Zealand, Botswana, Ghana, Kenya, Mauritius, Madagascar, Mozambique, Namibia and Zambia.</a:t>
            </a:r>
          </a:p>
          <a:p>
            <a:r>
              <a:rPr lang="en-US" sz="1400" dirty="0"/>
              <a:t>The SKA will generate 960,000 Tb/day</a:t>
            </a:r>
          </a:p>
        </p:txBody>
      </p:sp>
      <p:pic>
        <p:nvPicPr>
          <p:cNvPr id="8" name="Picture 7">
            <a:extLst>
              <a:ext uri="{FF2B5EF4-FFF2-40B4-BE49-F238E27FC236}">
                <a16:creationId xmlns:a16="http://schemas.microsoft.com/office/drawing/2014/main" id="{142E4507-CAE0-2F4B-B2F8-CC19A58A9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0447" y="3713920"/>
            <a:ext cx="2085793" cy="884972"/>
          </a:xfrm>
          <a:prstGeom prst="rect">
            <a:avLst/>
          </a:prstGeom>
        </p:spPr>
      </p:pic>
      <p:sp>
        <p:nvSpPr>
          <p:cNvPr id="2" name="TextBox 1">
            <a:extLst>
              <a:ext uri="{FF2B5EF4-FFF2-40B4-BE49-F238E27FC236}">
                <a16:creationId xmlns:a16="http://schemas.microsoft.com/office/drawing/2014/main" id="{417E1372-6F23-E84E-A3AD-4C9E0021081D}"/>
              </a:ext>
            </a:extLst>
          </p:cNvPr>
          <p:cNvSpPr txBox="1"/>
          <p:nvPr/>
        </p:nvSpPr>
        <p:spPr>
          <a:xfrm>
            <a:off x="4992442" y="4568590"/>
            <a:ext cx="3086100" cy="213585"/>
          </a:xfrm>
          <a:prstGeom prst="rect">
            <a:avLst/>
          </a:prstGeom>
          <a:noFill/>
        </p:spPr>
        <p:txBody>
          <a:bodyPr wrap="square" rtlCol="0">
            <a:spAutoFit/>
          </a:bodyPr>
          <a:lstStyle/>
          <a:p>
            <a:r>
              <a:rPr lang="en-US" sz="788" dirty="0">
                <a:solidFill>
                  <a:srgbClr val="C00000"/>
                </a:solidFill>
              </a:rPr>
              <a:t>https://</a:t>
            </a:r>
            <a:r>
              <a:rPr lang="en-US" sz="788" dirty="0" err="1">
                <a:solidFill>
                  <a:srgbClr val="C00000"/>
                </a:solidFill>
              </a:rPr>
              <a:t>www.skatelescope.org</a:t>
            </a:r>
            <a:endParaRPr lang="en-US" sz="788" dirty="0">
              <a:solidFill>
                <a:srgbClr val="C00000"/>
              </a:solidFill>
            </a:endParaRPr>
          </a:p>
        </p:txBody>
      </p:sp>
      <p:sp>
        <p:nvSpPr>
          <p:cNvPr id="10" name="TextBox 9">
            <a:extLst>
              <a:ext uri="{FF2B5EF4-FFF2-40B4-BE49-F238E27FC236}">
                <a16:creationId xmlns:a16="http://schemas.microsoft.com/office/drawing/2014/main" id="{F9ED26D1-9793-8C4B-A297-7A544479A787}"/>
              </a:ext>
            </a:extLst>
          </p:cNvPr>
          <p:cNvSpPr txBox="1"/>
          <p:nvPr/>
        </p:nvSpPr>
        <p:spPr>
          <a:xfrm>
            <a:off x="1440574" y="4574426"/>
            <a:ext cx="3245726" cy="207749"/>
          </a:xfrm>
          <a:prstGeom prst="rect">
            <a:avLst/>
          </a:prstGeom>
          <a:noFill/>
        </p:spPr>
        <p:txBody>
          <a:bodyPr wrap="square" rtlCol="0">
            <a:spAutoFit/>
          </a:bodyPr>
          <a:lstStyle/>
          <a:p>
            <a:r>
              <a:rPr lang="en-US" sz="750" dirty="0">
                <a:solidFill>
                  <a:srgbClr val="C00000"/>
                </a:solidFill>
              </a:rPr>
              <a:t>https://</a:t>
            </a:r>
            <a:r>
              <a:rPr lang="en-US" sz="750" dirty="0" err="1">
                <a:solidFill>
                  <a:srgbClr val="C00000"/>
                </a:solidFill>
              </a:rPr>
              <a:t>www.ska.ac.za</a:t>
            </a:r>
            <a:r>
              <a:rPr lang="en-US" sz="750" dirty="0">
                <a:solidFill>
                  <a:srgbClr val="C00000"/>
                </a:solidFill>
              </a:rPr>
              <a:t>/science-engineering/meerkat/about-meerkat/</a:t>
            </a:r>
          </a:p>
        </p:txBody>
      </p:sp>
      <p:sp>
        <p:nvSpPr>
          <p:cNvPr id="12" name="Slide Number Placeholder 5">
            <a:extLst>
              <a:ext uri="{FF2B5EF4-FFF2-40B4-BE49-F238E27FC236}">
                <a16:creationId xmlns:a16="http://schemas.microsoft.com/office/drawing/2014/main" id="{F3081AF0-DA1A-6F47-9A9C-A2A9EEAD3AC1}"/>
              </a:ext>
            </a:extLst>
          </p:cNvPr>
          <p:cNvSpPr txBox="1">
            <a:spLocks/>
          </p:cNvSpPr>
          <p:nvPr/>
        </p:nvSpPr>
        <p:spPr>
          <a:xfrm>
            <a:off x="8078542" y="4681927"/>
            <a:ext cx="608264" cy="37768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B1DED20-E75D-544F-B7D4-F9DC9C76F073}" type="slidenum">
              <a:rPr lang="en-US" sz="1200">
                <a:solidFill>
                  <a:schemeClr val="accent1"/>
                </a:solidFill>
              </a:rPr>
              <a:pPr algn="r"/>
              <a:t>15</a:t>
            </a:fld>
            <a:endParaRPr lang="en-US" sz="1200" dirty="0">
              <a:solidFill>
                <a:schemeClr val="accent1"/>
              </a:solidFill>
            </a:endParaRPr>
          </a:p>
        </p:txBody>
      </p:sp>
    </p:spTree>
    <p:extLst>
      <p:ext uri="{BB962C8B-B14F-4D97-AF65-F5344CB8AC3E}">
        <p14:creationId xmlns:p14="http://schemas.microsoft.com/office/powerpoint/2010/main" val="16206819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p:cNvSpPr txBox="1">
            <a:spLocks/>
          </p:cNvSpPr>
          <p:nvPr/>
        </p:nvSpPr>
        <p:spPr>
          <a:xfrm>
            <a:off x="253998" y="951037"/>
            <a:ext cx="8432807" cy="2121691"/>
          </a:xfrm>
          <a:prstGeom prst="rect">
            <a:avLst/>
          </a:prstGeom>
        </p:spPr>
        <p:txBody>
          <a:bodyPr vert="horz" lIns="68580" tIns="34290" rIns="68580" bIns="34290" rtlCol="0">
            <a:noAutofit/>
          </a:bodyPr>
          <a:lstStyle>
            <a:defPPr>
              <a:defRPr lang="en-US"/>
            </a:defPPr>
            <a:lvl1pPr marL="228600" indent="-228600" defTabSz="914400">
              <a:lnSpc>
                <a:spcPct val="120000"/>
              </a:lnSpc>
              <a:spcBef>
                <a:spcPts val="1000"/>
              </a:spcBef>
              <a:buClr>
                <a:schemeClr val="accent1"/>
              </a:buClr>
              <a:buSzPct val="100000"/>
              <a:buFont typeface="Arial" panose="020B0604020202020204" pitchFamily="34" charset="0"/>
              <a:buChar char="•"/>
              <a:defRPr sz="1600">
                <a:effectLst/>
              </a:defRPr>
            </a:lvl1pPr>
            <a:lvl2pPr marL="685800" lvl="1" indent="-228600" defTabSz="914400">
              <a:lnSpc>
                <a:spcPct val="120000"/>
              </a:lnSpc>
              <a:spcBef>
                <a:spcPts val="500"/>
              </a:spcBef>
              <a:buClr>
                <a:schemeClr val="accent1"/>
              </a:buClr>
              <a:buSzPct val="100000"/>
              <a:buFont typeface="Arial" panose="020B0604020202020204" pitchFamily="34" charset="0"/>
              <a:buChar char="•"/>
              <a:defRPr sz="1600" cap="none" baseline="0">
                <a:effectLst/>
              </a:defRPr>
            </a:lvl2pPr>
            <a:lvl3pPr marL="1143000" indent="-228600" defTabSz="914400">
              <a:lnSpc>
                <a:spcPct val="120000"/>
              </a:lnSpc>
              <a:spcBef>
                <a:spcPts val="500"/>
              </a:spcBef>
              <a:buClr>
                <a:schemeClr val="accent1"/>
              </a:buClr>
              <a:buSzPct val="100000"/>
              <a:buFont typeface="Arial" panose="020B0604020202020204" pitchFamily="34" charset="0"/>
              <a:buChar char="•"/>
              <a:defRPr sz="1600">
                <a:effectLst/>
              </a:defRPr>
            </a:lvl3pPr>
            <a:lvl4pPr marL="1600200" indent="-228600" defTabSz="914400">
              <a:lnSpc>
                <a:spcPct val="120000"/>
              </a:lnSpc>
              <a:spcBef>
                <a:spcPts val="500"/>
              </a:spcBef>
              <a:buClr>
                <a:schemeClr val="accent1"/>
              </a:buClr>
              <a:buSzPct val="100000"/>
              <a:buFont typeface="Arial" panose="020B0604020202020204" pitchFamily="34" charset="0"/>
              <a:buChar char="•"/>
              <a:defRPr sz="1400" cap="none" baseline="0">
                <a:effectLst/>
              </a:defRPr>
            </a:lvl4pPr>
            <a:lvl5pPr marL="2057400" indent="-228600" defTabSz="914400">
              <a:lnSpc>
                <a:spcPct val="120000"/>
              </a:lnSpc>
              <a:spcBef>
                <a:spcPts val="500"/>
              </a:spcBef>
              <a:buClr>
                <a:schemeClr val="accent1"/>
              </a:buClr>
              <a:buSzPct val="100000"/>
              <a:buFont typeface="Arial" panose="020B0604020202020204" pitchFamily="34" charset="0"/>
              <a:buChar char="•"/>
              <a:defRPr sz="1200">
                <a:effectLst/>
              </a:defRPr>
            </a:lvl5pPr>
            <a:lvl6pPr marL="2514600" indent="-228600" defTabSz="914400">
              <a:lnSpc>
                <a:spcPct val="120000"/>
              </a:lnSpc>
              <a:spcBef>
                <a:spcPts val="500"/>
              </a:spcBef>
              <a:buClr>
                <a:schemeClr val="accent1"/>
              </a:buClr>
              <a:buSzPct val="100000"/>
              <a:buFont typeface="Arial" panose="020B0604020202020204" pitchFamily="34" charset="0"/>
              <a:buChar char="•"/>
              <a:defRPr sz="1200">
                <a:effectLst/>
              </a:defRPr>
            </a:lvl6pPr>
            <a:lvl7pPr marL="2971800" indent="-228600" defTabSz="914400">
              <a:lnSpc>
                <a:spcPct val="120000"/>
              </a:lnSpc>
              <a:spcBef>
                <a:spcPts val="500"/>
              </a:spcBef>
              <a:buClr>
                <a:schemeClr val="accent1"/>
              </a:buClr>
              <a:buSzPct val="100000"/>
              <a:buFont typeface="Arial" panose="020B0604020202020204" pitchFamily="34" charset="0"/>
              <a:buChar char="•"/>
              <a:defRPr sz="1200">
                <a:effectLst/>
              </a:defRPr>
            </a:lvl7pPr>
            <a:lvl8pPr marL="3429000" indent="-228600" defTabSz="914400">
              <a:lnSpc>
                <a:spcPct val="120000"/>
              </a:lnSpc>
              <a:spcBef>
                <a:spcPts val="500"/>
              </a:spcBef>
              <a:buClr>
                <a:schemeClr val="accent1"/>
              </a:buClr>
              <a:buSzPct val="100000"/>
              <a:buFont typeface="Arial" panose="020B0604020202020204" pitchFamily="34" charset="0"/>
              <a:buChar char="•"/>
              <a:defRPr sz="1200" baseline="0">
                <a:effectLst/>
              </a:defRPr>
            </a:lvl8pPr>
            <a:lvl9pPr marL="3886200" indent="-228600" defTabSz="914400">
              <a:lnSpc>
                <a:spcPct val="120000"/>
              </a:lnSpc>
              <a:spcBef>
                <a:spcPts val="500"/>
              </a:spcBef>
              <a:buClr>
                <a:schemeClr val="accent1"/>
              </a:buClr>
              <a:buSzPct val="100000"/>
              <a:buFont typeface="Arial" panose="020B0604020202020204" pitchFamily="34" charset="0"/>
              <a:buChar char="•"/>
              <a:defRPr sz="1200" baseline="0">
                <a:effectLst/>
              </a:defRPr>
            </a:lvl9pPr>
          </a:lstStyle>
          <a:p>
            <a:r>
              <a:rPr lang="en-US" sz="1400" dirty="0">
                <a:hlinkClick r:id="rId3"/>
              </a:rPr>
              <a:t>SAAO</a:t>
            </a:r>
            <a:r>
              <a:rPr lang="en-US" sz="1400" dirty="0"/>
              <a:t> is a facility of the National Research Foundation</a:t>
            </a:r>
          </a:p>
          <a:p>
            <a:pPr lvl="1"/>
            <a:r>
              <a:rPr lang="en-US" sz="1400" dirty="0"/>
              <a:t>Operates under the Department of Science and Technology</a:t>
            </a:r>
          </a:p>
          <a:p>
            <a:r>
              <a:rPr lang="en-US" sz="1400" dirty="0"/>
              <a:t>The Southern African Large Telescope (</a:t>
            </a:r>
            <a:r>
              <a:rPr lang="en-US" sz="1400" dirty="0">
                <a:hlinkClick r:id="rId4"/>
              </a:rPr>
              <a:t>SALT</a:t>
            </a:r>
            <a:r>
              <a:rPr lang="en-US" sz="1400" dirty="0"/>
              <a:t>) is the largest single optical telescope in the southern hemisphere and among the largest in the world. </a:t>
            </a:r>
          </a:p>
          <a:p>
            <a:r>
              <a:rPr lang="en-US" sz="1400" dirty="0"/>
              <a:t>SALT is funded by a consortium of international partners from South Africa, the USA, Germany, Poland, India, the UK, and New Zealand </a:t>
            </a:r>
          </a:p>
          <a:p>
            <a:r>
              <a:rPr lang="en-US" sz="1400" dirty="0"/>
              <a:t>SAAO Hosted Research Telescopes: </a:t>
            </a:r>
            <a:r>
              <a:rPr lang="en-US" sz="1400" dirty="0">
                <a:hlinkClick r:id="rId5"/>
              </a:rPr>
              <a:t>BiSON</a:t>
            </a:r>
            <a:r>
              <a:rPr lang="en-US" sz="1400" dirty="0"/>
              <a:t>, </a:t>
            </a:r>
            <a:r>
              <a:rPr lang="en-US" sz="1400" dirty="0">
                <a:hlinkClick r:id="rId6"/>
              </a:rPr>
              <a:t>KELT-South</a:t>
            </a:r>
            <a:r>
              <a:rPr lang="en-US" sz="1400" dirty="0"/>
              <a:t>, </a:t>
            </a:r>
            <a:r>
              <a:rPr lang="en-US" sz="1400" dirty="0">
                <a:hlinkClick r:id="rId7"/>
              </a:rPr>
              <a:t>LCOGT</a:t>
            </a:r>
            <a:r>
              <a:rPr lang="en-US" sz="1400" dirty="0"/>
              <a:t>, </a:t>
            </a:r>
            <a:r>
              <a:rPr lang="en-US" sz="1400" dirty="0">
                <a:hlinkClick r:id="rId8"/>
              </a:rPr>
              <a:t>MONET</a:t>
            </a:r>
            <a:r>
              <a:rPr lang="en-US" sz="1400" dirty="0"/>
              <a:t>, </a:t>
            </a:r>
            <a:r>
              <a:rPr lang="en-US" sz="1400" dirty="0">
                <a:hlinkClick r:id="rId9"/>
              </a:rPr>
              <a:t>Solaris</a:t>
            </a:r>
            <a:r>
              <a:rPr lang="en-US" sz="1400" dirty="0"/>
              <a:t>, </a:t>
            </a:r>
            <a:r>
              <a:rPr lang="en-US" sz="1400" dirty="0">
                <a:hlinkClick r:id="rId10"/>
              </a:rPr>
              <a:t>SuperWASP-South</a:t>
            </a:r>
            <a:r>
              <a:rPr lang="en-US" sz="1400" dirty="0"/>
              <a:t> </a:t>
            </a:r>
          </a:p>
        </p:txBody>
      </p:sp>
      <p:sp>
        <p:nvSpPr>
          <p:cNvPr id="5" name="Title 1"/>
          <p:cNvSpPr txBox="1">
            <a:spLocks/>
          </p:cNvSpPr>
          <p:nvPr/>
        </p:nvSpPr>
        <p:spPr>
          <a:xfrm>
            <a:off x="1371600" y="225030"/>
            <a:ext cx="6629400" cy="621464"/>
          </a:xfrm>
          <a:prstGeom prst="rect">
            <a:avLst/>
          </a:prstGeom>
          <a:effectLst/>
        </p:spPr>
        <p:txBody>
          <a:bodyPr vert="horz" lIns="68580" tIns="34290" rIns="68580" bIns="34290" rtlCol="0" anchor="t" anchorCtr="0">
            <a:noAutofit/>
          </a:bodyPr>
          <a:lstStyle>
            <a:defPPr>
              <a:defRPr lang="en-US"/>
            </a:defPPr>
            <a:lvl1pPr indent="0" defTabSz="914400">
              <a:spcBef>
                <a:spcPct val="0"/>
              </a:spcBef>
              <a:buClr>
                <a:schemeClr val="accent6">
                  <a:lumMod val="75000"/>
                </a:schemeClr>
              </a:buClr>
              <a:buSzPct val="128000"/>
              <a:buFont typeface="Georgia" pitchFamily="18" charset="0"/>
              <a:buNone/>
              <a:defRPr sz="4000" b="0" i="0" cap="none" spc="0">
                <a:ln>
                  <a:noFill/>
                </a:ln>
                <a:solidFill>
                  <a:srgbClr val="FFFFFF"/>
                </a:solidFill>
                <a:effectLst/>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2100" b="1" dirty="0">
                <a:solidFill>
                  <a:schemeClr val="tx1"/>
                </a:solidFill>
              </a:rPr>
              <a:t>Science Drivers: South African Astronomical Observatory (SAAO) </a:t>
            </a:r>
          </a:p>
        </p:txBody>
      </p:sp>
      <p:sp>
        <p:nvSpPr>
          <p:cNvPr id="19" name="Content Placeholder 4"/>
          <p:cNvSpPr txBox="1">
            <a:spLocks/>
          </p:cNvSpPr>
          <p:nvPr/>
        </p:nvSpPr>
        <p:spPr>
          <a:xfrm>
            <a:off x="398659" y="3583054"/>
            <a:ext cx="3296841" cy="794654"/>
          </a:xfrm>
          <a:prstGeom prst="rect">
            <a:avLst/>
          </a:prstGeom>
        </p:spPr>
        <p:txBody>
          <a:bodyPr vert="horz" lIns="68580" tIns="34290" rIns="68580" bIns="34290" rtlCol="0">
            <a:normAutofit/>
          </a:bodyPr>
          <a:lstStyle>
            <a:defPPr>
              <a:defRPr lang="en-US"/>
            </a:defPPr>
            <a:lvl1pPr marL="228600" indent="-182880" defTabSz="914400">
              <a:spcBef>
                <a:spcPct val="20000"/>
              </a:spcBef>
              <a:spcAft>
                <a:spcPts val="300"/>
              </a:spcAft>
              <a:buClr>
                <a:srgbClr val="FCD40B"/>
              </a:buClr>
              <a:buSzPct val="130000"/>
              <a:buFont typeface="Wingdings" charset="2"/>
              <a:buChar char="§"/>
              <a:defRPr sz="2200">
                <a:solidFill>
                  <a:srgbClr val="000090"/>
                </a:solidFill>
              </a:defRPr>
            </a:lvl1pPr>
            <a:lvl2pPr marL="548640" lvl="1" indent="-182880" defTabSz="914400">
              <a:spcBef>
                <a:spcPct val="20000"/>
              </a:spcBef>
              <a:spcAft>
                <a:spcPts val="300"/>
              </a:spcAft>
              <a:buClr>
                <a:srgbClr val="FCD40B"/>
              </a:buClr>
              <a:buSzPct val="130000"/>
              <a:buFont typeface="Wingdings" charset="2"/>
              <a:buChar char="§"/>
              <a:defRPr sz="2000">
                <a:solidFill>
                  <a:srgbClr val="000090"/>
                </a:solidFill>
              </a:defRPr>
            </a:lvl2pPr>
            <a:lvl3pPr marL="822960" indent="-182880" defTabSz="914400">
              <a:spcBef>
                <a:spcPct val="20000"/>
              </a:spcBef>
              <a:spcAft>
                <a:spcPts val="300"/>
              </a:spcAft>
              <a:buClr>
                <a:srgbClr val="FCD40B"/>
              </a:buClr>
              <a:buSzPct val="130000"/>
              <a:buFont typeface="Wingdings" charset="2"/>
              <a:buChar char="§"/>
              <a:defRPr>
                <a:solidFill>
                  <a:srgbClr val="000090"/>
                </a:solidFill>
              </a:defRPr>
            </a:lvl3pPr>
            <a:lvl4pPr marL="1097280" indent="-182880" defTabSz="914400">
              <a:spcBef>
                <a:spcPct val="20000"/>
              </a:spcBef>
              <a:spcAft>
                <a:spcPts val="300"/>
              </a:spcAft>
              <a:buClr>
                <a:srgbClr val="FCD40B"/>
              </a:buClr>
              <a:buSzPct val="130000"/>
              <a:buFont typeface="Wingdings" charset="2"/>
              <a:buChar char="§"/>
              <a:defRPr sz="1600">
                <a:solidFill>
                  <a:srgbClr val="000090"/>
                </a:solidFill>
              </a:defRPr>
            </a:lvl4pPr>
            <a:lvl5pPr marL="1389888" indent="-182880" defTabSz="914400">
              <a:spcBef>
                <a:spcPct val="20000"/>
              </a:spcBef>
              <a:spcAft>
                <a:spcPts val="300"/>
              </a:spcAft>
              <a:buClr>
                <a:srgbClr val="FCD40B"/>
              </a:buClr>
              <a:buSzPct val="130000"/>
              <a:buFont typeface="Wingdings" charset="2"/>
              <a:buChar char="§"/>
              <a:defRPr sz="1400">
                <a:solidFill>
                  <a:srgbClr val="000090"/>
                </a:solidFill>
              </a:defRPr>
            </a:lvl5pPr>
            <a:lvl6pPr marL="1664208" indent="-182880" defTabSz="91440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defRPr>
            </a:lvl6pPr>
            <a:lvl7pPr marL="1965960" indent="-182880" defTabSz="91440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defRPr>
            </a:lvl7pPr>
            <a:lvl8pPr marL="2286000" indent="-182880" defTabSz="91440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defRPr>
            </a:lvl8pPr>
            <a:lvl9pPr marL="2587752" indent="-182880" defTabSz="91440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defRPr>
            </a:lvl9pPr>
          </a:lstStyle>
          <a:p>
            <a:pPr marL="214308" indent="-171446">
              <a:lnSpc>
                <a:spcPct val="120000"/>
              </a:lnSpc>
              <a:buClr>
                <a:schemeClr val="accent1"/>
              </a:buClr>
              <a:buSzPct val="100000"/>
              <a:buFont typeface="Arial" panose="020B0604020202020204" pitchFamily="34" charset="0"/>
              <a:buChar char="•"/>
            </a:pPr>
            <a:r>
              <a:rPr lang="en-US" sz="1400" dirty="0">
                <a:solidFill>
                  <a:schemeClr val="tx1"/>
                </a:solidFill>
              </a:rPr>
              <a:t>SALT generates 5-50 GB/night, with future instrumentation ~250 GB/night </a:t>
            </a:r>
          </a:p>
        </p:txBody>
      </p:sp>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68448" y="3278871"/>
            <a:ext cx="3253819" cy="1287066"/>
          </a:xfrm>
          <a:prstGeom prst="rect">
            <a:avLst/>
          </a:prstGeom>
        </p:spPr>
      </p:pic>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50855" y="143384"/>
            <a:ext cx="622746" cy="535779"/>
          </a:xfrm>
          <a:prstGeom prst="rect">
            <a:avLst/>
          </a:prstGeom>
        </p:spPr>
      </p:pic>
      <p:sp>
        <p:nvSpPr>
          <p:cNvPr id="10" name="Slide Number Placeholder 5">
            <a:extLst>
              <a:ext uri="{FF2B5EF4-FFF2-40B4-BE49-F238E27FC236}">
                <a16:creationId xmlns:a16="http://schemas.microsoft.com/office/drawing/2014/main" id="{F1BF8FAA-BE11-D84D-9B4C-F3CF37D54164}"/>
              </a:ext>
            </a:extLst>
          </p:cNvPr>
          <p:cNvSpPr txBox="1">
            <a:spLocks/>
          </p:cNvSpPr>
          <p:nvPr/>
        </p:nvSpPr>
        <p:spPr>
          <a:xfrm>
            <a:off x="8078542" y="4681927"/>
            <a:ext cx="608264" cy="37768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B1DED20-E75D-544F-B7D4-F9DC9C76F073}" type="slidenum">
              <a:rPr lang="en-US" sz="1200">
                <a:solidFill>
                  <a:schemeClr val="accent1"/>
                </a:solidFill>
              </a:rPr>
              <a:pPr algn="r"/>
              <a:t>16</a:t>
            </a:fld>
            <a:endParaRPr lang="en-US" sz="1200" dirty="0">
              <a:solidFill>
                <a:schemeClr val="accent1"/>
              </a:solidFill>
            </a:endParaRPr>
          </a:p>
        </p:txBody>
      </p:sp>
    </p:spTree>
    <p:extLst>
      <p:ext uri="{BB962C8B-B14F-4D97-AF65-F5344CB8AC3E}">
        <p14:creationId xmlns:p14="http://schemas.microsoft.com/office/powerpoint/2010/main" val="41355387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508000" y="1054360"/>
            <a:ext cx="6362700" cy="1231640"/>
          </a:xfrm>
        </p:spPr>
        <p:txBody>
          <a:bodyPr>
            <a:noAutofit/>
          </a:bodyPr>
          <a:lstStyle/>
          <a:p>
            <a:pPr algn="l"/>
            <a:r>
              <a:rPr lang="en-US" sz="1600" dirty="0">
                <a:solidFill>
                  <a:schemeClr val="tx1"/>
                </a:solidFill>
              </a:rPr>
              <a:t>A number of South African Universities and Research Institutions including University of Cape Town, University of Witwatersrand, University of the Western Cape, Centre for Proteomic &amp; Genomic Research, The Medical Research Council and the Agricultural Research Council are interacting with Research Entities globally in these fields.</a:t>
            </a:r>
          </a:p>
          <a:p>
            <a:pPr algn="l"/>
            <a:endParaRPr lang="en-US" sz="1800" dirty="0"/>
          </a:p>
        </p:txBody>
      </p:sp>
      <p:sp>
        <p:nvSpPr>
          <p:cNvPr id="3" name="Slide Number Placeholder 2"/>
          <p:cNvSpPr>
            <a:spLocks noGrp="1"/>
          </p:cNvSpPr>
          <p:nvPr>
            <p:ph type="sldNum" sz="quarter" idx="10"/>
          </p:nvPr>
        </p:nvSpPr>
        <p:spPr/>
        <p:txBody>
          <a:bodyPr/>
          <a:lstStyle/>
          <a:p>
            <a:fld id="{19EF46FC-4FE8-0B4D-A496-871207EA84C6}" type="slidenum">
              <a:rPr lang="en-US" smtClean="0"/>
              <a:pPr/>
              <a:t>17</a:t>
            </a:fld>
            <a:endParaRPr lang="en-US" dirty="0"/>
          </a:p>
        </p:txBody>
      </p:sp>
      <p:sp>
        <p:nvSpPr>
          <p:cNvPr id="4" name="Rectangle 3"/>
          <p:cNvSpPr/>
          <p:nvPr/>
        </p:nvSpPr>
        <p:spPr>
          <a:xfrm>
            <a:off x="1371600" y="363894"/>
            <a:ext cx="6475445" cy="369332"/>
          </a:xfrm>
          <a:prstGeom prst="rect">
            <a:avLst/>
          </a:prstGeom>
        </p:spPr>
        <p:txBody>
          <a:bodyPr wrap="square">
            <a:spAutoFit/>
          </a:bodyPr>
          <a:lstStyle/>
          <a:p>
            <a:r>
              <a:rPr lang="en-US" b="1" dirty="0"/>
              <a:t>Science Drivers:  Genomic, Proteomic and HIV Research</a:t>
            </a:r>
            <a:endParaRPr lang="en-US" dirty="0"/>
          </a:p>
        </p:txBody>
      </p:sp>
      <p:sp>
        <p:nvSpPr>
          <p:cNvPr id="8" name="Rectangle 7"/>
          <p:cNvSpPr/>
          <p:nvPr/>
        </p:nvSpPr>
        <p:spPr>
          <a:xfrm>
            <a:off x="508000" y="2942999"/>
            <a:ext cx="6062587" cy="1200329"/>
          </a:xfrm>
          <a:prstGeom prst="rect">
            <a:avLst/>
          </a:prstGeom>
        </p:spPr>
        <p:txBody>
          <a:bodyPr wrap="square">
            <a:spAutoFit/>
          </a:bodyPr>
          <a:lstStyle/>
          <a:p>
            <a:r>
              <a:rPr lang="en-GB" b="1" dirty="0"/>
              <a:t>Participation of </a:t>
            </a:r>
            <a:r>
              <a:rPr lang="en-GB" b="1" dirty="0" err="1"/>
              <a:t>UbuntuNet</a:t>
            </a:r>
            <a:r>
              <a:rPr lang="en-GB" b="1" dirty="0"/>
              <a:t> and WACREN: </a:t>
            </a:r>
          </a:p>
          <a:p>
            <a:endParaRPr lang="en-GB" sz="1200" dirty="0"/>
          </a:p>
          <a:p>
            <a:r>
              <a:rPr lang="en-GB" sz="1400" dirty="0"/>
              <a:t>Access to a wealth of Research undertakings by their Member NRENs</a:t>
            </a:r>
          </a:p>
          <a:p>
            <a:r>
              <a:rPr lang="en-GB" sz="1400" dirty="0"/>
              <a:t>Letters of Collaboration from the CEO’s </a:t>
            </a:r>
          </a:p>
          <a:p>
            <a:r>
              <a:rPr lang="en-GB" sz="1400" dirty="0"/>
              <a:t>Cape Town is an aggregation point for these networks until more can be opened</a:t>
            </a:r>
          </a:p>
        </p:txBody>
      </p:sp>
      <p:sp>
        <p:nvSpPr>
          <p:cNvPr id="6" name="TextBox 5">
            <a:extLst>
              <a:ext uri="{FF2B5EF4-FFF2-40B4-BE49-F238E27FC236}">
                <a16:creationId xmlns:a16="http://schemas.microsoft.com/office/drawing/2014/main" id="{E6B1E087-8DC7-6648-9D32-517FC5268842}"/>
              </a:ext>
            </a:extLst>
          </p:cNvPr>
          <p:cNvSpPr txBox="1"/>
          <p:nvPr/>
        </p:nvSpPr>
        <p:spPr>
          <a:xfrm>
            <a:off x="7005288" y="3645791"/>
            <a:ext cx="1550951" cy="323165"/>
          </a:xfrm>
          <a:prstGeom prst="rect">
            <a:avLst/>
          </a:prstGeom>
          <a:noFill/>
        </p:spPr>
        <p:txBody>
          <a:bodyPr wrap="square" rtlCol="0">
            <a:spAutoFit/>
          </a:bodyPr>
          <a:lstStyle/>
          <a:p>
            <a:r>
              <a:rPr lang="en-US" sz="750" b="1" dirty="0"/>
              <a:t>NIH Projects in Africa. </a:t>
            </a:r>
            <a:r>
              <a:rPr lang="en-US" sz="750" dirty="0"/>
              <a:t>Source: https://</a:t>
            </a:r>
            <a:r>
              <a:rPr lang="en-US" sz="750" dirty="0" err="1"/>
              <a:t>report.nih.gov</a:t>
            </a:r>
            <a:r>
              <a:rPr lang="en-US" sz="750" dirty="0"/>
              <a:t>/award/#tab4</a:t>
            </a:r>
          </a:p>
        </p:txBody>
      </p:sp>
      <p:pic>
        <p:nvPicPr>
          <p:cNvPr id="7" name="Picture 6">
            <a:extLst>
              <a:ext uri="{FF2B5EF4-FFF2-40B4-BE49-F238E27FC236}">
                <a16:creationId xmlns:a16="http://schemas.microsoft.com/office/drawing/2014/main" id="{6976F51A-CE65-2D42-95D7-4F2ADC757AA9}"/>
              </a:ext>
            </a:extLst>
          </p:cNvPr>
          <p:cNvPicPr>
            <a:picLocks noChangeAspect="1"/>
          </p:cNvPicPr>
          <p:nvPr/>
        </p:nvPicPr>
        <p:blipFill rotWithShape="1">
          <a:blip r:embed="rId2"/>
          <a:srcRect l="39613" t="27479" r="25387" b="7935"/>
          <a:stretch/>
        </p:blipFill>
        <p:spPr>
          <a:xfrm>
            <a:off x="7072652" y="2066924"/>
            <a:ext cx="1399496" cy="1463540"/>
          </a:xfrm>
          <a:prstGeom prst="rect">
            <a:avLst/>
          </a:prstGeom>
          <a:ln>
            <a:solidFill>
              <a:schemeClr val="bg1">
                <a:lumMod val="85000"/>
              </a:schemeClr>
            </a:solidFill>
          </a:ln>
        </p:spPr>
      </p:pic>
    </p:spTree>
    <p:extLst>
      <p:ext uri="{BB962C8B-B14F-4D97-AF65-F5344CB8AC3E}">
        <p14:creationId xmlns:p14="http://schemas.microsoft.com/office/powerpoint/2010/main" val="1022363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7553" y="138545"/>
            <a:ext cx="4975412" cy="4469910"/>
          </a:xfrm>
          <a:prstGeom prst="rect">
            <a:avLst/>
          </a:prstGeom>
        </p:spPr>
      </p:pic>
      <p:sp>
        <p:nvSpPr>
          <p:cNvPr id="3" name="Slide Number Placeholder 2">
            <a:extLst>
              <a:ext uri="{FF2B5EF4-FFF2-40B4-BE49-F238E27FC236}">
                <a16:creationId xmlns:a16="http://schemas.microsoft.com/office/drawing/2014/main" id="{B052A952-E342-A74E-9767-71B78D4F8331}"/>
              </a:ext>
            </a:extLst>
          </p:cNvPr>
          <p:cNvSpPr>
            <a:spLocks noGrp="1"/>
          </p:cNvSpPr>
          <p:nvPr>
            <p:ph type="sldNum" sz="quarter" idx="12"/>
          </p:nvPr>
        </p:nvSpPr>
        <p:spPr/>
        <p:txBody>
          <a:bodyPr/>
          <a:lstStyle/>
          <a:p>
            <a:fld id="{19EF46FC-4FE8-0B4D-A496-871207EA84C6}" type="slidenum">
              <a:rPr lang="en-US" smtClean="0"/>
              <a:pPr/>
              <a:t>18</a:t>
            </a:fld>
            <a:endParaRPr lang="en-US" dirty="0"/>
          </a:p>
        </p:txBody>
      </p:sp>
      <p:sp>
        <p:nvSpPr>
          <p:cNvPr id="4" name="Título 3"/>
          <p:cNvSpPr>
            <a:spLocks noGrp="1"/>
          </p:cNvSpPr>
          <p:nvPr>
            <p:ph type="title"/>
          </p:nvPr>
        </p:nvSpPr>
        <p:spPr>
          <a:xfrm>
            <a:off x="159294" y="0"/>
            <a:ext cx="6727537" cy="395416"/>
          </a:xfrm>
        </p:spPr>
        <p:txBody>
          <a:bodyPr>
            <a:noAutofit/>
          </a:bodyPr>
          <a:lstStyle/>
          <a:p>
            <a:r>
              <a:rPr lang="en-US" sz="2000" dirty="0"/>
              <a:t>RNP - </a:t>
            </a:r>
            <a:r>
              <a:rPr lang="en-US" sz="2000" cap="none" dirty="0"/>
              <a:t>the</a:t>
            </a:r>
            <a:r>
              <a:rPr lang="en-US" sz="2000" dirty="0"/>
              <a:t> B</a:t>
            </a:r>
            <a:r>
              <a:rPr lang="en-US" sz="2000" cap="none" dirty="0"/>
              <a:t>razilian</a:t>
            </a:r>
            <a:r>
              <a:rPr lang="en-US" sz="2000" dirty="0"/>
              <a:t> NREN </a:t>
            </a:r>
            <a:r>
              <a:rPr lang="en-US" sz="2000" b="0" cap="none" dirty="0"/>
              <a:t>- </a:t>
            </a:r>
            <a:r>
              <a:rPr lang="en-US" sz="2000" b="0" cap="none" dirty="0" err="1"/>
              <a:t>www.rnp.br</a:t>
            </a:r>
            <a:r>
              <a:rPr lang="en-US" sz="2400" b="0" dirty="0"/>
              <a:t> </a:t>
            </a:r>
            <a:endParaRPr lang="pt-BR" sz="2400" b="0" dirty="0"/>
          </a:p>
        </p:txBody>
      </p:sp>
      <p:sp>
        <p:nvSpPr>
          <p:cNvPr id="2" name="Subtitle 1">
            <a:extLst>
              <a:ext uri="{FF2B5EF4-FFF2-40B4-BE49-F238E27FC236}">
                <a16:creationId xmlns:a16="http://schemas.microsoft.com/office/drawing/2014/main" id="{391E5CFD-E892-F54B-87E8-611C86181427}"/>
              </a:ext>
            </a:extLst>
          </p:cNvPr>
          <p:cNvSpPr>
            <a:spLocks noGrp="1"/>
          </p:cNvSpPr>
          <p:nvPr>
            <p:ph sz="quarter" idx="13"/>
          </p:nvPr>
        </p:nvSpPr>
        <p:spPr>
          <a:xfrm>
            <a:off x="0" y="383326"/>
            <a:ext cx="4307553" cy="4333857"/>
          </a:xfrm>
        </p:spPr>
        <p:txBody>
          <a:bodyPr>
            <a:normAutofit fontScale="85000" lnSpcReduction="20000"/>
          </a:bodyPr>
          <a:lstStyle/>
          <a:p>
            <a:pPr>
              <a:lnSpc>
                <a:spcPct val="90000"/>
              </a:lnSpc>
              <a:spcBef>
                <a:spcPct val="0"/>
              </a:spcBef>
              <a:buClr>
                <a:schemeClr val="accent1"/>
              </a:buClr>
            </a:pPr>
            <a:r>
              <a:rPr lang="en-US" sz="1700" dirty="0"/>
              <a:t>Brazil (8M km2) occupies about 40% of South America, and has a diameter of about 4000 km. </a:t>
            </a:r>
          </a:p>
          <a:p>
            <a:pPr>
              <a:lnSpc>
                <a:spcPct val="90000"/>
              </a:lnSpc>
              <a:spcBef>
                <a:spcPct val="0"/>
              </a:spcBef>
              <a:buClr>
                <a:schemeClr val="accent1"/>
              </a:buClr>
            </a:pPr>
            <a:endParaRPr lang="en-US" sz="1700" dirty="0"/>
          </a:p>
          <a:p>
            <a:pPr>
              <a:lnSpc>
                <a:spcPct val="90000"/>
              </a:lnSpc>
              <a:spcBef>
                <a:spcPct val="0"/>
              </a:spcBef>
              <a:buClr>
                <a:schemeClr val="accent1"/>
              </a:buClr>
            </a:pPr>
            <a:r>
              <a:rPr lang="en-US" sz="1700" dirty="0"/>
              <a:t>Population (2017) of 219 million. </a:t>
            </a:r>
            <a:br>
              <a:rPr lang="en-US" sz="1700" dirty="0"/>
            </a:br>
            <a:r>
              <a:rPr lang="en-US" sz="1700" dirty="0"/>
              <a:t>Largest Portuguese-speaking country.</a:t>
            </a:r>
            <a:br>
              <a:rPr lang="en-US" sz="1700" dirty="0"/>
            </a:br>
            <a:r>
              <a:rPr lang="en-US" sz="1700" dirty="0"/>
              <a:t>9th largest economy (GDP) in the World.  </a:t>
            </a:r>
            <a:br>
              <a:rPr lang="en-US" sz="1700" dirty="0"/>
            </a:br>
            <a:endParaRPr lang="en-US" sz="1700" dirty="0"/>
          </a:p>
          <a:p>
            <a:pPr>
              <a:lnSpc>
                <a:spcPct val="90000"/>
              </a:lnSpc>
              <a:spcBef>
                <a:spcPct val="0"/>
              </a:spcBef>
              <a:buClr>
                <a:schemeClr val="accent1"/>
              </a:buClr>
            </a:pPr>
            <a:r>
              <a:rPr lang="en-US" sz="1700" dirty="0"/>
              <a:t>Independent since 1822, became a Federal republic (1889) with 26 states and Federal District (DF). Capital: Brasília (1960)</a:t>
            </a:r>
          </a:p>
          <a:p>
            <a:pPr defTabSz="914400">
              <a:lnSpc>
                <a:spcPct val="90000"/>
              </a:lnSpc>
              <a:spcBef>
                <a:spcPct val="0"/>
              </a:spcBef>
              <a:buClrTx/>
              <a:buSzTx/>
            </a:pPr>
            <a:endParaRPr lang="en-US" sz="1700" dirty="0">
              <a:latin typeface="+mj-lt"/>
              <a:ea typeface="+mj-ea"/>
              <a:cs typeface="+mj-cs"/>
            </a:endParaRPr>
          </a:p>
          <a:p>
            <a:pPr defTabSz="914400">
              <a:lnSpc>
                <a:spcPct val="90000"/>
              </a:lnSpc>
              <a:spcBef>
                <a:spcPct val="0"/>
              </a:spcBef>
              <a:buClrTx/>
              <a:buSzTx/>
            </a:pPr>
            <a:endParaRPr lang="en-US" sz="1700" dirty="0">
              <a:latin typeface="+mj-lt"/>
              <a:ea typeface="+mj-ea"/>
              <a:cs typeface="+mj-cs"/>
            </a:endParaRPr>
          </a:p>
          <a:p>
            <a:pPr>
              <a:lnSpc>
                <a:spcPct val="90000"/>
              </a:lnSpc>
              <a:spcBef>
                <a:spcPct val="0"/>
              </a:spcBef>
              <a:buClr>
                <a:schemeClr val="accent1"/>
              </a:buClr>
            </a:pPr>
            <a:r>
              <a:rPr lang="en-US" sz="1700" dirty="0"/>
              <a:t>RNP, a private non-profit company, operates the federal government-supported NREN and its international connection since 1992.</a:t>
            </a:r>
          </a:p>
          <a:p>
            <a:pPr>
              <a:lnSpc>
                <a:spcPct val="90000"/>
              </a:lnSpc>
              <a:spcBef>
                <a:spcPct val="0"/>
              </a:spcBef>
              <a:buClr>
                <a:schemeClr val="accent1"/>
              </a:buClr>
            </a:pPr>
            <a:endParaRPr lang="en-US" sz="1700" dirty="0"/>
          </a:p>
          <a:p>
            <a:pPr>
              <a:lnSpc>
                <a:spcPct val="90000"/>
              </a:lnSpc>
              <a:spcBef>
                <a:spcPct val="0"/>
              </a:spcBef>
              <a:buClr>
                <a:schemeClr val="accent1"/>
              </a:buClr>
            </a:pPr>
            <a:r>
              <a:rPr lang="en-US" sz="1700" dirty="0"/>
              <a:t>Based on a national backbone, with a </a:t>
            </a:r>
            <a:r>
              <a:rPr lang="en-US" sz="1700" dirty="0" err="1"/>
              <a:t>PoP</a:t>
            </a:r>
            <a:r>
              <a:rPr lang="en-US" sz="1700" dirty="0"/>
              <a:t> in each state, RNP provides connectivity to around 1500 sites.</a:t>
            </a:r>
          </a:p>
          <a:p>
            <a:pPr>
              <a:lnSpc>
                <a:spcPct val="90000"/>
              </a:lnSpc>
              <a:spcBef>
                <a:spcPct val="0"/>
              </a:spcBef>
              <a:buClr>
                <a:schemeClr val="accent1"/>
              </a:buClr>
            </a:pPr>
            <a:endParaRPr lang="en-US" sz="1700" dirty="0"/>
          </a:p>
          <a:p>
            <a:pPr>
              <a:lnSpc>
                <a:spcPct val="90000"/>
              </a:lnSpc>
              <a:spcBef>
                <a:spcPct val="0"/>
              </a:spcBef>
              <a:buClr>
                <a:schemeClr val="accent1"/>
              </a:buClr>
            </a:pPr>
            <a:r>
              <a:rPr lang="en-US" sz="1700" dirty="0"/>
              <a:t>The map shows the expected backbone topology and capacities in 2020, Already some of the links have been upgraded to 100G</a:t>
            </a:r>
          </a:p>
          <a:p>
            <a:pPr>
              <a:lnSpc>
                <a:spcPct val="90000"/>
              </a:lnSpc>
              <a:spcBef>
                <a:spcPct val="0"/>
              </a:spcBef>
              <a:buClr>
                <a:schemeClr val="accent1"/>
              </a:buClr>
            </a:pPr>
            <a:endParaRPr lang="en-US" sz="1700" dirty="0"/>
          </a:p>
          <a:p>
            <a:pPr>
              <a:lnSpc>
                <a:spcPct val="90000"/>
              </a:lnSpc>
              <a:spcBef>
                <a:spcPct val="0"/>
              </a:spcBef>
              <a:buClr>
                <a:schemeClr val="accent1"/>
              </a:buClr>
            </a:pPr>
            <a:r>
              <a:rPr lang="en-US" sz="1700" dirty="0"/>
              <a:t>International connections are currently to the USA (</a:t>
            </a:r>
            <a:r>
              <a:rPr lang="en-US" sz="1700" dirty="0" err="1"/>
              <a:t>Amlight</a:t>
            </a:r>
            <a:r>
              <a:rPr lang="en-US" sz="1700" dirty="0"/>
              <a:t> </a:t>
            </a:r>
            <a:r>
              <a:rPr lang="en-US" sz="1700" dirty="0" err="1"/>
              <a:t>ExP</a:t>
            </a:r>
            <a:r>
              <a:rPr lang="en-US" sz="1700" dirty="0"/>
              <a:t> with 100G links) and to the rest of Latin America via </a:t>
            </a:r>
            <a:r>
              <a:rPr lang="en-US" sz="1700" dirty="0" err="1"/>
              <a:t>RedClara</a:t>
            </a:r>
            <a:r>
              <a:rPr lang="en-US" sz="1700" dirty="0"/>
              <a:t> (Latin American regional REN), serving about 14 mainland countries south of the USA</a:t>
            </a:r>
            <a:r>
              <a:rPr lang="en-US" sz="1900" dirty="0"/>
              <a:t>.</a:t>
            </a:r>
          </a:p>
        </p:txBody>
      </p:sp>
      <p:cxnSp>
        <p:nvCxnSpPr>
          <p:cNvPr id="9" name="Conector Reto 8"/>
          <p:cNvCxnSpPr/>
          <p:nvPr/>
        </p:nvCxnSpPr>
        <p:spPr>
          <a:xfrm>
            <a:off x="0" y="2078182"/>
            <a:ext cx="4307553" cy="923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8777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a:xfrm>
            <a:off x="7864433" y="4886811"/>
            <a:ext cx="608264" cy="377684"/>
          </a:xfrm>
        </p:spPr>
        <p:txBody>
          <a:bodyPr/>
          <a:lstStyle/>
          <a:p>
            <a:fld id="{8B1DED20-E75D-544F-B7D4-F9DC9C76F073}" type="slidenum">
              <a:rPr lang="en-US" smtClean="0"/>
              <a:pPr/>
              <a:t>19</a:t>
            </a:fld>
            <a:endParaRPr lang="en-US" dirty="0"/>
          </a:p>
        </p:txBody>
      </p:sp>
      <p:sp>
        <p:nvSpPr>
          <p:cNvPr id="3" name="Título 2"/>
          <p:cNvSpPr>
            <a:spLocks noGrp="1"/>
          </p:cNvSpPr>
          <p:nvPr>
            <p:ph type="title"/>
          </p:nvPr>
        </p:nvSpPr>
        <p:spPr>
          <a:xfrm>
            <a:off x="2594404" y="43807"/>
            <a:ext cx="6491931" cy="385961"/>
          </a:xfrm>
        </p:spPr>
        <p:txBody>
          <a:bodyPr>
            <a:noAutofit/>
          </a:bodyPr>
          <a:lstStyle/>
          <a:p>
            <a:r>
              <a:rPr lang="pt-BR" sz="2400" cap="none" dirty="0" err="1"/>
              <a:t>RedClara</a:t>
            </a:r>
            <a:r>
              <a:rPr lang="pt-BR" sz="2400" cap="none" dirty="0"/>
              <a:t>: </a:t>
            </a:r>
            <a:r>
              <a:rPr lang="pt-BR" sz="2400" cap="none" dirty="0" err="1"/>
              <a:t>Latin</a:t>
            </a:r>
            <a:r>
              <a:rPr lang="pt-BR" sz="2400" cap="none" dirty="0"/>
              <a:t> American REN </a:t>
            </a:r>
            <a:r>
              <a:rPr lang="pt-BR" sz="1800" b="0" cap="none" dirty="0"/>
              <a:t>(</a:t>
            </a:r>
            <a:r>
              <a:rPr lang="pt-BR" sz="1800" b="0" cap="none" dirty="0" err="1"/>
              <a:t>www.redclara.net</a:t>
            </a:r>
            <a:r>
              <a:rPr lang="pt-BR" sz="1800" b="0" cap="none" dirty="0"/>
              <a:t>)</a:t>
            </a:r>
            <a:endParaRPr lang="pt-BR" sz="2400" b="0" cap="none" dirty="0"/>
          </a:p>
        </p:txBody>
      </p:sp>
      <p:pic>
        <p:nvPicPr>
          <p:cNvPr id="6" name="Espaço Reservado para Conteúdo 5"/>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0" y="33844"/>
            <a:ext cx="2406958" cy="1836298"/>
          </a:xfrm>
        </p:spPr>
      </p:pic>
      <p:sp>
        <p:nvSpPr>
          <p:cNvPr id="8" name="CaixaDeTexto 7"/>
          <p:cNvSpPr txBox="1"/>
          <p:nvPr/>
        </p:nvSpPr>
        <p:spPr>
          <a:xfrm>
            <a:off x="2525374" y="429768"/>
            <a:ext cx="6689639" cy="369332"/>
          </a:xfrm>
          <a:prstGeom prst="rect">
            <a:avLst/>
          </a:prstGeom>
          <a:noFill/>
        </p:spPr>
        <p:txBody>
          <a:bodyPr wrap="square" rtlCol="0">
            <a:spAutoFit/>
          </a:bodyPr>
          <a:lstStyle/>
          <a:p>
            <a:r>
              <a:rPr lang="pt-BR" dirty="0" err="1"/>
              <a:t>Redclara</a:t>
            </a:r>
            <a:r>
              <a:rPr lang="pt-BR" dirty="0"/>
              <a:t> Backbone (</a:t>
            </a:r>
            <a:r>
              <a:rPr lang="pt-BR" dirty="0" err="1"/>
              <a:t>significant</a:t>
            </a:r>
            <a:r>
              <a:rPr lang="pt-BR" dirty="0"/>
              <a:t> </a:t>
            </a:r>
            <a:r>
              <a:rPr lang="pt-BR" dirty="0" err="1"/>
              <a:t>funding</a:t>
            </a:r>
            <a:r>
              <a:rPr lang="pt-BR" dirty="0"/>
              <a:t> </a:t>
            </a:r>
            <a:r>
              <a:rPr lang="pt-BR" dirty="0" err="1"/>
              <a:t>from</a:t>
            </a:r>
            <a:r>
              <a:rPr lang="pt-BR" dirty="0"/>
              <a:t> </a:t>
            </a:r>
            <a:r>
              <a:rPr lang="pt-BR" dirty="0" err="1"/>
              <a:t>the</a:t>
            </a:r>
            <a:r>
              <a:rPr lang="pt-BR" dirty="0"/>
              <a:t> EU </a:t>
            </a:r>
            <a:r>
              <a:rPr lang="pt-BR" dirty="0" err="1"/>
              <a:t>from</a:t>
            </a:r>
            <a:r>
              <a:rPr lang="pt-BR" dirty="0"/>
              <a:t> 2003)</a:t>
            </a:r>
          </a:p>
        </p:txBody>
      </p:sp>
      <p:sp>
        <p:nvSpPr>
          <p:cNvPr id="9" name="CaixaDeTexto 8"/>
          <p:cNvSpPr txBox="1"/>
          <p:nvPr/>
        </p:nvSpPr>
        <p:spPr>
          <a:xfrm>
            <a:off x="2515674" y="2009842"/>
            <a:ext cx="6625203" cy="369332"/>
          </a:xfrm>
          <a:prstGeom prst="rect">
            <a:avLst/>
          </a:prstGeom>
          <a:noFill/>
        </p:spPr>
        <p:txBody>
          <a:bodyPr wrap="square" rtlCol="0">
            <a:spAutoFit/>
          </a:bodyPr>
          <a:lstStyle/>
          <a:p>
            <a:r>
              <a:rPr lang="pt-BR" dirty="0"/>
              <a:t>BELLA </a:t>
            </a:r>
            <a:r>
              <a:rPr lang="pt-BR" dirty="0" err="1"/>
              <a:t>initiative</a:t>
            </a:r>
            <a:r>
              <a:rPr lang="pt-BR" dirty="0"/>
              <a:t> (</a:t>
            </a:r>
            <a:r>
              <a:rPr lang="pt-BR" dirty="0" err="1"/>
              <a:t>Building</a:t>
            </a:r>
            <a:r>
              <a:rPr lang="pt-BR" dirty="0"/>
              <a:t> </a:t>
            </a:r>
            <a:r>
              <a:rPr lang="pt-BR" dirty="0" err="1"/>
              <a:t>Europe</a:t>
            </a:r>
            <a:r>
              <a:rPr lang="pt-BR" dirty="0"/>
              <a:t> Link </a:t>
            </a:r>
            <a:r>
              <a:rPr lang="pt-BR" dirty="0" err="1"/>
              <a:t>to</a:t>
            </a:r>
            <a:r>
              <a:rPr lang="pt-BR" dirty="0"/>
              <a:t> </a:t>
            </a:r>
            <a:r>
              <a:rPr lang="pt-BR" dirty="0" err="1"/>
              <a:t>Latin</a:t>
            </a:r>
            <a:r>
              <a:rPr lang="pt-BR" dirty="0"/>
              <a:t> </a:t>
            </a:r>
            <a:r>
              <a:rPr lang="pt-BR" dirty="0" err="1"/>
              <a:t>America</a:t>
            </a:r>
            <a:r>
              <a:rPr lang="pt-BR" dirty="0"/>
              <a:t>)</a:t>
            </a:r>
          </a:p>
        </p:txBody>
      </p:sp>
      <p:sp>
        <p:nvSpPr>
          <p:cNvPr id="10" name="CaixaDeTexto 9"/>
          <p:cNvSpPr txBox="1"/>
          <p:nvPr/>
        </p:nvSpPr>
        <p:spPr>
          <a:xfrm>
            <a:off x="2559888" y="800993"/>
            <a:ext cx="6560962" cy="861774"/>
          </a:xfrm>
          <a:prstGeom prst="rect">
            <a:avLst/>
          </a:prstGeom>
          <a:noFill/>
        </p:spPr>
        <p:txBody>
          <a:bodyPr wrap="square" rtlCol="0">
            <a:spAutoFit/>
          </a:bodyPr>
          <a:lstStyle/>
          <a:p>
            <a:pPr marL="171450" indent="-171450" defTabSz="685800">
              <a:buClr>
                <a:schemeClr val="accent1"/>
              </a:buClr>
              <a:buSzPct val="100000"/>
              <a:buFont typeface="Arial" panose="020B0604020202020204" pitchFamily="34" charset="0"/>
              <a:buChar char="•"/>
            </a:pPr>
            <a:r>
              <a:rPr lang="pt-BR" sz="1600" dirty="0"/>
              <a:t>18 </a:t>
            </a:r>
            <a:r>
              <a:rPr lang="pt-BR" sz="1600" dirty="0" err="1"/>
              <a:t>targeted</a:t>
            </a:r>
            <a:r>
              <a:rPr lang="pt-BR" sz="1600" dirty="0"/>
              <a:t> countries (2002): 12 </a:t>
            </a:r>
            <a:r>
              <a:rPr lang="pt-BR" sz="1600" dirty="0" err="1"/>
              <a:t>have</a:t>
            </a:r>
            <a:r>
              <a:rPr lang="pt-BR" sz="1600" dirty="0"/>
              <a:t> a </a:t>
            </a:r>
            <a:r>
              <a:rPr lang="pt-BR" sz="1600" dirty="0" err="1"/>
              <a:t>connected</a:t>
            </a:r>
            <a:r>
              <a:rPr lang="pt-BR" sz="1600" dirty="0"/>
              <a:t> </a:t>
            </a:r>
            <a:r>
              <a:rPr lang="en-US" sz="1600" dirty="0"/>
              <a:t>”LA-</a:t>
            </a:r>
            <a:r>
              <a:rPr lang="pt-BR" sz="1600" dirty="0"/>
              <a:t>NREN</a:t>
            </a:r>
            <a:r>
              <a:rPr lang="en-US" sz="1600" dirty="0"/>
              <a:t>”</a:t>
            </a:r>
            <a:endParaRPr lang="pt-BR" sz="1600" dirty="0"/>
          </a:p>
          <a:p>
            <a:pPr marL="171450" indent="-171450" defTabSz="685800">
              <a:buClr>
                <a:schemeClr val="accent1"/>
              </a:buClr>
              <a:buSzPct val="100000"/>
              <a:buFont typeface="Arial" panose="020B0604020202020204" pitchFamily="34" charset="0"/>
              <a:buChar char="•"/>
            </a:pPr>
            <a:r>
              <a:rPr lang="pt-BR" sz="1600" dirty="0"/>
              <a:t>a single </a:t>
            </a:r>
            <a:r>
              <a:rPr lang="pt-BR" sz="1600" dirty="0" err="1"/>
              <a:t>PoP</a:t>
            </a:r>
            <a:r>
              <a:rPr lang="pt-BR" sz="1600" dirty="0"/>
              <a:t> in </a:t>
            </a:r>
            <a:r>
              <a:rPr lang="pt-BR" sz="1600" dirty="0" err="1"/>
              <a:t>each</a:t>
            </a:r>
            <a:r>
              <a:rPr lang="pt-BR" sz="1600" dirty="0"/>
              <a:t> </a:t>
            </a:r>
            <a:r>
              <a:rPr lang="pt-BR" sz="1600" dirty="0" err="1"/>
              <a:t>participating</a:t>
            </a:r>
            <a:r>
              <a:rPr lang="pt-BR" sz="1600" dirty="0"/>
              <a:t> country</a:t>
            </a:r>
          </a:p>
          <a:p>
            <a:pPr marL="171450" indent="-171450" defTabSz="685800">
              <a:buClr>
                <a:schemeClr val="accent1"/>
              </a:buClr>
              <a:buSzPct val="100000"/>
              <a:buFont typeface="Arial" panose="020B0604020202020204" pitchFamily="34" charset="0"/>
              <a:buChar char="•"/>
            </a:pPr>
            <a:r>
              <a:rPr lang="pt-BR" sz="1600" dirty="0" err="1"/>
              <a:t>external</a:t>
            </a:r>
            <a:r>
              <a:rPr lang="pt-BR" sz="1600" dirty="0"/>
              <a:t> links </a:t>
            </a:r>
            <a:r>
              <a:rPr lang="pt-BR" sz="1600" dirty="0" err="1"/>
              <a:t>to</a:t>
            </a:r>
            <a:r>
              <a:rPr lang="pt-BR" sz="1600" dirty="0"/>
              <a:t> </a:t>
            </a:r>
            <a:r>
              <a:rPr lang="pt-BR" sz="1600" dirty="0" err="1"/>
              <a:t>the</a:t>
            </a:r>
            <a:r>
              <a:rPr lang="pt-BR" sz="1600" dirty="0"/>
              <a:t> USA, </a:t>
            </a:r>
            <a:r>
              <a:rPr lang="pt-BR" sz="1600" dirty="0" err="1"/>
              <a:t>and</a:t>
            </a:r>
            <a:r>
              <a:rPr lang="pt-BR" sz="1600" dirty="0"/>
              <a:t> </a:t>
            </a:r>
            <a:r>
              <a:rPr lang="pt-BR" sz="1600" dirty="0" err="1"/>
              <a:t>thence</a:t>
            </a:r>
            <a:r>
              <a:rPr lang="pt-BR" sz="1600" dirty="0"/>
              <a:t> </a:t>
            </a:r>
            <a:r>
              <a:rPr lang="pt-BR" sz="1600" dirty="0" err="1"/>
              <a:t>to</a:t>
            </a:r>
            <a:r>
              <a:rPr lang="pt-BR" sz="1600" dirty="0"/>
              <a:t> </a:t>
            </a:r>
            <a:r>
              <a:rPr lang="pt-BR" sz="1600" dirty="0" err="1"/>
              <a:t>Europe</a:t>
            </a:r>
            <a:endParaRPr lang="pt-BR" sz="1600" dirty="0"/>
          </a:p>
        </p:txBody>
      </p:sp>
      <p:sp>
        <p:nvSpPr>
          <p:cNvPr id="11" name="CaixaDeTexto 10"/>
          <p:cNvSpPr txBox="1"/>
          <p:nvPr/>
        </p:nvSpPr>
        <p:spPr>
          <a:xfrm>
            <a:off x="2565101" y="2315359"/>
            <a:ext cx="6560962" cy="2062103"/>
          </a:xfrm>
          <a:prstGeom prst="rect">
            <a:avLst/>
          </a:prstGeom>
          <a:noFill/>
        </p:spPr>
        <p:txBody>
          <a:bodyPr wrap="square" rtlCol="0">
            <a:spAutoFit/>
          </a:bodyPr>
          <a:lstStyle/>
          <a:p>
            <a:pPr marL="171450" indent="-171450" defTabSz="685800">
              <a:buClr>
                <a:schemeClr val="accent1"/>
              </a:buClr>
              <a:buSzPct val="100000"/>
              <a:buFont typeface="Arial" panose="020B0604020202020204" pitchFamily="34" charset="0"/>
              <a:buChar char="•"/>
            </a:pPr>
            <a:r>
              <a:rPr lang="pt-BR" sz="1600" dirty="0" err="1"/>
              <a:t>Objective</a:t>
            </a:r>
            <a:r>
              <a:rPr lang="pt-BR" sz="1600" dirty="0"/>
              <a:t>: build 100G </a:t>
            </a:r>
            <a:r>
              <a:rPr lang="pt-BR" sz="1600" dirty="0" err="1"/>
              <a:t>RedClara</a:t>
            </a:r>
            <a:r>
              <a:rPr lang="pt-BR" sz="1600" dirty="0"/>
              <a:t> network </a:t>
            </a:r>
            <a:r>
              <a:rPr lang="pt-BR" sz="1600" dirty="0" err="1"/>
              <a:t>with</a:t>
            </a:r>
            <a:r>
              <a:rPr lang="pt-BR" sz="1600" dirty="0"/>
              <a:t> a new </a:t>
            </a:r>
            <a:r>
              <a:rPr lang="pt-BR" sz="1600" dirty="0" err="1"/>
              <a:t>direct</a:t>
            </a:r>
            <a:r>
              <a:rPr lang="pt-BR" sz="1600" dirty="0"/>
              <a:t> link </a:t>
            </a:r>
            <a:r>
              <a:rPr lang="pt-BR" sz="1600" dirty="0" err="1"/>
              <a:t>to</a:t>
            </a:r>
            <a:r>
              <a:rPr lang="pt-BR" sz="1600" dirty="0"/>
              <a:t> </a:t>
            </a:r>
            <a:r>
              <a:rPr lang="en-US" sz="1600" dirty="0"/>
              <a:t>Europe</a:t>
            </a:r>
            <a:endParaRPr lang="pt-BR" sz="1600" dirty="0"/>
          </a:p>
          <a:p>
            <a:pPr marL="171450" indent="-171450" defTabSz="685800">
              <a:buClr>
                <a:schemeClr val="accent1"/>
              </a:buClr>
              <a:buSzPct val="100000"/>
              <a:buFont typeface="Arial" panose="020B0604020202020204" pitchFamily="34" charset="0"/>
              <a:buChar char="•"/>
            </a:pPr>
            <a:r>
              <a:rPr lang="pt-BR" sz="1600" dirty="0" err="1"/>
              <a:t>funding</a:t>
            </a:r>
            <a:r>
              <a:rPr lang="pt-BR" sz="1600" dirty="0"/>
              <a:t> </a:t>
            </a:r>
            <a:r>
              <a:rPr lang="pt-BR" sz="1600" dirty="0" err="1"/>
              <a:t>from</a:t>
            </a:r>
            <a:r>
              <a:rPr lang="pt-BR" sz="1600" dirty="0"/>
              <a:t> EU (</a:t>
            </a:r>
            <a:r>
              <a:rPr lang="pt-BR" sz="1600" dirty="0" err="1"/>
              <a:t>through</a:t>
            </a:r>
            <a:r>
              <a:rPr lang="pt-BR" sz="1600" dirty="0"/>
              <a:t> </a:t>
            </a:r>
            <a:r>
              <a:rPr lang="pt-BR" sz="1600" dirty="0" err="1"/>
              <a:t>G</a:t>
            </a:r>
            <a:r>
              <a:rPr lang="en-US" sz="1600" dirty="0"/>
              <a:t>ÉANT</a:t>
            </a:r>
            <a:r>
              <a:rPr lang="pt-BR" sz="1600" dirty="0"/>
              <a:t>), </a:t>
            </a:r>
            <a:r>
              <a:rPr lang="pt-BR" sz="1600" dirty="0" err="1"/>
              <a:t>RedCLARA</a:t>
            </a:r>
            <a:r>
              <a:rPr lang="pt-BR" sz="1600" dirty="0"/>
              <a:t>, South American </a:t>
            </a:r>
            <a:r>
              <a:rPr lang="pt-BR" sz="1600" dirty="0" err="1"/>
              <a:t>NRENs</a:t>
            </a:r>
            <a:endParaRPr lang="pt-BR" sz="1600" dirty="0"/>
          </a:p>
          <a:p>
            <a:pPr marL="171450" indent="-171450" defTabSz="685800">
              <a:buClr>
                <a:schemeClr val="accent1"/>
              </a:buClr>
              <a:buSzPct val="100000"/>
              <a:buFont typeface="Arial" panose="020B0604020202020204" pitchFamily="34" charset="0"/>
              <a:buChar char="•"/>
            </a:pPr>
            <a:r>
              <a:rPr lang="pt-BR" sz="1600" dirty="0"/>
              <a:t>2 </a:t>
            </a:r>
            <a:r>
              <a:rPr lang="pt-BR" sz="1600" dirty="0" err="1"/>
              <a:t>components</a:t>
            </a:r>
            <a:r>
              <a:rPr lang="pt-BR" sz="1600" dirty="0"/>
              <a:t>: BELLA-S (</a:t>
            </a:r>
            <a:r>
              <a:rPr lang="pt-BR" sz="1600" dirty="0" err="1"/>
              <a:t>submarine</a:t>
            </a:r>
            <a:r>
              <a:rPr lang="pt-BR" sz="1600" dirty="0"/>
              <a:t>), BELLA-T (</a:t>
            </a:r>
            <a:r>
              <a:rPr lang="pt-BR" sz="1600" dirty="0" err="1"/>
              <a:t>terrestrial</a:t>
            </a:r>
            <a:r>
              <a:rPr lang="pt-BR" sz="1600" dirty="0"/>
              <a:t>)</a:t>
            </a:r>
          </a:p>
          <a:p>
            <a:pPr marL="171450" indent="-171450" defTabSz="685800">
              <a:buClr>
                <a:schemeClr val="accent1"/>
              </a:buClr>
              <a:buSzPct val="100000"/>
              <a:buFont typeface="Arial" panose="020B0604020202020204" pitchFamily="34" charset="0"/>
              <a:buChar char="•"/>
            </a:pPr>
            <a:r>
              <a:rPr lang="pt-BR" sz="1600" dirty="0"/>
              <a:t>BELLA-S:  </a:t>
            </a:r>
            <a:r>
              <a:rPr lang="pt-BR" sz="1600" dirty="0" err="1"/>
              <a:t>acquire</a:t>
            </a:r>
            <a:r>
              <a:rPr lang="pt-BR" sz="1600" dirty="0"/>
              <a:t> </a:t>
            </a:r>
            <a:r>
              <a:rPr lang="pt-BR" sz="1600" dirty="0" err="1"/>
              <a:t>life</a:t>
            </a:r>
            <a:r>
              <a:rPr lang="pt-BR" sz="1600" dirty="0"/>
              <a:t>-time IRU for 3/8 </a:t>
            </a:r>
            <a:r>
              <a:rPr lang="pt-BR" sz="1600" dirty="0" err="1"/>
              <a:t>spectrum</a:t>
            </a:r>
            <a:r>
              <a:rPr lang="pt-BR" sz="1600" dirty="0"/>
              <a:t> </a:t>
            </a:r>
            <a:r>
              <a:rPr lang="pt-BR" sz="1600" dirty="0" err="1"/>
              <a:t>of</a:t>
            </a:r>
            <a:r>
              <a:rPr lang="pt-BR" sz="1600" dirty="0"/>
              <a:t> a </a:t>
            </a:r>
            <a:r>
              <a:rPr lang="pt-BR" sz="1600" dirty="0" err="1"/>
              <a:t>fibre</a:t>
            </a:r>
            <a:r>
              <a:rPr lang="pt-BR" sz="1600" dirty="0"/>
              <a:t> </a:t>
            </a:r>
            <a:r>
              <a:rPr lang="pt-BR" sz="1600" dirty="0" err="1"/>
              <a:t>pair</a:t>
            </a:r>
            <a:r>
              <a:rPr lang="pt-BR" sz="1600" dirty="0"/>
              <a:t> </a:t>
            </a:r>
            <a:r>
              <a:rPr lang="pt-BR" sz="1600" dirty="0" err="1"/>
              <a:t>on</a:t>
            </a:r>
            <a:r>
              <a:rPr lang="pt-BR" sz="1600" dirty="0"/>
              <a:t> a new, </a:t>
            </a:r>
            <a:r>
              <a:rPr lang="pt-BR" sz="1600" dirty="0" err="1"/>
              <a:t>direct</a:t>
            </a:r>
            <a:r>
              <a:rPr lang="pt-BR" sz="1600" dirty="0"/>
              <a:t> </a:t>
            </a:r>
            <a:r>
              <a:rPr lang="pt-BR" sz="1600" dirty="0" err="1"/>
              <a:t>cable</a:t>
            </a:r>
            <a:r>
              <a:rPr lang="pt-BR" sz="1600" dirty="0"/>
              <a:t> EU-</a:t>
            </a:r>
            <a:r>
              <a:rPr lang="pt-BR" sz="1600" dirty="0" err="1"/>
              <a:t>Brazil</a:t>
            </a:r>
            <a:r>
              <a:rPr lang="pt-BR" sz="1600" dirty="0"/>
              <a:t>; </a:t>
            </a:r>
            <a:r>
              <a:rPr lang="pt-BR" sz="1600" dirty="0" err="1"/>
              <a:t>contracted</a:t>
            </a:r>
            <a:r>
              <a:rPr lang="pt-BR" sz="1600" dirty="0"/>
              <a:t> 2018 </a:t>
            </a:r>
            <a:r>
              <a:rPr lang="pt-BR" sz="1600" dirty="0" err="1"/>
              <a:t>with</a:t>
            </a:r>
            <a:r>
              <a:rPr lang="pt-BR" sz="1600" dirty="0"/>
              <a:t> </a:t>
            </a:r>
            <a:r>
              <a:rPr lang="pt-BR" sz="1600" dirty="0" err="1"/>
              <a:t>EllaLink</a:t>
            </a:r>
            <a:r>
              <a:rPr lang="pt-BR" sz="1600" dirty="0"/>
              <a:t> </a:t>
            </a:r>
            <a:r>
              <a:rPr lang="pt-BR" sz="1600" dirty="0" err="1"/>
              <a:t>cable</a:t>
            </a:r>
            <a:r>
              <a:rPr lang="pt-BR" sz="1600" dirty="0"/>
              <a:t>: RFS 2020</a:t>
            </a:r>
          </a:p>
          <a:p>
            <a:pPr marL="171450" indent="-171450" defTabSz="685800">
              <a:buClr>
                <a:schemeClr val="accent1"/>
              </a:buClr>
              <a:buSzPct val="100000"/>
              <a:buFont typeface="Arial" panose="020B0604020202020204" pitchFamily="34" charset="0"/>
              <a:buChar char="•"/>
            </a:pPr>
            <a:r>
              <a:rPr lang="pt-BR" sz="1600" dirty="0"/>
              <a:t>BELLA-T: </a:t>
            </a:r>
            <a:r>
              <a:rPr lang="pt-BR" sz="1600" dirty="0" err="1"/>
              <a:t>acquire</a:t>
            </a:r>
            <a:r>
              <a:rPr lang="pt-BR" sz="1600" dirty="0"/>
              <a:t> </a:t>
            </a:r>
            <a:r>
              <a:rPr lang="pt-BR" sz="1600" dirty="0" err="1"/>
              <a:t>long-term</a:t>
            </a:r>
            <a:r>
              <a:rPr lang="pt-BR" sz="1600" dirty="0"/>
              <a:t> </a:t>
            </a:r>
            <a:r>
              <a:rPr lang="pt-BR" sz="1600" dirty="0" err="1"/>
              <a:t>IRUs</a:t>
            </a:r>
            <a:r>
              <a:rPr lang="pt-BR" sz="1600" dirty="0"/>
              <a:t> for </a:t>
            </a:r>
            <a:r>
              <a:rPr lang="pt-BR" sz="1600" dirty="0" err="1"/>
              <a:t>mostly</a:t>
            </a:r>
            <a:r>
              <a:rPr lang="pt-BR" sz="1600" dirty="0"/>
              <a:t> </a:t>
            </a:r>
            <a:r>
              <a:rPr lang="pt-BR" sz="1600" dirty="0" err="1"/>
              <a:t>terrestrial</a:t>
            </a:r>
            <a:r>
              <a:rPr lang="pt-BR" sz="1600" dirty="0"/>
              <a:t> </a:t>
            </a:r>
            <a:r>
              <a:rPr lang="pt-BR" sz="1600" dirty="0" err="1"/>
              <a:t>optical</a:t>
            </a:r>
            <a:r>
              <a:rPr lang="pt-BR" sz="1600" dirty="0"/>
              <a:t> </a:t>
            </a:r>
            <a:r>
              <a:rPr lang="pt-BR" sz="1600" dirty="0" err="1"/>
              <a:t>spectrum</a:t>
            </a:r>
            <a:r>
              <a:rPr lang="pt-BR" sz="1600" dirty="0"/>
              <a:t> in South </a:t>
            </a:r>
            <a:r>
              <a:rPr lang="pt-BR" sz="1600" dirty="0" err="1"/>
              <a:t>America</a:t>
            </a:r>
            <a:r>
              <a:rPr lang="pt-BR" sz="1600" dirty="0"/>
              <a:t>; </a:t>
            </a:r>
            <a:r>
              <a:rPr lang="pt-BR" sz="1600" dirty="0" err="1"/>
              <a:t>ready</a:t>
            </a:r>
            <a:r>
              <a:rPr lang="pt-BR" sz="1600" dirty="0"/>
              <a:t> </a:t>
            </a:r>
            <a:r>
              <a:rPr lang="pt-BR" sz="1600" dirty="0" err="1"/>
              <a:t>by</a:t>
            </a:r>
            <a:r>
              <a:rPr lang="pt-BR" sz="1600" dirty="0"/>
              <a:t> 2020</a:t>
            </a:r>
          </a:p>
          <a:p>
            <a:pPr marL="171450" indent="-171450" defTabSz="685800">
              <a:buClr>
                <a:schemeClr val="accent1"/>
              </a:buClr>
              <a:buSzPct val="100000"/>
              <a:buFont typeface="Arial" panose="020B0604020202020204" pitchFamily="34" charset="0"/>
              <a:buChar char="•"/>
            </a:pPr>
            <a:r>
              <a:rPr lang="pt-BR" sz="1600" dirty="0"/>
              <a:t>Major drivers: </a:t>
            </a:r>
            <a:r>
              <a:rPr lang="pt-BR" sz="1600" dirty="0" err="1"/>
              <a:t>Copernicus</a:t>
            </a:r>
            <a:r>
              <a:rPr lang="pt-BR" sz="1600" dirty="0"/>
              <a:t>; ESO </a:t>
            </a:r>
            <a:r>
              <a:rPr lang="pt-BR" sz="1600" dirty="0" err="1"/>
              <a:t>and</a:t>
            </a:r>
            <a:r>
              <a:rPr lang="pt-BR" sz="1600" dirty="0"/>
              <a:t> ALMA </a:t>
            </a:r>
            <a:r>
              <a:rPr lang="pt-BR" sz="1600" dirty="0" err="1"/>
              <a:t>observatories</a:t>
            </a:r>
            <a:r>
              <a:rPr lang="pt-BR" sz="1600" dirty="0"/>
              <a:t> in Chile;  LHC</a:t>
            </a:r>
          </a:p>
        </p:txBody>
      </p:sp>
      <p:pic>
        <p:nvPicPr>
          <p:cNvPr id="5" name="Image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70142"/>
            <a:ext cx="2406957" cy="2726061"/>
          </a:xfrm>
          <a:prstGeom prst="rect">
            <a:avLst/>
          </a:prstGeom>
        </p:spPr>
      </p:pic>
    </p:spTree>
    <p:extLst>
      <p:ext uri="{BB962C8B-B14F-4D97-AF65-F5344CB8AC3E}">
        <p14:creationId xmlns:p14="http://schemas.microsoft.com/office/powerpoint/2010/main" val="2589384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A9B12D5-FB93-2E4B-8977-7DF758763CC6}"/>
              </a:ext>
            </a:extLst>
          </p:cNvPr>
          <p:cNvSpPr>
            <a:spLocks noGrp="1"/>
          </p:cNvSpPr>
          <p:nvPr>
            <p:ph type="title"/>
          </p:nvPr>
        </p:nvSpPr>
        <p:spPr>
          <a:xfrm>
            <a:off x="1405330" y="503796"/>
            <a:ext cx="6556565" cy="511372"/>
          </a:xfrm>
          <a:effectLst/>
        </p:spPr>
        <p:txBody>
          <a:bodyPr vert="horz" lIns="68580" tIns="34290" rIns="68580" bIns="34290" rtlCol="0" anchor="t" anchorCtr="0">
            <a:noAutofit/>
          </a:bodyPr>
          <a:lstStyle/>
          <a:p>
            <a:pPr>
              <a:buClr>
                <a:schemeClr val="accent6">
                  <a:lumMod val="75000"/>
                </a:schemeClr>
              </a:buClr>
              <a:buSzPct val="128000"/>
              <a:buFont typeface="Georgia" pitchFamily="18" charset="0"/>
            </a:pPr>
            <a:r>
              <a:rPr lang="en-US" sz="2800" cap="none" dirty="0"/>
              <a:t>Outline</a:t>
            </a:r>
          </a:p>
        </p:txBody>
      </p:sp>
      <p:sp>
        <p:nvSpPr>
          <p:cNvPr id="3" name="Content Placeholder 2">
            <a:extLst>
              <a:ext uri="{FF2B5EF4-FFF2-40B4-BE49-F238E27FC236}">
                <a16:creationId xmlns:a16="http://schemas.microsoft.com/office/drawing/2014/main" id="{BC73B11B-BA63-7E4A-8780-0189F748C7A5}"/>
              </a:ext>
            </a:extLst>
          </p:cNvPr>
          <p:cNvSpPr>
            <a:spLocks noGrp="1"/>
          </p:cNvSpPr>
          <p:nvPr>
            <p:ph sz="quarter" idx="13"/>
          </p:nvPr>
        </p:nvSpPr>
        <p:spPr>
          <a:xfrm>
            <a:off x="800654" y="1313195"/>
            <a:ext cx="5982191" cy="2455545"/>
          </a:xfrm>
        </p:spPr>
        <p:txBody>
          <a:bodyPr>
            <a:noAutofit/>
          </a:bodyPr>
          <a:lstStyle/>
          <a:p>
            <a:pPr marL="342892" indent="-342892">
              <a:buAutoNum type="alphaUcPeriod"/>
            </a:pPr>
            <a:r>
              <a:rPr lang="en-US" sz="1600" dirty="0"/>
              <a:t>South Atlantic Cable System (SACS), between Brazil and Angola, is operational and we have acquired capacity for REN network</a:t>
            </a:r>
          </a:p>
          <a:p>
            <a:pPr marL="342892" indent="-342892">
              <a:buAutoNum type="alphaUcPeriod"/>
            </a:pPr>
            <a:r>
              <a:rPr lang="en-US" sz="1600" dirty="0"/>
              <a:t>West  African Cable System (WACS), between South Africa and Europe, is operational and connects to SACS in Angola</a:t>
            </a:r>
          </a:p>
          <a:p>
            <a:pPr marL="342892" indent="-342892">
              <a:buAutoNum type="alphaUcPeriod"/>
            </a:pPr>
            <a:r>
              <a:rPr lang="en-US" sz="1600" dirty="0"/>
              <a:t>South America </a:t>
            </a:r>
            <a:r>
              <a:rPr lang="en-US" sz="1600" dirty="0" err="1"/>
              <a:t>eXchange</a:t>
            </a:r>
            <a:r>
              <a:rPr lang="en-US" sz="1600" dirty="0"/>
              <a:t> (SAX), the GXP (GNA </a:t>
            </a:r>
            <a:r>
              <a:rPr lang="en-US" sz="1600" dirty="0" err="1"/>
              <a:t>eXchange</a:t>
            </a:r>
            <a:r>
              <a:rPr lang="en-US" sz="1600" dirty="0"/>
              <a:t> Point) in Fortaleza, Brazil, is ready to connect SACS to </a:t>
            </a:r>
            <a:r>
              <a:rPr lang="en-US" sz="1600" dirty="0" err="1"/>
              <a:t>AmLight</a:t>
            </a:r>
            <a:r>
              <a:rPr lang="en-US" sz="1600" dirty="0"/>
              <a:t> </a:t>
            </a:r>
            <a:r>
              <a:rPr lang="en-US" sz="1600" dirty="0" err="1"/>
              <a:t>ExP</a:t>
            </a:r>
            <a:r>
              <a:rPr lang="en-US" sz="1600" dirty="0"/>
              <a:t> connections</a:t>
            </a:r>
          </a:p>
          <a:p>
            <a:pPr marL="342892" indent="-342892">
              <a:buAutoNum type="alphaUcPeriod"/>
            </a:pPr>
            <a:r>
              <a:rPr lang="en-US" sz="1600" dirty="0"/>
              <a:t>We have the ingredients to create a resilient South Atlantic REN interconnection</a:t>
            </a:r>
          </a:p>
        </p:txBody>
      </p:sp>
      <p:pic>
        <p:nvPicPr>
          <p:cNvPr id="4" name="Picture 2">
            <a:extLst>
              <a:ext uri="{FF2B5EF4-FFF2-40B4-BE49-F238E27FC236}">
                <a16:creationId xmlns:a16="http://schemas.microsoft.com/office/drawing/2014/main" id="{D222F2D9-49A7-134B-BB8A-E8413A5AF2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300"/>
          <a:stretch/>
        </p:blipFill>
        <p:spPr bwMode="auto">
          <a:xfrm>
            <a:off x="6885187" y="0"/>
            <a:ext cx="2249420" cy="257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ixaDeTexto 4">
            <a:extLst>
              <a:ext uri="{FF2B5EF4-FFF2-40B4-BE49-F238E27FC236}">
                <a16:creationId xmlns:a16="http://schemas.microsoft.com/office/drawing/2014/main" id="{11AC2CAC-2BDB-7543-9BB9-D061413FC485}"/>
              </a:ext>
            </a:extLst>
          </p:cNvPr>
          <p:cNvSpPr txBox="1"/>
          <p:nvPr/>
        </p:nvSpPr>
        <p:spPr>
          <a:xfrm>
            <a:off x="6885186" y="2342819"/>
            <a:ext cx="1837762" cy="257115"/>
          </a:xfrm>
          <a:prstGeom prst="rect">
            <a:avLst/>
          </a:prstGeom>
        </p:spPr>
        <p:txBody>
          <a:bodyPr vert="horz" lIns="68580" tIns="34290" rIns="68580" bIns="34290" rtlCol="0">
            <a:noAutofit/>
          </a:bodyPr>
          <a:lstStyle>
            <a:defPPr>
              <a:defRPr lang="en-US"/>
            </a:defPPr>
            <a:lvl1pPr marL="45720" indent="0" defTabSz="914400">
              <a:spcBef>
                <a:spcPct val="20000"/>
              </a:spcBef>
              <a:spcAft>
                <a:spcPts val="300"/>
              </a:spcAft>
              <a:buClr>
                <a:srgbClr val="FCD40B"/>
              </a:buClr>
              <a:buSzPct val="130000"/>
              <a:buFont typeface="Wingdings" charset="2"/>
              <a:buNone/>
              <a:defRPr sz="1600">
                <a:solidFill>
                  <a:srgbClr val="000090"/>
                </a:solidFill>
              </a:defRPr>
            </a:lvl1pPr>
            <a:lvl2pPr marL="548640" indent="-182880" defTabSz="914400">
              <a:spcBef>
                <a:spcPct val="20000"/>
              </a:spcBef>
              <a:spcAft>
                <a:spcPts val="300"/>
              </a:spcAft>
              <a:buClr>
                <a:srgbClr val="FCD40B"/>
              </a:buClr>
              <a:buSzPct val="130000"/>
              <a:buFont typeface="Wingdings" charset="2"/>
              <a:buChar char="§"/>
              <a:defRPr sz="2000">
                <a:solidFill>
                  <a:srgbClr val="000090"/>
                </a:solidFill>
              </a:defRPr>
            </a:lvl2pPr>
            <a:lvl3pPr marL="822960" indent="-182880" defTabSz="914400">
              <a:spcBef>
                <a:spcPct val="20000"/>
              </a:spcBef>
              <a:spcAft>
                <a:spcPts val="300"/>
              </a:spcAft>
              <a:buClr>
                <a:srgbClr val="FCD40B"/>
              </a:buClr>
              <a:buSzPct val="130000"/>
              <a:buFont typeface="Wingdings" charset="2"/>
              <a:buChar char="§"/>
              <a:defRPr>
                <a:solidFill>
                  <a:srgbClr val="000090"/>
                </a:solidFill>
              </a:defRPr>
            </a:lvl3pPr>
            <a:lvl4pPr marL="1097280" indent="-182880" defTabSz="914400">
              <a:spcBef>
                <a:spcPct val="20000"/>
              </a:spcBef>
              <a:spcAft>
                <a:spcPts val="300"/>
              </a:spcAft>
              <a:buClr>
                <a:srgbClr val="FCD40B"/>
              </a:buClr>
              <a:buSzPct val="130000"/>
              <a:buFont typeface="Wingdings" charset="2"/>
              <a:buChar char="§"/>
              <a:defRPr sz="1600">
                <a:solidFill>
                  <a:srgbClr val="000090"/>
                </a:solidFill>
              </a:defRPr>
            </a:lvl4pPr>
            <a:lvl5pPr marL="1389888" indent="-182880" defTabSz="914400">
              <a:spcBef>
                <a:spcPct val="20000"/>
              </a:spcBef>
              <a:spcAft>
                <a:spcPts val="300"/>
              </a:spcAft>
              <a:buClr>
                <a:srgbClr val="FCD40B"/>
              </a:buClr>
              <a:buSzPct val="130000"/>
              <a:buFont typeface="Wingdings" charset="2"/>
              <a:buChar char="§"/>
              <a:defRPr sz="1400">
                <a:solidFill>
                  <a:srgbClr val="000090"/>
                </a:solidFill>
              </a:defRPr>
            </a:lvl5pPr>
            <a:lvl6pPr marL="1664208" indent="-182880" defTabSz="91440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defRPr>
            </a:lvl6pPr>
            <a:lvl7pPr marL="1965960" indent="-182880" defTabSz="91440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defRPr>
            </a:lvl7pPr>
            <a:lvl8pPr marL="2286000" indent="-182880" defTabSz="91440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defRPr>
            </a:lvl8pPr>
            <a:lvl9pPr marL="2587752" indent="-182880" defTabSz="91440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defRPr>
            </a:lvl9pPr>
          </a:lstStyle>
          <a:p>
            <a:r>
              <a:rPr lang="pt-BR" sz="900" dirty="0">
                <a:solidFill>
                  <a:schemeClr val="bg1"/>
                </a:solidFill>
              </a:rPr>
              <a:t>60  Miles backhaul</a:t>
            </a:r>
          </a:p>
        </p:txBody>
      </p:sp>
      <p:pic>
        <p:nvPicPr>
          <p:cNvPr id="7" name="Picture 2">
            <a:extLst>
              <a:ext uri="{FF2B5EF4-FFF2-40B4-BE49-F238E27FC236}">
                <a16:creationId xmlns:a16="http://schemas.microsoft.com/office/drawing/2014/main" id="{B95959FF-F28D-C74C-A091-FD47647CF8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5791" y="2571752"/>
            <a:ext cx="2249420" cy="2080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aixaDeTexto 4">
            <a:extLst>
              <a:ext uri="{FF2B5EF4-FFF2-40B4-BE49-F238E27FC236}">
                <a16:creationId xmlns:a16="http://schemas.microsoft.com/office/drawing/2014/main" id="{5A905F5D-21E5-514F-8020-F12DC0E640EC}"/>
              </a:ext>
            </a:extLst>
          </p:cNvPr>
          <p:cNvSpPr txBox="1"/>
          <p:nvPr/>
        </p:nvSpPr>
        <p:spPr>
          <a:xfrm>
            <a:off x="4506240" y="4291839"/>
            <a:ext cx="2410262" cy="405174"/>
          </a:xfrm>
          <a:prstGeom prst="rect">
            <a:avLst/>
          </a:prstGeom>
        </p:spPr>
        <p:txBody>
          <a:bodyPr vert="horz" lIns="68580" tIns="34290" rIns="68580" bIns="34290" rtlCol="0">
            <a:noAutofit/>
          </a:bodyPr>
          <a:lstStyle>
            <a:lvl1pPr marL="228600" indent="-182880" defTabSz="914400">
              <a:spcBef>
                <a:spcPct val="20000"/>
              </a:spcBef>
              <a:spcAft>
                <a:spcPts val="300"/>
              </a:spcAft>
              <a:buClr>
                <a:srgbClr val="FCD40B"/>
              </a:buClr>
              <a:buSzPct val="130000"/>
              <a:buFont typeface="Wingdings" charset="2"/>
              <a:buChar char="§"/>
              <a:defRPr sz="2200">
                <a:solidFill>
                  <a:srgbClr val="000090"/>
                </a:solidFill>
              </a:defRPr>
            </a:lvl1pPr>
            <a:lvl2pPr marL="548640" indent="-182880" defTabSz="914400">
              <a:spcBef>
                <a:spcPct val="20000"/>
              </a:spcBef>
              <a:spcAft>
                <a:spcPts val="300"/>
              </a:spcAft>
              <a:buClr>
                <a:srgbClr val="FCD40B"/>
              </a:buClr>
              <a:buSzPct val="130000"/>
              <a:buFont typeface="Wingdings" charset="2"/>
              <a:buChar char="§"/>
              <a:defRPr sz="2000">
                <a:solidFill>
                  <a:srgbClr val="000090"/>
                </a:solidFill>
              </a:defRPr>
            </a:lvl2pPr>
            <a:lvl3pPr marL="822960" indent="-182880" defTabSz="914400">
              <a:spcBef>
                <a:spcPct val="20000"/>
              </a:spcBef>
              <a:spcAft>
                <a:spcPts val="300"/>
              </a:spcAft>
              <a:buClr>
                <a:srgbClr val="FCD40B"/>
              </a:buClr>
              <a:buSzPct val="130000"/>
              <a:buFont typeface="Wingdings" charset="2"/>
              <a:buChar char="§"/>
              <a:defRPr>
                <a:solidFill>
                  <a:srgbClr val="000090"/>
                </a:solidFill>
              </a:defRPr>
            </a:lvl3pPr>
            <a:lvl4pPr marL="1097280" indent="-182880" defTabSz="914400">
              <a:spcBef>
                <a:spcPct val="20000"/>
              </a:spcBef>
              <a:spcAft>
                <a:spcPts val="300"/>
              </a:spcAft>
              <a:buClr>
                <a:srgbClr val="FCD40B"/>
              </a:buClr>
              <a:buSzPct val="130000"/>
              <a:buFont typeface="Wingdings" charset="2"/>
              <a:buChar char="§"/>
              <a:defRPr sz="1600">
                <a:solidFill>
                  <a:srgbClr val="000090"/>
                </a:solidFill>
              </a:defRPr>
            </a:lvl4pPr>
            <a:lvl5pPr marL="1389888" indent="-182880" defTabSz="914400">
              <a:spcBef>
                <a:spcPct val="20000"/>
              </a:spcBef>
              <a:spcAft>
                <a:spcPts val="300"/>
              </a:spcAft>
              <a:buClr>
                <a:srgbClr val="FCD40B"/>
              </a:buClr>
              <a:buSzPct val="130000"/>
              <a:buFont typeface="Wingdings" charset="2"/>
              <a:buChar char="§"/>
              <a:defRPr sz="1400">
                <a:solidFill>
                  <a:srgbClr val="000090"/>
                </a:solidFill>
              </a:defRPr>
            </a:lvl5pPr>
            <a:lvl6pPr marL="1664208" indent="-182880" defTabSz="91440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defRPr>
            </a:lvl6pPr>
            <a:lvl7pPr marL="1965960" indent="-182880" defTabSz="91440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defRPr>
            </a:lvl7pPr>
            <a:lvl8pPr marL="2286000" indent="-182880" defTabSz="91440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defRPr>
            </a:lvl8pPr>
            <a:lvl9pPr marL="2587752" indent="-182880" defTabSz="91440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defRPr>
            </a:lvl9pPr>
          </a:lstStyle>
          <a:p>
            <a:pPr marL="34289" indent="0" algn="r">
              <a:buNone/>
            </a:pPr>
            <a:r>
              <a:rPr lang="en-US" sz="900" dirty="0" err="1">
                <a:solidFill>
                  <a:schemeClr val="tx1"/>
                </a:solidFill>
              </a:rPr>
              <a:t>Sangano</a:t>
            </a:r>
            <a:r>
              <a:rPr lang="en-US" sz="900" dirty="0">
                <a:solidFill>
                  <a:schemeClr val="tx1"/>
                </a:solidFill>
              </a:rPr>
              <a:t> (Luanda, Angola) is the cable land station built in 2010 to receive the WACS cable</a:t>
            </a:r>
            <a:endParaRPr lang="pt-BR" sz="900" dirty="0">
              <a:solidFill>
                <a:schemeClr val="tx1"/>
              </a:solidFill>
            </a:endParaRPr>
          </a:p>
        </p:txBody>
      </p:sp>
      <p:sp>
        <p:nvSpPr>
          <p:cNvPr id="10" name="Slide Number Placeholder 5">
            <a:extLst>
              <a:ext uri="{FF2B5EF4-FFF2-40B4-BE49-F238E27FC236}">
                <a16:creationId xmlns:a16="http://schemas.microsoft.com/office/drawing/2014/main" id="{DE622E32-E4BC-0248-B835-4A06858524E6}"/>
              </a:ext>
            </a:extLst>
          </p:cNvPr>
          <p:cNvSpPr>
            <a:spLocks noGrp="1"/>
          </p:cNvSpPr>
          <p:nvPr>
            <p:ph type="sldNum" sz="quarter" idx="12"/>
          </p:nvPr>
        </p:nvSpPr>
        <p:spPr>
          <a:xfrm>
            <a:off x="8078542" y="4681927"/>
            <a:ext cx="608264" cy="377684"/>
          </a:xfrm>
        </p:spPr>
        <p:txBody>
          <a:bodyPr/>
          <a:lstStyle/>
          <a:p>
            <a:fld id="{8B1DED20-E75D-544F-B7D4-F9DC9C76F073}" type="slidenum">
              <a:rPr lang="en-US" smtClean="0"/>
              <a:t>2</a:t>
            </a:fld>
            <a:endParaRPr lang="en-US" dirty="0"/>
          </a:p>
        </p:txBody>
      </p:sp>
    </p:spTree>
    <p:extLst>
      <p:ext uri="{BB962C8B-B14F-4D97-AF65-F5344CB8AC3E}">
        <p14:creationId xmlns:p14="http://schemas.microsoft.com/office/powerpoint/2010/main" val="836703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Número de Slide 4"/>
          <p:cNvSpPr>
            <a:spLocks noGrp="1"/>
          </p:cNvSpPr>
          <p:nvPr>
            <p:ph type="sldNum" sz="quarter" idx="12"/>
          </p:nvPr>
        </p:nvSpPr>
        <p:spPr/>
        <p:txBody>
          <a:bodyPr/>
          <a:lstStyle/>
          <a:p>
            <a:fld id="{67A9E7D4-5291-084D-98C2-088EF92C5BD8}" type="slidenum">
              <a:rPr lang="en-US" smtClean="0"/>
              <a:t>20</a:t>
            </a:fld>
            <a:endParaRPr lang="en-US"/>
          </a:p>
        </p:txBody>
      </p:sp>
      <p:sp>
        <p:nvSpPr>
          <p:cNvPr id="15" name="Título 14"/>
          <p:cNvSpPr>
            <a:spLocks noGrp="1"/>
          </p:cNvSpPr>
          <p:nvPr>
            <p:ph type="title"/>
          </p:nvPr>
        </p:nvSpPr>
        <p:spPr>
          <a:xfrm>
            <a:off x="0" y="0"/>
            <a:ext cx="4530694" cy="672818"/>
          </a:xfrm>
        </p:spPr>
        <p:txBody>
          <a:bodyPr>
            <a:noAutofit/>
          </a:bodyPr>
          <a:lstStyle/>
          <a:p>
            <a:pPr lvl="0" defTabSz="457200">
              <a:lnSpc>
                <a:spcPct val="100000"/>
              </a:lnSpc>
              <a:spcBef>
                <a:spcPts val="0"/>
              </a:spcBef>
            </a:pPr>
            <a:r>
              <a:rPr lang="pt-BR" sz="2400" cap="none" dirty="0">
                <a:solidFill>
                  <a:prstClr val="black"/>
                </a:solidFill>
              </a:rPr>
              <a:t>The </a:t>
            </a:r>
            <a:r>
              <a:rPr lang="pt-BR" sz="2400" cap="none" dirty="0" err="1">
                <a:solidFill>
                  <a:prstClr val="black"/>
                </a:solidFill>
              </a:rPr>
              <a:t>Evolution</a:t>
            </a:r>
            <a:r>
              <a:rPr lang="pt-BR" sz="2400" cap="none" dirty="0">
                <a:solidFill>
                  <a:prstClr val="black"/>
                </a:solidFill>
              </a:rPr>
              <a:t> </a:t>
            </a:r>
            <a:r>
              <a:rPr lang="pt-BR" sz="2400" cap="none" dirty="0" err="1">
                <a:solidFill>
                  <a:prstClr val="black"/>
                </a:solidFill>
              </a:rPr>
              <a:t>of</a:t>
            </a:r>
            <a:r>
              <a:rPr lang="pt-BR" sz="2400" cap="none" dirty="0">
                <a:solidFill>
                  <a:prstClr val="black"/>
                </a:solidFill>
              </a:rPr>
              <a:t> </a:t>
            </a:r>
            <a:r>
              <a:rPr lang="pt-BR" sz="2400" cap="none" dirty="0" err="1">
                <a:solidFill>
                  <a:prstClr val="black"/>
                </a:solidFill>
              </a:rPr>
              <a:t>Connectivity</a:t>
            </a:r>
            <a:r>
              <a:rPr lang="pt-BR" sz="2400" cap="none" dirty="0">
                <a:solidFill>
                  <a:prstClr val="black"/>
                </a:solidFill>
              </a:rPr>
              <a:t> in </a:t>
            </a:r>
            <a:r>
              <a:rPr lang="pt-BR" sz="2400" cap="none" dirty="0" err="1">
                <a:solidFill>
                  <a:prstClr val="black"/>
                </a:solidFill>
              </a:rPr>
              <a:t>the</a:t>
            </a:r>
            <a:r>
              <a:rPr lang="pt-BR" sz="2400" cap="none" dirty="0">
                <a:solidFill>
                  <a:prstClr val="black"/>
                </a:solidFill>
              </a:rPr>
              <a:t> South </a:t>
            </a:r>
            <a:r>
              <a:rPr lang="pt-BR" sz="2400" cap="none" dirty="0" err="1">
                <a:solidFill>
                  <a:prstClr val="black"/>
                </a:solidFill>
              </a:rPr>
              <a:t>Atlantic</a:t>
            </a:r>
            <a:endParaRPr lang="pt-BR" sz="2400" cap="none" dirty="0">
              <a:solidFill>
                <a:prstClr val="black"/>
              </a:solidFill>
            </a:endParaRPr>
          </a:p>
        </p:txBody>
      </p:sp>
      <p:pic>
        <p:nvPicPr>
          <p:cNvPr id="18" name="Imagem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0694" y="1878630"/>
            <a:ext cx="4328698" cy="2704890"/>
          </a:xfrm>
          <a:prstGeom prst="rect">
            <a:avLst/>
          </a:prstGeom>
        </p:spPr>
      </p:pic>
      <p:graphicFrame>
        <p:nvGraphicFramePr>
          <p:cNvPr id="20" name="Tabela 19"/>
          <p:cNvGraphicFramePr>
            <a:graphicFrameLocks noGrp="1"/>
          </p:cNvGraphicFramePr>
          <p:nvPr/>
        </p:nvGraphicFramePr>
        <p:xfrm>
          <a:off x="4530694" y="21255"/>
          <a:ext cx="4613306" cy="1857375"/>
        </p:xfrm>
        <a:graphic>
          <a:graphicData uri="http://schemas.openxmlformats.org/drawingml/2006/table">
            <a:tbl>
              <a:tblPr/>
              <a:tblGrid>
                <a:gridCol w="685859">
                  <a:extLst>
                    <a:ext uri="{9D8B030D-6E8A-4147-A177-3AD203B41FA5}">
                      <a16:colId xmlns:a16="http://schemas.microsoft.com/office/drawing/2014/main" val="20000"/>
                    </a:ext>
                  </a:extLst>
                </a:gridCol>
                <a:gridCol w="628103">
                  <a:extLst>
                    <a:ext uri="{9D8B030D-6E8A-4147-A177-3AD203B41FA5}">
                      <a16:colId xmlns:a16="http://schemas.microsoft.com/office/drawing/2014/main" val="20001"/>
                    </a:ext>
                  </a:extLst>
                </a:gridCol>
                <a:gridCol w="1068497">
                  <a:extLst>
                    <a:ext uri="{9D8B030D-6E8A-4147-A177-3AD203B41FA5}">
                      <a16:colId xmlns:a16="http://schemas.microsoft.com/office/drawing/2014/main" val="20002"/>
                    </a:ext>
                  </a:extLst>
                </a:gridCol>
                <a:gridCol w="924105">
                  <a:extLst>
                    <a:ext uri="{9D8B030D-6E8A-4147-A177-3AD203B41FA5}">
                      <a16:colId xmlns:a16="http://schemas.microsoft.com/office/drawing/2014/main" val="20003"/>
                    </a:ext>
                  </a:extLst>
                </a:gridCol>
                <a:gridCol w="750835">
                  <a:extLst>
                    <a:ext uri="{9D8B030D-6E8A-4147-A177-3AD203B41FA5}">
                      <a16:colId xmlns:a16="http://schemas.microsoft.com/office/drawing/2014/main" val="20004"/>
                    </a:ext>
                  </a:extLst>
                </a:gridCol>
                <a:gridCol w="555907">
                  <a:extLst>
                    <a:ext uri="{9D8B030D-6E8A-4147-A177-3AD203B41FA5}">
                      <a16:colId xmlns:a16="http://schemas.microsoft.com/office/drawing/2014/main" val="20005"/>
                    </a:ext>
                  </a:extLst>
                </a:gridCol>
              </a:tblGrid>
              <a:tr h="180975">
                <a:tc>
                  <a:txBody>
                    <a:bodyPr/>
                    <a:lstStyle/>
                    <a:p>
                      <a:pPr algn="ctr" fontAlgn="b"/>
                      <a:r>
                        <a:rPr lang="pt-BR" sz="900" b="1" i="0" u="none" strike="noStrike">
                          <a:solidFill>
                            <a:srgbClr val="000000"/>
                          </a:solidFill>
                          <a:effectLst/>
                          <a:latin typeface="Calibri" charset="0"/>
                        </a:rPr>
                        <a:t>Phase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900" b="1" i="0" u="none" strike="noStrike">
                          <a:solidFill>
                            <a:srgbClr val="000000"/>
                          </a:solidFill>
                          <a:effectLst/>
                          <a:latin typeface="Calibri" charset="0"/>
                        </a:rPr>
                        <a:t>Period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900" b="1" i="0" u="none" strike="noStrike">
                          <a:solidFill>
                            <a:srgbClr val="000000"/>
                          </a:solidFill>
                          <a:effectLst/>
                          <a:latin typeface="Calibri" charset="0"/>
                        </a:rPr>
                        <a:t>Cables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900" b="1" i="0" u="none" strike="noStrike">
                          <a:solidFill>
                            <a:srgbClr val="000000"/>
                          </a:solidFill>
                          <a:effectLst/>
                          <a:latin typeface="Calibri" charset="0"/>
                        </a:rPr>
                        <a:t>Connecting to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900" b="1" i="0" u="none" strike="noStrike">
                          <a:solidFill>
                            <a:srgbClr val="000000"/>
                          </a:solidFill>
                          <a:effectLst/>
                          <a:latin typeface="Calibri" charset="0"/>
                        </a:rPr>
                        <a:t>Bandwidth</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900" b="1" i="0" u="none" strike="noStrike">
                          <a:solidFill>
                            <a:srgbClr val="000000"/>
                          </a:solidFill>
                          <a:effectLst/>
                          <a:latin typeface="Calibri" charset="0"/>
                        </a:rPr>
                        <a:t>Fortaleza?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2400">
                <a:tc rowSpan="4">
                  <a:txBody>
                    <a:bodyPr/>
                    <a:lstStyle/>
                    <a:p>
                      <a:pPr algn="l" fontAlgn="ctr"/>
                      <a:r>
                        <a:rPr lang="pt-BR" sz="900" b="1" i="0" u="none" strike="noStrike" dirty="0">
                          <a:solidFill>
                            <a:srgbClr val="000000"/>
                          </a:solidFill>
                          <a:effectLst/>
                          <a:latin typeface="Calibri" charset="0"/>
                        </a:rPr>
                        <a:t>1 (SA): </a:t>
                      </a:r>
                      <a:r>
                        <a:rPr lang="pt-BR" sz="900" b="0" i="0" u="none" strike="noStrike" dirty="0" err="1">
                          <a:solidFill>
                            <a:srgbClr val="000000"/>
                          </a:solidFill>
                          <a:effectLst/>
                          <a:latin typeface="Calibri" charset="0"/>
                        </a:rPr>
                        <a:t>Only</a:t>
                      </a:r>
                      <a:r>
                        <a:rPr lang="pt-BR" sz="900" b="0" i="0" u="none" strike="noStrike" dirty="0">
                          <a:solidFill>
                            <a:srgbClr val="000000"/>
                          </a:solidFill>
                          <a:effectLst/>
                          <a:latin typeface="Calibri" charset="0"/>
                        </a:rPr>
                        <a:t> </a:t>
                      </a:r>
                      <a:r>
                        <a:rPr lang="pt-BR" sz="900" b="0" i="0" u="none" strike="noStrike" dirty="0" err="1">
                          <a:solidFill>
                            <a:srgbClr val="000000"/>
                          </a:solidFill>
                          <a:effectLst/>
                          <a:latin typeface="Calibri" charset="0"/>
                        </a:rPr>
                        <a:t>intra-Americas</a:t>
                      </a:r>
                      <a:r>
                        <a:rPr lang="pt-BR" sz="900" b="0" i="0" u="none" strike="noStrike" dirty="0">
                          <a:solidFill>
                            <a:srgbClr val="000000"/>
                          </a:solidFill>
                          <a:effectLst/>
                          <a:latin typeface="Calibri" charset="0"/>
                        </a:rPr>
                        <a:t> connections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900" b="0" i="0" u="none" strike="noStrike">
                          <a:solidFill>
                            <a:srgbClr val="000000"/>
                          </a:solidFill>
                          <a:effectLst/>
                          <a:latin typeface="Calibri" charset="0"/>
                        </a:rPr>
                        <a:t>2000-2001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900" b="0" i="0" u="none" strike="noStrike">
                          <a:solidFill>
                            <a:srgbClr val="000000"/>
                          </a:solidFill>
                          <a:effectLst/>
                          <a:latin typeface="Calibri" charset="0"/>
                        </a:rPr>
                        <a:t>SAC, GlobeNet, SAm1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t-BR" sz="900" b="0" i="0" u="none" strike="noStrike">
                          <a:solidFill>
                            <a:srgbClr val="000000"/>
                          </a:solidFill>
                          <a:effectLst/>
                          <a:latin typeface="Calibri" charset="0"/>
                        </a:rPr>
                        <a:t>N &amp; S America (focus on Florida)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charset="0"/>
                        </a:rPr>
                        <a:t>2.5 and 10G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900" b="0" i="0" u="none" strike="noStrike">
                          <a:solidFill>
                            <a:srgbClr val="000000"/>
                          </a:solidFill>
                          <a:effectLst/>
                          <a:latin typeface="Calibri" charset="0"/>
                        </a:rPr>
                        <a: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2400">
                <a:tc vMerge="1">
                  <a:txBody>
                    <a:bodyPr/>
                    <a:lstStyle/>
                    <a:p>
                      <a:endParaRPr lang="pt-BR"/>
                    </a:p>
                  </a:txBody>
                  <a:tcPr/>
                </a:tc>
                <a:tc>
                  <a:txBody>
                    <a:bodyPr/>
                    <a:lstStyle/>
                    <a:p>
                      <a:pPr algn="ctr" fontAlgn="b"/>
                      <a:r>
                        <a:rPr lang="pt-BR" sz="900" b="0" i="0" u="none" strike="noStrike">
                          <a:solidFill>
                            <a:srgbClr val="000000"/>
                          </a:solidFill>
                          <a:effectLst/>
                          <a:latin typeface="Calibri" charset="0"/>
                        </a:rPr>
                        <a:t>2014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900" b="0" i="0" u="none" strike="noStrike">
                          <a:solidFill>
                            <a:srgbClr val="000000"/>
                          </a:solidFill>
                          <a:effectLst/>
                          <a:latin typeface="Calibri" charset="0"/>
                        </a:rPr>
                        <a:t>AMX-1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pt-BR"/>
                    </a:p>
                  </a:txBody>
                  <a:tcPr/>
                </a:tc>
                <a:tc>
                  <a:txBody>
                    <a:bodyPr/>
                    <a:lstStyle/>
                    <a:p>
                      <a:pPr algn="ctr" fontAlgn="b"/>
                      <a:r>
                        <a:rPr lang="pt-BR" sz="900" b="0" i="0" u="none" strike="noStrike">
                          <a:solidFill>
                            <a:srgbClr val="000000"/>
                          </a:solidFill>
                          <a:effectLst/>
                          <a:latin typeface="Calibri" charset="0"/>
                        </a:rPr>
                        <a:t>100G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900" b="0" i="0" u="none" strike="noStrike">
                          <a:solidFill>
                            <a:srgbClr val="000000"/>
                          </a:solidFill>
                          <a:effectLst/>
                          <a:latin typeface="Calibri" charset="0"/>
                        </a:rPr>
                        <a: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52400">
                <a:tc vMerge="1">
                  <a:txBody>
                    <a:bodyPr/>
                    <a:lstStyle/>
                    <a:p>
                      <a:endParaRPr lang="pt-BR"/>
                    </a:p>
                  </a:txBody>
                  <a:tcPr/>
                </a:tc>
                <a:tc>
                  <a:txBody>
                    <a:bodyPr/>
                    <a:lstStyle/>
                    <a:p>
                      <a:pPr algn="ctr" fontAlgn="b"/>
                      <a:r>
                        <a:rPr lang="pt-BR" sz="900" b="0" i="0" u="none" strike="noStrike">
                          <a:solidFill>
                            <a:srgbClr val="000000"/>
                          </a:solidFill>
                          <a:effectLst/>
                          <a:latin typeface="Calibri" charset="0"/>
                        </a:rPr>
                        <a:t>2017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900" b="0" i="0" u="none" strike="noStrike">
                          <a:solidFill>
                            <a:srgbClr val="000000"/>
                          </a:solidFill>
                          <a:effectLst/>
                          <a:latin typeface="Calibri" charset="0"/>
                        </a:rPr>
                        <a:t>Seabras-1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t-BR" sz="900" b="0" i="0" u="none" strike="noStrike" dirty="0">
                          <a:solidFill>
                            <a:srgbClr val="000000"/>
                          </a:solidFill>
                          <a:effectLst/>
                          <a:latin typeface="Calibri" charset="0"/>
                        </a:rPr>
                        <a:t>N &amp; </a:t>
                      </a:r>
                      <a:r>
                        <a:rPr lang="pt-BR" sz="900" b="0" i="0" u="none" strike="noStrike" dirty="0" err="1">
                          <a:solidFill>
                            <a:srgbClr val="000000"/>
                          </a:solidFill>
                          <a:effectLst/>
                          <a:latin typeface="Calibri" charset="0"/>
                        </a:rPr>
                        <a:t>S</a:t>
                      </a:r>
                      <a:r>
                        <a:rPr lang="pt-BR" sz="900" b="0" i="0" u="none" strike="noStrike" dirty="0">
                          <a:solidFill>
                            <a:srgbClr val="000000"/>
                          </a:solidFill>
                          <a:effectLst/>
                          <a:latin typeface="Calibri" charset="0"/>
                        </a:rPr>
                        <a:t> </a:t>
                      </a:r>
                      <a:r>
                        <a:rPr lang="pt-BR" sz="900" b="0" i="0" u="none" strike="noStrike" dirty="0" err="1">
                          <a:solidFill>
                            <a:srgbClr val="000000"/>
                          </a:solidFill>
                          <a:effectLst/>
                          <a:latin typeface="Calibri" charset="0"/>
                        </a:rPr>
                        <a:t>America</a:t>
                      </a:r>
                      <a:endParaRPr lang="pt-BR" sz="900" b="0" i="0" u="none" strike="noStrike" dirty="0">
                        <a:solidFill>
                          <a:srgbClr val="000000"/>
                        </a:solidFill>
                        <a:effectLst/>
                        <a:latin typeface="Calibri"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900" b="0" i="0" u="none" strike="noStrike">
                          <a:solidFill>
                            <a:srgbClr val="000000"/>
                          </a:solidFill>
                          <a:effectLst/>
                          <a:latin typeface="Calibri" charset="0"/>
                        </a:rPr>
                        <a:t>100G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900" b="0" i="0" u="none" strike="noStrike">
                          <a:solidFill>
                            <a:srgbClr val="000000"/>
                          </a:solidFill>
                          <a:effectLst/>
                          <a:latin typeface="Calibri" charset="0"/>
                        </a:rPr>
                        <a:t>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52400">
                <a:tc vMerge="1">
                  <a:txBody>
                    <a:bodyPr/>
                    <a:lstStyle/>
                    <a:p>
                      <a:endParaRPr lang="pt-BR"/>
                    </a:p>
                  </a:txBody>
                  <a:tcPr/>
                </a:tc>
                <a:tc>
                  <a:txBody>
                    <a:bodyPr/>
                    <a:lstStyle/>
                    <a:p>
                      <a:pPr algn="ctr" fontAlgn="b"/>
                      <a:r>
                        <a:rPr lang="pt-BR" sz="900" b="0" i="0" u="none" strike="noStrike">
                          <a:solidFill>
                            <a:srgbClr val="000000"/>
                          </a:solidFill>
                          <a:effectLst/>
                          <a:latin typeface="Calibri" charset="0"/>
                        </a:rPr>
                        <a:t>2017-2018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900" b="0" i="0" u="none" strike="noStrike">
                          <a:solidFill>
                            <a:srgbClr val="000000"/>
                          </a:solidFill>
                          <a:effectLst/>
                          <a:latin typeface="Calibri" charset="0"/>
                        </a:rPr>
                        <a:t>Monet, BRUSA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pt-BR"/>
                    </a:p>
                  </a:txBody>
                  <a:tcPr/>
                </a:tc>
                <a:tc>
                  <a:txBody>
                    <a:bodyPr/>
                    <a:lstStyle/>
                    <a:p>
                      <a:pPr algn="ctr" fontAlgn="b"/>
                      <a:r>
                        <a:rPr lang="pt-BR" sz="900" b="0" i="0" u="none" strike="noStrike">
                          <a:solidFill>
                            <a:srgbClr val="000000"/>
                          </a:solidFill>
                          <a:effectLst/>
                          <a:latin typeface="Calibri" charset="0"/>
                        </a:rPr>
                        <a:t>100G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900" b="0" i="0" u="none" strike="noStrike">
                          <a:solidFill>
                            <a:srgbClr val="000000"/>
                          </a:solidFill>
                          <a:effectLst/>
                          <a:latin typeface="Calibri" charset="0"/>
                        </a:rPr>
                        <a: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52400">
                <a:tc rowSpan="2">
                  <a:txBody>
                    <a:bodyPr/>
                    <a:lstStyle/>
                    <a:p>
                      <a:pPr algn="l" fontAlgn="ctr"/>
                      <a:r>
                        <a:rPr lang="pt-BR" sz="900" b="1" i="0" u="none" strike="noStrike" dirty="0">
                          <a:solidFill>
                            <a:srgbClr val="000000"/>
                          </a:solidFill>
                          <a:effectLst/>
                          <a:latin typeface="Calibri" charset="0"/>
                        </a:rPr>
                        <a:t>1 (AF):  </a:t>
                      </a:r>
                      <a:r>
                        <a:rPr lang="pt-BR" sz="900" b="0" i="0" u="none" strike="noStrike" dirty="0" err="1">
                          <a:solidFill>
                            <a:srgbClr val="000000"/>
                          </a:solidFill>
                          <a:effectLst/>
                          <a:latin typeface="Calibri" charset="0"/>
                        </a:rPr>
                        <a:t>Africa</a:t>
                      </a:r>
                      <a:r>
                        <a:rPr lang="pt-BR" sz="900" b="0" i="0" u="none" strike="noStrike" dirty="0">
                          <a:solidFill>
                            <a:srgbClr val="000000"/>
                          </a:solidFill>
                          <a:effectLst/>
                          <a:latin typeface="Calibri" charset="0"/>
                        </a:rPr>
                        <a:t> - </a:t>
                      </a:r>
                      <a:r>
                        <a:rPr lang="pt-BR" sz="900" b="0" i="0" u="none" strike="noStrike" dirty="0" err="1">
                          <a:solidFill>
                            <a:srgbClr val="000000"/>
                          </a:solidFill>
                          <a:effectLst/>
                          <a:latin typeface="Calibri" charset="0"/>
                        </a:rPr>
                        <a:t>Europe</a:t>
                      </a:r>
                      <a:r>
                        <a:rPr lang="pt-BR" sz="900" b="0" i="0" u="none" strike="noStrike" dirty="0">
                          <a:solidFill>
                            <a:srgbClr val="000000"/>
                          </a:solidFill>
                          <a:effectLst/>
                          <a:latin typeface="Calibri"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900" b="0" i="0" u="none" strike="noStrike">
                          <a:solidFill>
                            <a:srgbClr val="000000"/>
                          </a:solidFill>
                          <a:effectLst/>
                          <a:latin typeface="Calibri" charset="0"/>
                        </a:rPr>
                        <a:t>2010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900" b="0" i="0" u="none" strike="noStrike">
                          <a:solidFill>
                            <a:srgbClr val="000000"/>
                          </a:solidFill>
                          <a:effectLst/>
                          <a:latin typeface="Calibri" charset="0"/>
                        </a:rPr>
                        <a:t>EASSy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pt-BR" sz="900" b="0" i="0" u="none" strike="noStrike" dirty="0" err="1">
                          <a:solidFill>
                            <a:srgbClr val="000000"/>
                          </a:solidFill>
                          <a:effectLst/>
                          <a:latin typeface="Calibri" charset="0"/>
                        </a:rPr>
                        <a:t>Africa</a:t>
                      </a:r>
                      <a:r>
                        <a:rPr lang="pt-BR" sz="900" b="0" i="0" u="none" strike="noStrike" dirty="0">
                          <a:solidFill>
                            <a:srgbClr val="000000"/>
                          </a:solidFill>
                          <a:effectLst/>
                          <a:latin typeface="Calibri" charset="0"/>
                        </a:rPr>
                        <a:t> - </a:t>
                      </a:r>
                      <a:r>
                        <a:rPr lang="pt-BR" sz="900" b="0" i="0" u="none" strike="noStrike" dirty="0" err="1">
                          <a:solidFill>
                            <a:srgbClr val="000000"/>
                          </a:solidFill>
                          <a:effectLst/>
                          <a:latin typeface="Calibri" charset="0"/>
                        </a:rPr>
                        <a:t>Europe</a:t>
                      </a:r>
                      <a:r>
                        <a:rPr lang="pt-BR" sz="900" b="0" i="0" u="none" strike="noStrike" dirty="0">
                          <a:solidFill>
                            <a:srgbClr val="000000"/>
                          </a:solidFill>
                          <a:effectLst/>
                          <a:latin typeface="Calibri" charset="0"/>
                        </a:rPr>
                        <a:t> (</a:t>
                      </a:r>
                      <a:r>
                        <a:rPr lang="pt-BR" sz="900" b="0" i="0" u="none" strike="noStrike" dirty="0" err="1">
                          <a:solidFill>
                            <a:srgbClr val="000000"/>
                          </a:solidFill>
                          <a:effectLst/>
                          <a:latin typeface="Calibri" charset="0"/>
                        </a:rPr>
                        <a:t>just</a:t>
                      </a:r>
                      <a:r>
                        <a:rPr lang="pt-BR" sz="900" b="0" i="0" u="none" strike="noStrike" dirty="0">
                          <a:solidFill>
                            <a:srgbClr val="000000"/>
                          </a:solidFill>
                          <a:effectLst/>
                          <a:latin typeface="Calibri" charset="0"/>
                        </a:rPr>
                        <a:t> N-S)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900" b="0" i="0" u="none" strike="noStrike">
                          <a:solidFill>
                            <a:srgbClr val="000000"/>
                          </a:solidFill>
                          <a:effectLst/>
                          <a:latin typeface="Calibri" charset="0"/>
                        </a:rPr>
                        <a:t>10G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900" b="0" i="0" u="none" strike="noStrike">
                          <a:solidFill>
                            <a:srgbClr val="000000"/>
                          </a:solidFill>
                          <a:effectLst/>
                          <a:latin typeface="Calibri" charset="0"/>
                        </a:rPr>
                        <a:t>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52400">
                <a:tc vMerge="1">
                  <a:txBody>
                    <a:bodyPr/>
                    <a:lstStyle/>
                    <a:p>
                      <a:endParaRPr lang="pt-BR"/>
                    </a:p>
                  </a:txBody>
                  <a:tcPr/>
                </a:tc>
                <a:tc>
                  <a:txBody>
                    <a:bodyPr/>
                    <a:lstStyle/>
                    <a:p>
                      <a:pPr algn="ctr" fontAlgn="b"/>
                      <a:r>
                        <a:rPr lang="pt-BR" sz="900" b="0" i="0" u="none" strike="noStrike">
                          <a:solidFill>
                            <a:srgbClr val="000000"/>
                          </a:solidFill>
                          <a:effectLst/>
                          <a:latin typeface="Calibri" charset="0"/>
                        </a:rPr>
                        <a:t>2012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900" b="0" i="0" u="none" strike="noStrike">
                          <a:solidFill>
                            <a:srgbClr val="000000"/>
                          </a:solidFill>
                          <a:effectLst/>
                          <a:latin typeface="Calibri" charset="0"/>
                        </a:rPr>
                        <a:t>WACS, ACE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pt-BR"/>
                    </a:p>
                  </a:txBody>
                  <a:tcPr/>
                </a:tc>
                <a:tc>
                  <a:txBody>
                    <a:bodyPr/>
                    <a:lstStyle/>
                    <a:p>
                      <a:pPr algn="ctr" fontAlgn="b"/>
                      <a:r>
                        <a:rPr lang="pt-BR" sz="900" b="0" i="0" u="none" strike="noStrike">
                          <a:solidFill>
                            <a:srgbClr val="000000"/>
                          </a:solidFill>
                          <a:effectLst/>
                          <a:latin typeface="Calibri" charset="0"/>
                        </a:rPr>
                        <a:t>10G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900" b="0" i="0" u="none" strike="noStrike">
                          <a:solidFill>
                            <a:srgbClr val="000000"/>
                          </a:solidFill>
                          <a:effectLst/>
                          <a:latin typeface="Calibri" charset="0"/>
                        </a:rPr>
                        <a:t>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52400">
                <a:tc>
                  <a:txBody>
                    <a:bodyPr/>
                    <a:lstStyle/>
                    <a:p>
                      <a:pPr algn="l" fontAlgn="b"/>
                      <a:r>
                        <a:rPr lang="pt-BR" sz="900" b="1" i="0" u="none" strike="noStrike" dirty="0">
                          <a:solidFill>
                            <a:srgbClr val="000000"/>
                          </a:solidFill>
                          <a:effectLst/>
                          <a:latin typeface="Calibri" charset="0"/>
                        </a:rPr>
                        <a:t>2: </a:t>
                      </a:r>
                      <a:r>
                        <a:rPr lang="pt-BR" sz="900" b="0" i="0" u="none" strike="noStrike" dirty="0">
                          <a:solidFill>
                            <a:srgbClr val="000000"/>
                          </a:solidFill>
                          <a:effectLst/>
                          <a:latin typeface="Calibri" charset="0"/>
                        </a:rPr>
                        <a:t>100G</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900" b="0" i="0" u="none" strike="noStrike">
                          <a:solidFill>
                            <a:srgbClr val="000000"/>
                          </a:solidFill>
                          <a:effectLst/>
                          <a:latin typeface="Calibri" charset="0"/>
                        </a:rPr>
                        <a:t>2017-2018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900" b="0" i="0" u="none" strike="noStrike">
                          <a:solidFill>
                            <a:srgbClr val="000000"/>
                          </a:solidFill>
                          <a:effectLst/>
                          <a:latin typeface="Calibri" charset="0"/>
                        </a:rPr>
                        <a:t>SAC, GlobeNet, WACS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pt-BR" sz="900" b="0" i="0" u="none" strike="noStrike">
                          <a:solidFill>
                            <a:srgbClr val="000000"/>
                          </a:solidFill>
                          <a:effectLst/>
                          <a:latin typeface="Calibri"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900" b="0" i="0" u="none" strike="noStrike">
                          <a:solidFill>
                            <a:srgbClr val="000000"/>
                          </a:solidFill>
                          <a:effectLst/>
                          <a:latin typeface="Calibri" charset="0"/>
                        </a:rPr>
                        <a:t>upgrade 100G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900" b="0" i="0" u="none" strike="noStrike">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52400">
                <a:tc rowSpan="4">
                  <a:txBody>
                    <a:bodyPr/>
                    <a:lstStyle/>
                    <a:p>
                      <a:pPr algn="l" fontAlgn="ctr"/>
                      <a:r>
                        <a:rPr lang="pt-BR" sz="900" b="1" i="0" u="none" strike="noStrike" dirty="0">
                          <a:solidFill>
                            <a:srgbClr val="000000"/>
                          </a:solidFill>
                          <a:effectLst/>
                          <a:latin typeface="Calibri" charset="0"/>
                        </a:rPr>
                        <a:t>3: </a:t>
                      </a:r>
                      <a:r>
                        <a:rPr lang="pt-BR" sz="900" b="0" i="0" u="none" strike="noStrike" dirty="0" err="1">
                          <a:solidFill>
                            <a:srgbClr val="000000"/>
                          </a:solidFill>
                          <a:effectLst/>
                          <a:latin typeface="Calibri" charset="0"/>
                        </a:rPr>
                        <a:t>Also</a:t>
                      </a:r>
                      <a:r>
                        <a:rPr lang="pt-BR" sz="900" b="0" i="0" u="none" strike="noStrike" dirty="0">
                          <a:solidFill>
                            <a:srgbClr val="000000"/>
                          </a:solidFill>
                          <a:effectLst/>
                          <a:latin typeface="Calibri" charset="0"/>
                        </a:rPr>
                        <a:t> </a:t>
                      </a:r>
                      <a:r>
                        <a:rPr lang="pt-BR" sz="900" b="0" i="0" u="none" strike="noStrike" dirty="0" err="1">
                          <a:solidFill>
                            <a:srgbClr val="000000"/>
                          </a:solidFill>
                          <a:effectLst/>
                          <a:latin typeface="Calibri" charset="0"/>
                        </a:rPr>
                        <a:t>trans-Atlantic</a:t>
                      </a:r>
                      <a:r>
                        <a:rPr lang="pt-BR" sz="900" b="0" i="0" u="none" strike="noStrike" dirty="0">
                          <a:solidFill>
                            <a:srgbClr val="000000"/>
                          </a:solidFill>
                          <a:effectLst/>
                          <a:latin typeface="Calibri" charset="0"/>
                        </a:rPr>
                        <a:t> connections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900" b="0" i="0" u="none" strike="noStrike">
                          <a:solidFill>
                            <a:srgbClr val="000000"/>
                          </a:solidFill>
                          <a:effectLst/>
                          <a:latin typeface="Calibri" charset="0"/>
                        </a:rPr>
                        <a:t>2018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900" b="0" i="0" u="none" strike="noStrike">
                          <a:solidFill>
                            <a:srgbClr val="000000"/>
                          </a:solidFill>
                          <a:effectLst/>
                          <a:latin typeface="Calibri" charset="0"/>
                        </a:rPr>
                        <a:t>SACS, SAIL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900" b="0" i="0" u="none" strike="noStrike">
                          <a:solidFill>
                            <a:srgbClr val="000000"/>
                          </a:solidFill>
                          <a:effectLst/>
                          <a:latin typeface="Calibri" charset="0"/>
                        </a:rPr>
                        <a:t>Angola, Cameroon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900" b="0" i="0" u="none" strike="noStrike">
                          <a:solidFill>
                            <a:srgbClr val="000000"/>
                          </a:solidFill>
                          <a:effectLst/>
                          <a:latin typeface="Calibri" charset="0"/>
                        </a:rPr>
                        <a:t>100G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900" b="0" i="0" u="none" strike="noStrike">
                          <a:solidFill>
                            <a:srgbClr val="000000"/>
                          </a:solidFill>
                          <a:effectLst/>
                          <a:latin typeface="Calibri" charset="0"/>
                        </a:rPr>
                        <a: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52400">
                <a:tc vMerge="1">
                  <a:txBody>
                    <a:bodyPr/>
                    <a:lstStyle/>
                    <a:p>
                      <a:endParaRPr lang="pt-BR"/>
                    </a:p>
                  </a:txBody>
                  <a:tcPr/>
                </a:tc>
                <a:tc>
                  <a:txBody>
                    <a:bodyPr/>
                    <a:lstStyle/>
                    <a:p>
                      <a:pPr algn="ctr" fontAlgn="b"/>
                      <a:r>
                        <a:rPr lang="pt-BR" sz="900" b="0" i="0" u="none" strike="noStrike">
                          <a:solidFill>
                            <a:srgbClr val="000000"/>
                          </a:solidFill>
                          <a:effectLst/>
                          <a:latin typeface="Calibri" charset="0"/>
                        </a:rPr>
                        <a:t>2020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900" b="0" i="0" u="none" strike="noStrike">
                          <a:solidFill>
                            <a:srgbClr val="000000"/>
                          </a:solidFill>
                          <a:effectLst/>
                          <a:latin typeface="Calibri" charset="0"/>
                        </a:rPr>
                        <a:t>EllaLink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900" b="0" i="0" u="none" strike="noStrike">
                          <a:solidFill>
                            <a:srgbClr val="000000"/>
                          </a:solidFill>
                          <a:effectLst/>
                          <a:latin typeface="Calibri" charset="0"/>
                        </a:rPr>
                        <a:t>Portugal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900" b="0" i="0" u="none" strike="noStrike">
                          <a:solidFill>
                            <a:srgbClr val="000000"/>
                          </a:solidFill>
                          <a:effectLst/>
                          <a:latin typeface="Calibri" charset="0"/>
                        </a:rPr>
                        <a:t>100G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900" b="0" i="0" u="none" strike="noStrike">
                          <a:solidFill>
                            <a:srgbClr val="000000"/>
                          </a:solidFill>
                          <a:effectLst/>
                          <a:latin typeface="Calibri" charset="0"/>
                        </a:rPr>
                        <a: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52400">
                <a:tc vMerge="1">
                  <a:txBody>
                    <a:bodyPr/>
                    <a:lstStyle/>
                    <a:p>
                      <a:endParaRPr lang="pt-BR"/>
                    </a:p>
                  </a:txBody>
                  <a:tcPr/>
                </a:tc>
                <a:tc>
                  <a:txBody>
                    <a:bodyPr/>
                    <a:lstStyle/>
                    <a:p>
                      <a:pPr algn="ctr" fontAlgn="b"/>
                      <a:r>
                        <a:rPr lang="pt-BR" sz="900" b="0" i="0" u="none" strike="noStrike">
                          <a:solidFill>
                            <a:srgbClr val="000000"/>
                          </a:solidFill>
                          <a:effectLst/>
                          <a:latin typeface="Calibri" charset="0"/>
                        </a:rPr>
                        <a:t>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900" b="0" i="0" u="none" strike="noStrike">
                          <a:solidFill>
                            <a:srgbClr val="000000"/>
                          </a:solidFill>
                          <a:effectLst/>
                          <a:latin typeface="Calibri" charset="0"/>
                        </a:rPr>
                        <a:t>SABR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900" b="0" i="0" u="none" strike="noStrike">
                          <a:solidFill>
                            <a:srgbClr val="000000"/>
                          </a:solidFill>
                          <a:effectLst/>
                          <a:latin typeface="Calibri" charset="0"/>
                        </a:rPr>
                        <a:t>South Africa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900" b="0" i="0" u="none" strike="noStrike">
                          <a:solidFill>
                            <a:srgbClr val="000000"/>
                          </a:solidFill>
                          <a:effectLst/>
                          <a:latin typeface="Calibri" charset="0"/>
                        </a:rPr>
                        <a:t>100G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900" b="0" i="0" u="none" strike="noStrike">
                          <a:solidFill>
                            <a:srgbClr val="000000"/>
                          </a:solidFill>
                          <a:effectLst/>
                          <a:latin typeface="Calibri" charset="0"/>
                        </a:rPr>
                        <a:t>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52400">
                <a:tc vMerge="1">
                  <a:txBody>
                    <a:bodyPr/>
                    <a:lstStyle/>
                    <a:p>
                      <a:endParaRPr lang="pt-BR"/>
                    </a:p>
                  </a:txBody>
                  <a:tcPr/>
                </a:tc>
                <a:tc>
                  <a:txBody>
                    <a:bodyPr/>
                    <a:lstStyle/>
                    <a:p>
                      <a:pPr algn="ctr" fontAlgn="b"/>
                      <a:r>
                        <a:rPr lang="pt-BR" sz="900" b="0" i="0" u="none" strike="noStrike">
                          <a:solidFill>
                            <a:srgbClr val="000000"/>
                          </a:solidFill>
                          <a:effectLst/>
                          <a:latin typeface="Calibri" charset="0"/>
                        </a:rPr>
                        <a:t>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900" b="0" i="0" u="none" strike="noStrike">
                          <a:solidFill>
                            <a:srgbClr val="000000"/>
                          </a:solidFill>
                          <a:effectLst/>
                          <a:latin typeface="Calibri" charset="0"/>
                        </a:rPr>
                        <a:t>SAEx1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900" b="0" i="0" u="none" strike="noStrike">
                          <a:solidFill>
                            <a:srgbClr val="000000"/>
                          </a:solidFill>
                          <a:effectLst/>
                          <a:latin typeface="Calibri" charset="0"/>
                        </a:rPr>
                        <a:t>USA, South Africa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900" b="0" i="0" u="none" strike="noStrike">
                          <a:solidFill>
                            <a:srgbClr val="000000"/>
                          </a:solidFill>
                          <a:effectLst/>
                          <a:latin typeface="Calibri" charset="0"/>
                        </a:rPr>
                        <a:t>100G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pt-BR" sz="900" b="0" i="0" u="none" strike="noStrike" dirty="0" err="1">
                          <a:solidFill>
                            <a:srgbClr val="000000"/>
                          </a:solidFill>
                          <a:effectLst/>
                          <a:latin typeface="Calibri" charset="0"/>
                        </a:rPr>
                        <a:t>Y</a:t>
                      </a:r>
                      <a:endParaRPr lang="pt-BR" sz="900" b="0" i="0" u="none" strike="noStrike" dirty="0">
                        <a:solidFill>
                          <a:srgbClr val="000000"/>
                        </a:solidFill>
                        <a:effectLst/>
                        <a:latin typeface="Calibri"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21" name="CaixaDeTexto 20"/>
          <p:cNvSpPr txBox="1"/>
          <p:nvPr/>
        </p:nvSpPr>
        <p:spPr>
          <a:xfrm>
            <a:off x="131774" y="811916"/>
            <a:ext cx="4267145" cy="3754874"/>
          </a:xfrm>
          <a:prstGeom prst="rect">
            <a:avLst/>
          </a:prstGeom>
          <a:noFill/>
        </p:spPr>
        <p:txBody>
          <a:bodyPr wrap="square" rtlCol="0">
            <a:spAutoFit/>
          </a:bodyPr>
          <a:lstStyle/>
          <a:p>
            <a:r>
              <a:rPr lang="pt-BR" sz="1400" dirty="0" err="1"/>
              <a:t>We</a:t>
            </a:r>
            <a:r>
              <a:rPr lang="pt-BR" sz="1400" dirty="0"/>
              <a:t> </a:t>
            </a:r>
            <a:r>
              <a:rPr lang="pt-BR" sz="1400" dirty="0" err="1"/>
              <a:t>can</a:t>
            </a:r>
            <a:r>
              <a:rPr lang="pt-BR" sz="1400" dirty="0"/>
              <a:t> </a:t>
            </a:r>
            <a:r>
              <a:rPr lang="pt-BR" sz="1400" dirty="0" err="1"/>
              <a:t>identify</a:t>
            </a:r>
            <a:r>
              <a:rPr lang="pt-BR" sz="1400" dirty="0"/>
              <a:t> 2 </a:t>
            </a:r>
            <a:r>
              <a:rPr lang="pt-BR" sz="1400" dirty="0" err="1"/>
              <a:t>parts</a:t>
            </a:r>
            <a:r>
              <a:rPr lang="pt-BR" sz="1400" dirty="0"/>
              <a:t> </a:t>
            </a:r>
            <a:r>
              <a:rPr lang="pt-BR" sz="1400" dirty="0" err="1"/>
              <a:t>to</a:t>
            </a:r>
            <a:r>
              <a:rPr lang="pt-BR" sz="1400" dirty="0"/>
              <a:t> </a:t>
            </a:r>
            <a:r>
              <a:rPr lang="pt-BR" sz="1400" dirty="0" err="1"/>
              <a:t>the</a:t>
            </a:r>
            <a:r>
              <a:rPr lang="pt-BR" sz="1400" dirty="0"/>
              <a:t> </a:t>
            </a:r>
            <a:r>
              <a:rPr lang="pt-BR" sz="1400" dirty="0" err="1"/>
              <a:t>story</a:t>
            </a:r>
            <a:r>
              <a:rPr lang="pt-BR" sz="1400" dirty="0"/>
              <a:t>:</a:t>
            </a:r>
            <a:br>
              <a:rPr lang="pt-BR" sz="1400" dirty="0"/>
            </a:br>
            <a:endParaRPr lang="pt-BR" sz="1400" dirty="0"/>
          </a:p>
          <a:p>
            <a:pPr marL="257175" indent="-257175">
              <a:buFont typeface="+mj-lt"/>
              <a:buAutoNum type="arabicPeriod"/>
            </a:pPr>
            <a:r>
              <a:rPr lang="pt-BR" sz="1400" dirty="0"/>
              <a:t>The </a:t>
            </a:r>
            <a:r>
              <a:rPr lang="pt-BR" sz="1400" dirty="0" err="1"/>
              <a:t>development</a:t>
            </a:r>
            <a:r>
              <a:rPr lang="pt-BR" sz="1400" dirty="0"/>
              <a:t> </a:t>
            </a:r>
            <a:r>
              <a:rPr lang="pt-BR" sz="1400" dirty="0" err="1"/>
              <a:t>of</a:t>
            </a:r>
            <a:r>
              <a:rPr lang="pt-BR" sz="1400" dirty="0"/>
              <a:t> </a:t>
            </a:r>
            <a:r>
              <a:rPr lang="pt-BR" sz="1400" dirty="0" err="1"/>
              <a:t>separate</a:t>
            </a:r>
            <a:r>
              <a:rPr lang="pt-BR" sz="1400" dirty="0"/>
              <a:t> </a:t>
            </a:r>
            <a:r>
              <a:rPr lang="pt-BR" sz="1400" dirty="0" err="1"/>
              <a:t>cable</a:t>
            </a:r>
            <a:r>
              <a:rPr lang="pt-BR" sz="1400" dirty="0"/>
              <a:t> systems </a:t>
            </a:r>
            <a:r>
              <a:rPr lang="pt-BR" sz="1400" dirty="0" err="1"/>
              <a:t>around</a:t>
            </a:r>
            <a:r>
              <a:rPr lang="pt-BR" sz="1400" dirty="0"/>
              <a:t> </a:t>
            </a:r>
            <a:r>
              <a:rPr lang="pt-BR" sz="1400" dirty="0" err="1"/>
              <a:t>the</a:t>
            </a:r>
            <a:r>
              <a:rPr lang="pt-BR" sz="1400" dirty="0"/>
              <a:t> </a:t>
            </a:r>
            <a:r>
              <a:rPr lang="pt-BR" sz="1400" dirty="0" err="1"/>
              <a:t>continents</a:t>
            </a:r>
            <a:r>
              <a:rPr lang="pt-BR" sz="1400" dirty="0"/>
              <a:t> </a:t>
            </a:r>
            <a:r>
              <a:rPr lang="pt-BR" sz="1400" dirty="0" err="1"/>
              <a:t>on</a:t>
            </a:r>
            <a:r>
              <a:rPr lang="pt-BR" sz="1400" dirty="0"/>
              <a:t>  </a:t>
            </a:r>
            <a:r>
              <a:rPr lang="pt-BR" sz="1400" dirty="0" err="1"/>
              <a:t>both</a:t>
            </a:r>
            <a:r>
              <a:rPr lang="pt-BR" sz="1400" dirty="0"/>
              <a:t> </a:t>
            </a:r>
            <a:r>
              <a:rPr lang="pt-BR" sz="1400" dirty="0" err="1"/>
              <a:t>sides</a:t>
            </a:r>
            <a:r>
              <a:rPr lang="pt-BR" sz="1400" dirty="0"/>
              <a:t> </a:t>
            </a:r>
            <a:r>
              <a:rPr lang="pt-BR" sz="1400" dirty="0" err="1"/>
              <a:t>of</a:t>
            </a:r>
            <a:r>
              <a:rPr lang="pt-BR" sz="1400" dirty="0"/>
              <a:t> </a:t>
            </a:r>
            <a:r>
              <a:rPr lang="pt-BR" sz="1400" dirty="0" err="1"/>
              <a:t>the</a:t>
            </a:r>
            <a:r>
              <a:rPr lang="pt-BR" sz="1400" dirty="0"/>
              <a:t> South </a:t>
            </a:r>
            <a:r>
              <a:rPr lang="pt-BR" sz="1400" dirty="0" err="1"/>
              <a:t>Atlantic</a:t>
            </a:r>
            <a:r>
              <a:rPr lang="pt-BR" sz="1400" dirty="0"/>
              <a:t>: South </a:t>
            </a:r>
            <a:r>
              <a:rPr lang="pt-BR" sz="1400" dirty="0" err="1"/>
              <a:t>America</a:t>
            </a:r>
            <a:r>
              <a:rPr lang="pt-BR" sz="1400" dirty="0"/>
              <a:t> (SA) </a:t>
            </a:r>
            <a:r>
              <a:rPr lang="pt-BR" sz="1400" dirty="0" err="1"/>
              <a:t>and</a:t>
            </a:r>
            <a:r>
              <a:rPr lang="pt-BR" sz="1400" dirty="0"/>
              <a:t> </a:t>
            </a:r>
            <a:r>
              <a:rPr lang="pt-BR" sz="1400" dirty="0" err="1"/>
              <a:t>Africa</a:t>
            </a:r>
            <a:r>
              <a:rPr lang="pt-BR" sz="1400" dirty="0"/>
              <a:t> (AF)</a:t>
            </a:r>
          </a:p>
          <a:p>
            <a:pPr marL="257175" indent="-257175">
              <a:buFont typeface="+mj-lt"/>
              <a:buAutoNum type="arabicPeriod"/>
            </a:pPr>
            <a:r>
              <a:rPr lang="pt-BR" sz="1400" dirty="0"/>
              <a:t>The </a:t>
            </a:r>
            <a:r>
              <a:rPr lang="pt-BR" sz="1400" dirty="0" err="1"/>
              <a:t>very</a:t>
            </a:r>
            <a:r>
              <a:rPr lang="pt-BR" sz="1400" dirty="0"/>
              <a:t> </a:t>
            </a:r>
            <a:r>
              <a:rPr lang="pt-BR" sz="1400" dirty="0" err="1"/>
              <a:t>recent</a:t>
            </a:r>
            <a:r>
              <a:rPr lang="pt-BR" sz="1400" dirty="0"/>
              <a:t> </a:t>
            </a:r>
            <a:r>
              <a:rPr lang="pt-BR" sz="1400" dirty="0" err="1"/>
              <a:t>deployment</a:t>
            </a:r>
            <a:r>
              <a:rPr lang="pt-BR" sz="1400" dirty="0"/>
              <a:t> </a:t>
            </a:r>
            <a:r>
              <a:rPr lang="pt-BR" sz="1400" dirty="0" err="1"/>
              <a:t>of</a:t>
            </a:r>
            <a:r>
              <a:rPr lang="pt-BR" sz="1400" dirty="0"/>
              <a:t> </a:t>
            </a:r>
            <a:r>
              <a:rPr lang="pt-BR" sz="1400" dirty="0" err="1"/>
              <a:t>transatlantic</a:t>
            </a:r>
            <a:r>
              <a:rPr lang="pt-BR" sz="1400" dirty="0"/>
              <a:t> </a:t>
            </a:r>
            <a:r>
              <a:rPr lang="pt-BR" sz="1400" dirty="0" err="1"/>
              <a:t>cables</a:t>
            </a:r>
            <a:r>
              <a:rPr lang="pt-BR" sz="1400" dirty="0"/>
              <a:t> in </a:t>
            </a:r>
            <a:r>
              <a:rPr lang="pt-BR" sz="1400" dirty="0" err="1"/>
              <a:t>the</a:t>
            </a:r>
            <a:r>
              <a:rPr lang="pt-BR" sz="1400" dirty="0"/>
              <a:t> South </a:t>
            </a:r>
            <a:r>
              <a:rPr lang="pt-BR" sz="1400" dirty="0" err="1"/>
              <a:t>Atlantic</a:t>
            </a:r>
            <a:endParaRPr lang="pt-BR" sz="1400" dirty="0"/>
          </a:p>
          <a:p>
            <a:pPr marL="257175" indent="-257175">
              <a:buFont typeface="+mj-lt"/>
              <a:buAutoNum type="arabicPeriod"/>
            </a:pPr>
            <a:endParaRPr lang="pt-BR" sz="1400" dirty="0"/>
          </a:p>
          <a:p>
            <a:r>
              <a:rPr lang="pt-BR" sz="1400" dirty="0"/>
              <a:t>It </a:t>
            </a:r>
            <a:r>
              <a:rPr lang="pt-BR" sz="1400" dirty="0" err="1"/>
              <a:t>should</a:t>
            </a:r>
            <a:r>
              <a:rPr lang="pt-BR" sz="1400" dirty="0"/>
              <a:t> </a:t>
            </a:r>
            <a:r>
              <a:rPr lang="pt-BR" sz="1400" dirty="0" err="1"/>
              <a:t>be</a:t>
            </a:r>
            <a:r>
              <a:rPr lang="pt-BR" sz="1400" dirty="0"/>
              <a:t> </a:t>
            </a:r>
            <a:r>
              <a:rPr lang="pt-BR" sz="1400" dirty="0" err="1"/>
              <a:t>noted</a:t>
            </a:r>
            <a:r>
              <a:rPr lang="pt-BR" sz="1400" dirty="0"/>
              <a:t> </a:t>
            </a:r>
            <a:r>
              <a:rPr lang="pt-BR" sz="1400" dirty="0" err="1"/>
              <a:t>that</a:t>
            </a:r>
            <a:r>
              <a:rPr lang="pt-BR" sz="1400" dirty="0"/>
              <a:t> 4 </a:t>
            </a:r>
            <a:r>
              <a:rPr lang="pt-BR" sz="1400" dirty="0" err="1"/>
              <a:t>of</a:t>
            </a:r>
            <a:r>
              <a:rPr lang="pt-BR" sz="1400" dirty="0"/>
              <a:t> </a:t>
            </a:r>
            <a:r>
              <a:rPr lang="pt-BR" sz="1400" dirty="0" err="1"/>
              <a:t>the</a:t>
            </a:r>
            <a:r>
              <a:rPr lang="pt-BR" sz="1400" dirty="0"/>
              <a:t> 5 new </a:t>
            </a:r>
            <a:r>
              <a:rPr lang="pt-BR" sz="1400" dirty="0" err="1"/>
              <a:t>and</a:t>
            </a:r>
            <a:r>
              <a:rPr lang="pt-BR" sz="1400" dirty="0"/>
              <a:t> future </a:t>
            </a:r>
            <a:r>
              <a:rPr lang="pt-BR" sz="1400" dirty="0" err="1"/>
              <a:t>transatlantic</a:t>
            </a:r>
            <a:r>
              <a:rPr lang="pt-BR" sz="1400" dirty="0"/>
              <a:t> </a:t>
            </a:r>
            <a:r>
              <a:rPr lang="pt-BR" sz="1400" dirty="0" err="1"/>
              <a:t>cables</a:t>
            </a:r>
            <a:r>
              <a:rPr lang="pt-BR" sz="1400" dirty="0"/>
              <a:t> </a:t>
            </a:r>
            <a:r>
              <a:rPr lang="pt-BR" sz="1400" dirty="0" err="1"/>
              <a:t>land</a:t>
            </a:r>
            <a:r>
              <a:rPr lang="pt-BR" sz="1400" dirty="0"/>
              <a:t> in Fortaleza (</a:t>
            </a:r>
            <a:r>
              <a:rPr lang="pt-BR" sz="1400" dirty="0" err="1"/>
              <a:t>and</a:t>
            </a:r>
            <a:r>
              <a:rPr lang="pt-BR" sz="1400" dirty="0"/>
              <a:t> </a:t>
            </a:r>
            <a:r>
              <a:rPr lang="pt-BR" sz="1400" dirty="0" err="1"/>
              <a:t>the</a:t>
            </a:r>
            <a:r>
              <a:rPr lang="pt-BR" sz="1400" dirty="0"/>
              <a:t> 5th in Recife), in NE </a:t>
            </a:r>
            <a:r>
              <a:rPr lang="pt-BR" sz="1400" dirty="0" err="1"/>
              <a:t>Brazil</a:t>
            </a:r>
            <a:r>
              <a:rPr lang="pt-BR" sz="1400" dirty="0"/>
              <a:t>.</a:t>
            </a:r>
          </a:p>
          <a:p>
            <a:endParaRPr lang="pt-BR" sz="1400" dirty="0"/>
          </a:p>
          <a:p>
            <a:r>
              <a:rPr lang="pt-BR" sz="1400" dirty="0" err="1"/>
              <a:t>Additionally</a:t>
            </a:r>
            <a:r>
              <a:rPr lang="pt-BR" sz="1400" dirty="0"/>
              <a:t>, </a:t>
            </a:r>
            <a:r>
              <a:rPr lang="pt-BR" sz="1400" dirty="0" err="1"/>
              <a:t>all</a:t>
            </a:r>
            <a:r>
              <a:rPr lang="pt-BR" sz="1400" dirty="0"/>
              <a:t> </a:t>
            </a:r>
            <a:r>
              <a:rPr lang="pt-BR" sz="1400" dirty="0" err="1"/>
              <a:t>except</a:t>
            </a:r>
            <a:r>
              <a:rPr lang="pt-BR" sz="1400" dirty="0"/>
              <a:t> </a:t>
            </a:r>
            <a:r>
              <a:rPr lang="pt-BR" sz="1400" dirty="0" err="1"/>
              <a:t>one</a:t>
            </a:r>
            <a:r>
              <a:rPr lang="pt-BR" sz="1400" dirty="0"/>
              <a:t> </a:t>
            </a:r>
            <a:r>
              <a:rPr lang="pt-BR" sz="1400" dirty="0" err="1"/>
              <a:t>of</a:t>
            </a:r>
            <a:r>
              <a:rPr lang="pt-BR" sz="1400" dirty="0"/>
              <a:t> </a:t>
            </a:r>
            <a:r>
              <a:rPr lang="pt-BR" sz="1400" dirty="0" err="1"/>
              <a:t>the</a:t>
            </a:r>
            <a:r>
              <a:rPr lang="pt-BR" sz="1400" dirty="0"/>
              <a:t> 7 N. &amp; S. American </a:t>
            </a:r>
            <a:r>
              <a:rPr lang="pt-BR" sz="1400" dirty="0" err="1"/>
              <a:t>cables</a:t>
            </a:r>
            <a:r>
              <a:rPr lang="pt-BR" sz="1400" dirty="0"/>
              <a:t> </a:t>
            </a:r>
            <a:r>
              <a:rPr lang="pt-BR" sz="1400" dirty="0" err="1"/>
              <a:t>also</a:t>
            </a:r>
            <a:r>
              <a:rPr lang="pt-BR" sz="1400" dirty="0"/>
              <a:t> </a:t>
            </a:r>
            <a:r>
              <a:rPr lang="pt-BR" sz="1400" dirty="0" err="1"/>
              <a:t>land</a:t>
            </a:r>
            <a:r>
              <a:rPr lang="pt-BR" sz="1400" dirty="0"/>
              <a:t> in Fortaleza</a:t>
            </a:r>
          </a:p>
          <a:p>
            <a:endParaRPr lang="pt-BR" sz="1400" dirty="0"/>
          </a:p>
          <a:p>
            <a:r>
              <a:rPr lang="pt-BR" sz="1400" b="1" dirty="0" err="1"/>
              <a:t>Thus</a:t>
            </a:r>
            <a:r>
              <a:rPr lang="pt-BR" sz="1400" b="1" dirty="0"/>
              <a:t>, </a:t>
            </a:r>
            <a:r>
              <a:rPr lang="pt-BR" sz="1400" b="1" dirty="0" err="1"/>
              <a:t>with</a:t>
            </a:r>
            <a:r>
              <a:rPr lang="pt-BR" sz="1400" b="1" dirty="0"/>
              <a:t> 10 </a:t>
            </a:r>
            <a:r>
              <a:rPr lang="pt-BR" sz="1400" b="1" dirty="0" err="1"/>
              <a:t>cable</a:t>
            </a:r>
            <a:r>
              <a:rPr lang="pt-BR" sz="1400" b="1" dirty="0"/>
              <a:t> </a:t>
            </a:r>
            <a:r>
              <a:rPr lang="pt-BR" sz="1400" b="1" dirty="0" err="1"/>
              <a:t>landings</a:t>
            </a:r>
            <a:r>
              <a:rPr lang="pt-BR" sz="1400" b="1" dirty="0"/>
              <a:t> Fortaleza </a:t>
            </a:r>
            <a:r>
              <a:rPr lang="pt-BR" sz="1400" b="1" dirty="0" err="1"/>
              <a:t>is</a:t>
            </a:r>
            <a:r>
              <a:rPr lang="pt-BR" sz="1400" b="1" dirty="0"/>
              <a:t> </a:t>
            </a:r>
            <a:r>
              <a:rPr lang="pt-BR" sz="1400" b="1" dirty="0" err="1"/>
              <a:t>an</a:t>
            </a:r>
            <a:r>
              <a:rPr lang="pt-BR" sz="1400" b="1" dirty="0"/>
              <a:t> </a:t>
            </a:r>
            <a:r>
              <a:rPr lang="pt-BR" sz="1400" b="1" dirty="0" err="1"/>
              <a:t>excellent</a:t>
            </a:r>
            <a:r>
              <a:rPr lang="pt-BR" sz="1400" b="1" dirty="0"/>
              <a:t> </a:t>
            </a:r>
            <a:r>
              <a:rPr lang="pt-BR" sz="1400" b="1" dirty="0" err="1"/>
              <a:t>choice</a:t>
            </a:r>
            <a:r>
              <a:rPr lang="pt-BR" sz="1400" b="1" dirty="0"/>
              <a:t> for </a:t>
            </a:r>
            <a:r>
              <a:rPr lang="pt-BR" sz="1400" b="1" dirty="0" err="1"/>
              <a:t>interconnecting</a:t>
            </a:r>
            <a:r>
              <a:rPr lang="pt-BR" sz="1400" b="1" dirty="0"/>
              <a:t> </a:t>
            </a:r>
            <a:r>
              <a:rPr lang="pt-BR" sz="1400" b="1" dirty="0" err="1"/>
              <a:t>these</a:t>
            </a:r>
            <a:r>
              <a:rPr lang="pt-BR" sz="1400" b="1" dirty="0"/>
              <a:t> </a:t>
            </a:r>
            <a:r>
              <a:rPr lang="pt-BR" sz="1400" b="1" dirty="0" err="1"/>
              <a:t>cables</a:t>
            </a:r>
            <a:endParaRPr lang="pt-BR" sz="1400" b="1" dirty="0"/>
          </a:p>
        </p:txBody>
      </p:sp>
    </p:spTree>
    <p:extLst>
      <p:ext uri="{BB962C8B-B14F-4D97-AF65-F5344CB8AC3E}">
        <p14:creationId xmlns:p14="http://schemas.microsoft.com/office/powerpoint/2010/main" val="14916773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p:cNvSpPr>
            <a:spLocks noGrp="1"/>
          </p:cNvSpPr>
          <p:nvPr>
            <p:ph type="sldNum" sz="quarter" idx="12"/>
          </p:nvPr>
        </p:nvSpPr>
        <p:spPr/>
        <p:txBody>
          <a:bodyPr/>
          <a:lstStyle/>
          <a:p>
            <a:fld id="{19EF46FC-4FE8-0B4D-A496-871207EA84C6}" type="slidenum">
              <a:rPr lang="en-US" smtClean="0"/>
              <a:pPr/>
              <a:t>21</a:t>
            </a:fld>
            <a:endParaRPr lang="en-US" dirty="0"/>
          </a:p>
        </p:txBody>
      </p:sp>
      <p:sp>
        <p:nvSpPr>
          <p:cNvPr id="6" name="Título 5"/>
          <p:cNvSpPr>
            <a:spLocks noGrp="1"/>
          </p:cNvSpPr>
          <p:nvPr>
            <p:ph type="title"/>
          </p:nvPr>
        </p:nvSpPr>
        <p:spPr>
          <a:xfrm>
            <a:off x="1139485" y="146857"/>
            <a:ext cx="7202456" cy="786926"/>
          </a:xfrm>
        </p:spPr>
        <p:txBody>
          <a:bodyPr>
            <a:normAutofit/>
          </a:bodyPr>
          <a:lstStyle/>
          <a:p>
            <a:r>
              <a:rPr lang="pt-BR" dirty="0"/>
              <a:t>RNP </a:t>
            </a:r>
            <a:r>
              <a:rPr lang="pt-BR" sz="2200" cap="none" dirty="0" err="1"/>
              <a:t>expectations</a:t>
            </a:r>
            <a:r>
              <a:rPr lang="pt-BR" sz="2200" cap="none" dirty="0"/>
              <a:t> for </a:t>
            </a:r>
            <a:r>
              <a:rPr lang="pt-BR" sz="2200" cap="none" dirty="0" err="1"/>
              <a:t>international</a:t>
            </a:r>
            <a:r>
              <a:rPr lang="pt-BR" sz="2200" cap="none" dirty="0"/>
              <a:t> links </a:t>
            </a:r>
            <a:r>
              <a:rPr lang="pt-BR" sz="2200" cap="none" dirty="0" err="1"/>
              <a:t>by</a:t>
            </a:r>
            <a:r>
              <a:rPr lang="pt-BR" sz="2200" cap="none" dirty="0"/>
              <a:t> 2020-21</a:t>
            </a:r>
          </a:p>
        </p:txBody>
      </p:sp>
      <p:sp>
        <p:nvSpPr>
          <p:cNvPr id="7" name="Espaço Reservado para Conteúdo 6"/>
          <p:cNvSpPr>
            <a:spLocks noGrp="1"/>
          </p:cNvSpPr>
          <p:nvPr>
            <p:ph sz="quarter" idx="13"/>
          </p:nvPr>
        </p:nvSpPr>
        <p:spPr>
          <a:xfrm>
            <a:off x="230674" y="915066"/>
            <a:ext cx="4783387" cy="3574717"/>
          </a:xfrm>
        </p:spPr>
        <p:txBody>
          <a:bodyPr>
            <a:normAutofit lnSpcReduction="10000"/>
          </a:bodyPr>
          <a:lstStyle/>
          <a:p>
            <a:r>
              <a:rPr lang="pt-BR" dirty="0" err="1"/>
              <a:t>Brazil</a:t>
            </a:r>
            <a:r>
              <a:rPr lang="pt-BR" dirty="0"/>
              <a:t> </a:t>
            </a:r>
            <a:r>
              <a:rPr lang="pt-BR" dirty="0" err="1"/>
              <a:t>already</a:t>
            </a:r>
            <a:r>
              <a:rPr lang="pt-BR" dirty="0"/>
              <a:t> </a:t>
            </a:r>
            <a:r>
              <a:rPr lang="pt-BR" dirty="0" err="1"/>
              <a:t>has</a:t>
            </a:r>
            <a:r>
              <a:rPr lang="pt-BR" dirty="0"/>
              <a:t> a GLIF GOLE/GXP in </a:t>
            </a:r>
            <a:r>
              <a:rPr lang="pt-BR" dirty="0" err="1"/>
              <a:t>S</a:t>
            </a:r>
            <a:r>
              <a:rPr lang="en-US" dirty="0" err="1"/>
              <a:t>ão</a:t>
            </a:r>
            <a:r>
              <a:rPr lang="en-US" dirty="0"/>
              <a:t> Paulo, and this interconnects the N-S cables from the US used by R&amp;E networks (Monet, SAC), the Brazilian R&amp;E networks (ANSP, RNP) and the Regional R&amp;E network (</a:t>
            </a:r>
            <a:r>
              <a:rPr lang="en-US" dirty="0" err="1"/>
              <a:t>RedClara</a:t>
            </a:r>
            <a:r>
              <a:rPr lang="en-US" dirty="0"/>
              <a:t>)</a:t>
            </a:r>
          </a:p>
          <a:p>
            <a:r>
              <a:rPr lang="en-US" dirty="0"/>
              <a:t>To cater for this new international connectivity, RNP has begun to build a new GXP in Fortaleza, called SAX - South America </a:t>
            </a:r>
            <a:r>
              <a:rPr lang="en-US" dirty="0" err="1"/>
              <a:t>eXchange</a:t>
            </a:r>
            <a:r>
              <a:rPr lang="en-US" dirty="0"/>
              <a:t> (also referred to as South Atlantic Crossroads)</a:t>
            </a:r>
          </a:p>
          <a:p>
            <a:r>
              <a:rPr lang="en-US" dirty="0"/>
              <a:t>SAX will initially interconnect the Monet and SACS cables, and will later be extended to others used by R&amp;E network, especially </a:t>
            </a:r>
            <a:r>
              <a:rPr lang="en-US" dirty="0" err="1"/>
              <a:t>EllaLink</a:t>
            </a:r>
            <a:r>
              <a:rPr lang="en-US" dirty="0"/>
              <a:t>, used by the BELLA project to link S America and Europe from 2021.</a:t>
            </a:r>
            <a:endParaRPr lang="pt-BR" dirty="0"/>
          </a:p>
          <a:p>
            <a:endParaRPr lang="pt-BR" dirty="0"/>
          </a:p>
        </p:txBody>
      </p:sp>
      <p:pic>
        <p:nvPicPr>
          <p:cNvPr id="9" name="Espaço Reservado para Conteúdo 8"/>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5014061" y="1158883"/>
            <a:ext cx="4129939" cy="2646328"/>
          </a:xfrm>
          <a:prstGeom prst="rect">
            <a:avLst/>
          </a:prstGeom>
        </p:spPr>
      </p:pic>
    </p:spTree>
    <p:extLst>
      <p:ext uri="{BB962C8B-B14F-4D97-AF65-F5344CB8AC3E}">
        <p14:creationId xmlns:p14="http://schemas.microsoft.com/office/powerpoint/2010/main" val="18252600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85C1DCD2-0145-2A4D-B274-650EB26AF169}"/>
              </a:ext>
            </a:extLst>
          </p:cNvPr>
          <p:cNvSpPr txBox="1">
            <a:spLocks/>
          </p:cNvSpPr>
          <p:nvPr/>
        </p:nvSpPr>
        <p:spPr>
          <a:xfrm>
            <a:off x="8078542" y="4681927"/>
            <a:ext cx="608264" cy="37768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B1DED20-E75D-544F-B7D4-F9DC9C76F073}" type="slidenum">
              <a:rPr lang="en-US" sz="1200">
                <a:solidFill>
                  <a:schemeClr val="accent1"/>
                </a:solidFill>
              </a:rPr>
              <a:pPr algn="r"/>
              <a:t>22</a:t>
            </a:fld>
            <a:endParaRPr lang="en-US" sz="1200" dirty="0">
              <a:solidFill>
                <a:schemeClr val="accent1"/>
              </a:solidFill>
            </a:endParaRPr>
          </a:p>
        </p:txBody>
      </p:sp>
      <p:sp>
        <p:nvSpPr>
          <p:cNvPr id="6" name="Título 4">
            <a:extLst>
              <a:ext uri="{FF2B5EF4-FFF2-40B4-BE49-F238E27FC236}">
                <a16:creationId xmlns:a16="http://schemas.microsoft.com/office/drawing/2014/main" id="{0A7C56A6-F263-9F46-9FAC-2A57E43ACA85}"/>
              </a:ext>
            </a:extLst>
          </p:cNvPr>
          <p:cNvSpPr txBox="1">
            <a:spLocks/>
          </p:cNvSpPr>
          <p:nvPr/>
        </p:nvSpPr>
        <p:spPr>
          <a:xfrm>
            <a:off x="231961" y="192861"/>
            <a:ext cx="2691121" cy="691560"/>
          </a:xfrm>
          <a:prstGeom prst="rect">
            <a:avLst/>
          </a:prstGeom>
        </p:spPr>
        <p:txBody>
          <a:bodyPr>
            <a:normAutofit fontScale="97500"/>
          </a:bodyPr>
          <a:lstStyle>
            <a:lvl1pPr algn="l" defTabSz="685800" rtl="0" eaLnBrk="1" latinLnBrk="0" hangingPunct="1">
              <a:lnSpc>
                <a:spcPct val="90000"/>
              </a:lnSpc>
              <a:spcBef>
                <a:spcPct val="0"/>
              </a:spcBef>
              <a:buNone/>
              <a:defRPr sz="2400" b="0" i="0" kern="1200" cap="all">
                <a:solidFill>
                  <a:schemeClr val="tx1"/>
                </a:solidFill>
                <a:effectLst/>
                <a:latin typeface="+mj-lt"/>
                <a:ea typeface="+mj-ea"/>
                <a:cs typeface="+mj-cs"/>
              </a:defRPr>
            </a:lvl1pPr>
          </a:lstStyle>
          <a:p>
            <a:pPr defTabSz="914378">
              <a:buClr>
                <a:schemeClr val="accent6">
                  <a:lumMod val="75000"/>
                </a:schemeClr>
              </a:buClr>
              <a:buSzPct val="128000"/>
            </a:pPr>
            <a:r>
              <a:rPr lang="pt-BR" sz="1950" b="1" cap="none" dirty="0"/>
              <a:t>SAX GXP </a:t>
            </a:r>
            <a:r>
              <a:rPr lang="pt-BR" sz="1950" b="1" cap="none" dirty="0" err="1"/>
              <a:t>and</a:t>
            </a:r>
            <a:r>
              <a:rPr lang="pt-BR" sz="1950" b="1" cap="none" dirty="0"/>
              <a:t> </a:t>
            </a:r>
            <a:r>
              <a:rPr lang="pt-BR" sz="1950" b="1" cap="none" dirty="0" err="1"/>
              <a:t>the</a:t>
            </a:r>
            <a:r>
              <a:rPr lang="pt-BR" sz="1950" b="1" cap="none" dirty="0"/>
              <a:t> links </a:t>
            </a:r>
            <a:r>
              <a:rPr lang="pt-BR" sz="1950" b="1" cap="none" dirty="0" err="1"/>
              <a:t>to</a:t>
            </a:r>
            <a:r>
              <a:rPr lang="pt-BR" sz="1950" b="1" cap="none" dirty="0"/>
              <a:t> </a:t>
            </a:r>
            <a:r>
              <a:rPr lang="pt-BR" sz="1950" b="1" cap="none" dirty="0" err="1"/>
              <a:t>neighbours</a:t>
            </a:r>
            <a:r>
              <a:rPr lang="pt-BR" sz="1950" b="1" cap="none" dirty="0"/>
              <a:t> </a:t>
            </a:r>
          </a:p>
        </p:txBody>
      </p:sp>
      <p:sp>
        <p:nvSpPr>
          <p:cNvPr id="11" name="Espaço Reservado para Texto 5">
            <a:extLst>
              <a:ext uri="{FF2B5EF4-FFF2-40B4-BE49-F238E27FC236}">
                <a16:creationId xmlns:a16="http://schemas.microsoft.com/office/drawing/2014/main" id="{CC6D3A9A-2D82-764C-B3C0-871A0DCA9BDD}"/>
              </a:ext>
            </a:extLst>
          </p:cNvPr>
          <p:cNvSpPr txBox="1">
            <a:spLocks/>
          </p:cNvSpPr>
          <p:nvPr/>
        </p:nvSpPr>
        <p:spPr>
          <a:xfrm>
            <a:off x="231962" y="956416"/>
            <a:ext cx="2046544" cy="2911046"/>
          </a:xfrm>
          <a:prstGeom prst="rect">
            <a:avLst/>
          </a:prstGeom>
        </p:spPr>
        <p:txBody>
          <a:bodyPr>
            <a:normAutofit fontScale="92500" lnSpcReduction="20000"/>
          </a:bodyPr>
          <a:lstStyle>
            <a:lvl1pPr marL="171450" indent="-171450" algn="l" defTabSz="685800" rtl="0" eaLnBrk="1" latinLnBrk="0" hangingPunct="1">
              <a:lnSpc>
                <a:spcPct val="120000"/>
              </a:lnSpc>
              <a:spcBef>
                <a:spcPts val="750"/>
              </a:spcBef>
              <a:buClr>
                <a:schemeClr val="accent1"/>
              </a:buClr>
              <a:buSzPct val="100000"/>
              <a:buFont typeface="Arial" panose="020B0604020202020204" pitchFamily="34" charset="0"/>
              <a:buChar char="•"/>
              <a:defRPr sz="150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350" kern="1200" cap="none" baseline="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050" kern="1200" cap="none" baseline="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baseline="0">
                <a:solidFill>
                  <a:schemeClr val="tx1"/>
                </a:solidFill>
                <a:effectLst/>
                <a:latin typeface="+mn-lt"/>
                <a:ea typeface="+mn-ea"/>
                <a:cs typeface="+mn-cs"/>
              </a:defRPr>
            </a:lvl9pPr>
          </a:lstStyle>
          <a:p>
            <a:pPr marL="0" indent="0">
              <a:buNone/>
            </a:pPr>
            <a:r>
              <a:rPr lang="pt-BR" sz="1600" dirty="0"/>
              <a:t>The figure </a:t>
            </a:r>
            <a:r>
              <a:rPr lang="pt-BR" sz="1600" dirty="0" err="1"/>
              <a:t>illustrates</a:t>
            </a:r>
            <a:r>
              <a:rPr lang="pt-BR" sz="1600" dirty="0"/>
              <a:t> </a:t>
            </a:r>
            <a:r>
              <a:rPr lang="pt-BR" sz="1600" dirty="0" err="1"/>
              <a:t>the</a:t>
            </a:r>
            <a:r>
              <a:rPr lang="pt-BR" sz="1600" dirty="0"/>
              <a:t> connections </a:t>
            </a:r>
            <a:r>
              <a:rPr lang="pt-BR" sz="1600" dirty="0" err="1"/>
              <a:t>between</a:t>
            </a:r>
            <a:r>
              <a:rPr lang="pt-BR" sz="1600" dirty="0"/>
              <a:t> </a:t>
            </a:r>
            <a:r>
              <a:rPr lang="pt-BR" sz="1600" dirty="0" err="1"/>
              <a:t>the</a:t>
            </a:r>
            <a:r>
              <a:rPr lang="pt-BR" sz="1600" dirty="0"/>
              <a:t> GNA </a:t>
            </a:r>
            <a:r>
              <a:rPr lang="pt-BR" sz="1600" dirty="0" err="1"/>
              <a:t>exchange</a:t>
            </a:r>
            <a:r>
              <a:rPr lang="pt-BR" sz="1600" dirty="0"/>
              <a:t> points (GXP) AMPATH (Miami), SAX (Fortaleza) </a:t>
            </a:r>
            <a:r>
              <a:rPr lang="pt-BR" sz="1600" dirty="0" err="1"/>
              <a:t>and</a:t>
            </a:r>
            <a:r>
              <a:rPr lang="pt-BR" sz="1600" dirty="0"/>
              <a:t> </a:t>
            </a:r>
            <a:r>
              <a:rPr lang="pt-BR" sz="1600" dirty="0" err="1"/>
              <a:t>SouthernLight</a:t>
            </a:r>
            <a:r>
              <a:rPr lang="pt-BR" sz="1600" dirty="0"/>
              <a:t> (</a:t>
            </a:r>
            <a:r>
              <a:rPr lang="pt-BR" sz="1600" dirty="0" err="1"/>
              <a:t>S</a:t>
            </a:r>
            <a:r>
              <a:rPr lang="en-US" sz="1600" dirty="0" err="1"/>
              <a:t>ão</a:t>
            </a:r>
            <a:r>
              <a:rPr lang="en-US" sz="1600" dirty="0"/>
              <a:t> Paulo)</a:t>
            </a:r>
            <a:r>
              <a:rPr lang="pt-BR" sz="1600" dirty="0"/>
              <a:t>, as </a:t>
            </a:r>
            <a:r>
              <a:rPr lang="pt-BR" sz="1600" dirty="0" err="1"/>
              <a:t>well</a:t>
            </a:r>
            <a:r>
              <a:rPr lang="pt-BR" sz="1600" dirty="0"/>
              <a:t> as </a:t>
            </a:r>
            <a:r>
              <a:rPr lang="pt-BR" sz="1600" dirty="0" err="1"/>
              <a:t>the</a:t>
            </a:r>
            <a:r>
              <a:rPr lang="pt-BR" sz="1600" dirty="0"/>
              <a:t> new </a:t>
            </a:r>
            <a:r>
              <a:rPr lang="pt-BR" sz="1600" dirty="0" err="1"/>
              <a:t>transatlantic</a:t>
            </a:r>
            <a:r>
              <a:rPr lang="pt-BR" sz="1600" dirty="0"/>
              <a:t> connection </a:t>
            </a:r>
            <a:r>
              <a:rPr lang="pt-BR" sz="1600" dirty="0" err="1"/>
              <a:t>between</a:t>
            </a:r>
            <a:r>
              <a:rPr lang="pt-BR" sz="1600" dirty="0"/>
              <a:t> SAX </a:t>
            </a:r>
            <a:r>
              <a:rPr lang="pt-BR" sz="1600" dirty="0" err="1"/>
              <a:t>and</a:t>
            </a:r>
            <a:r>
              <a:rPr lang="pt-BR" sz="1600" dirty="0"/>
              <a:t> Angola, </a:t>
            </a:r>
            <a:r>
              <a:rPr lang="pt-BR" sz="1600" dirty="0" err="1"/>
              <a:t>using</a:t>
            </a:r>
            <a:r>
              <a:rPr lang="pt-BR" sz="1600" dirty="0"/>
              <a:t> </a:t>
            </a:r>
            <a:r>
              <a:rPr lang="pt-BR" sz="1600" dirty="0" err="1"/>
              <a:t>the</a:t>
            </a:r>
            <a:r>
              <a:rPr lang="pt-BR" sz="1600" dirty="0"/>
              <a:t> SACS </a:t>
            </a:r>
            <a:r>
              <a:rPr lang="pt-BR" sz="1600" dirty="0" err="1"/>
              <a:t>cable</a:t>
            </a:r>
            <a:endParaRPr lang="pt-BR" sz="1600" dirty="0"/>
          </a:p>
        </p:txBody>
      </p:sp>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305" y="269824"/>
            <a:ext cx="6595695" cy="4242216"/>
          </a:xfrm>
          <a:prstGeom prst="rect">
            <a:avLst/>
          </a:prstGeom>
        </p:spPr>
      </p:pic>
    </p:spTree>
    <p:extLst>
      <p:ext uri="{BB962C8B-B14F-4D97-AF65-F5344CB8AC3E}">
        <p14:creationId xmlns:p14="http://schemas.microsoft.com/office/powerpoint/2010/main" val="6436685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67A9E7D4-5291-084D-98C2-088EF92C5BD8}" type="slidenum">
              <a:rPr lang="en-US" smtClean="0"/>
              <a:t>23</a:t>
            </a:fld>
            <a:endParaRPr lang="en-US"/>
          </a:p>
        </p:txBody>
      </p:sp>
      <p:grpSp>
        <p:nvGrpSpPr>
          <p:cNvPr id="20" name="Grupo 19"/>
          <p:cNvGrpSpPr/>
          <p:nvPr/>
        </p:nvGrpSpPr>
        <p:grpSpPr>
          <a:xfrm>
            <a:off x="-38100" y="622300"/>
            <a:ext cx="9205258" cy="3952875"/>
            <a:chOff x="-38100" y="38100"/>
            <a:chExt cx="9205258" cy="4600575"/>
          </a:xfrm>
        </p:grpSpPr>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
              <a:ext cx="9144000" cy="4600575"/>
            </a:xfrm>
            <a:prstGeom prst="rect">
              <a:avLst/>
            </a:prstGeom>
          </p:spPr>
        </p:pic>
        <p:sp>
          <p:nvSpPr>
            <p:cNvPr id="4" name="CaixaDeTexto 3"/>
            <p:cNvSpPr txBox="1"/>
            <p:nvPr/>
          </p:nvSpPr>
          <p:spPr>
            <a:xfrm>
              <a:off x="6629400" y="3063953"/>
              <a:ext cx="2537758" cy="769441"/>
            </a:xfrm>
            <a:prstGeom prst="rect">
              <a:avLst/>
            </a:prstGeom>
            <a:noFill/>
          </p:spPr>
          <p:txBody>
            <a:bodyPr wrap="square" rtlCol="0">
              <a:spAutoFit/>
            </a:bodyPr>
            <a:lstStyle/>
            <a:p>
              <a:pPr algn="r"/>
              <a:r>
                <a:rPr lang="pt-BR" sz="2800" dirty="0">
                  <a:solidFill>
                    <a:srgbClr val="FFC000"/>
                  </a:solidFill>
                  <a:latin typeface="Times New Roman" charset="0"/>
                  <a:ea typeface="Times New Roman" charset="0"/>
                  <a:cs typeface="Times New Roman" charset="0"/>
                </a:rPr>
                <a:t>12</a:t>
              </a:r>
              <a:br>
                <a:rPr lang="pt-BR" sz="2800" dirty="0">
                  <a:solidFill>
                    <a:srgbClr val="FFC000"/>
                  </a:solidFill>
                  <a:latin typeface="Times New Roman" charset="0"/>
                  <a:ea typeface="Times New Roman" charset="0"/>
                  <a:cs typeface="Times New Roman" charset="0"/>
                </a:rPr>
              </a:br>
              <a:r>
                <a:rPr lang="pt-BR" sz="1600" dirty="0" err="1">
                  <a:solidFill>
                    <a:srgbClr val="FFC000"/>
                  </a:solidFill>
                  <a:latin typeface="Times New Roman" charset="0"/>
                  <a:ea typeface="Times New Roman" charset="0"/>
                  <a:cs typeface="Times New Roman" charset="0"/>
                </a:rPr>
                <a:t>agriculture</a:t>
              </a:r>
              <a:endParaRPr lang="pt-BR" dirty="0">
                <a:solidFill>
                  <a:srgbClr val="FFC000"/>
                </a:solidFill>
                <a:latin typeface="Times New Roman" charset="0"/>
                <a:ea typeface="Times New Roman" charset="0"/>
                <a:cs typeface="Times New Roman" charset="0"/>
              </a:endParaRPr>
            </a:p>
          </p:txBody>
        </p:sp>
        <p:sp>
          <p:nvSpPr>
            <p:cNvPr id="5" name="CaixaDeTexto 4"/>
            <p:cNvSpPr txBox="1"/>
            <p:nvPr/>
          </p:nvSpPr>
          <p:spPr>
            <a:xfrm>
              <a:off x="-38100" y="915772"/>
              <a:ext cx="2451100" cy="931339"/>
            </a:xfrm>
            <a:prstGeom prst="rect">
              <a:avLst/>
            </a:prstGeom>
            <a:noFill/>
          </p:spPr>
          <p:txBody>
            <a:bodyPr wrap="square" rtlCol="0">
              <a:spAutoFit/>
            </a:bodyPr>
            <a:lstStyle/>
            <a:p>
              <a:r>
                <a:rPr lang="pt-BR" sz="2800" dirty="0">
                  <a:solidFill>
                    <a:srgbClr val="FFC000"/>
                  </a:solidFill>
                  <a:latin typeface="Times New Roman" charset="0"/>
                  <a:ea typeface="Times New Roman" charset="0"/>
                  <a:cs typeface="Times New Roman" charset="0"/>
                </a:rPr>
                <a:t>1 </a:t>
              </a:r>
              <a:br>
                <a:rPr lang="pt-BR" sz="2800" dirty="0">
                  <a:solidFill>
                    <a:srgbClr val="FFC000"/>
                  </a:solidFill>
                  <a:latin typeface="Times New Roman" charset="0"/>
                  <a:ea typeface="Times New Roman" charset="0"/>
                  <a:cs typeface="Times New Roman" charset="0"/>
                </a:rPr>
              </a:br>
              <a:r>
                <a:rPr lang="pt-BR" dirty="0" err="1">
                  <a:solidFill>
                    <a:srgbClr val="FFC000"/>
                  </a:solidFill>
                  <a:latin typeface="Times New Roman" charset="0"/>
                  <a:ea typeface="Times New Roman" charset="0"/>
                  <a:cs typeface="Times New Roman" charset="0"/>
                </a:rPr>
                <a:t>synchrotron</a:t>
              </a:r>
              <a:r>
                <a:rPr lang="pt-BR" dirty="0">
                  <a:solidFill>
                    <a:srgbClr val="FFC000"/>
                  </a:solidFill>
                  <a:latin typeface="Times New Roman" charset="0"/>
                  <a:ea typeface="Times New Roman" charset="0"/>
                  <a:cs typeface="Times New Roman" charset="0"/>
                </a:rPr>
                <a:t> light </a:t>
              </a:r>
              <a:r>
                <a:rPr lang="pt-BR" sz="1600" dirty="0" err="1">
                  <a:solidFill>
                    <a:srgbClr val="FFC000"/>
                  </a:solidFill>
                  <a:latin typeface="Times New Roman" charset="0"/>
                  <a:ea typeface="Times New Roman" charset="0"/>
                  <a:cs typeface="Times New Roman" charset="0"/>
                </a:rPr>
                <a:t>source</a:t>
              </a:r>
              <a:endParaRPr lang="pt-BR" sz="1200" dirty="0">
                <a:solidFill>
                  <a:srgbClr val="FFC000"/>
                </a:solidFill>
                <a:latin typeface="Times New Roman" charset="0"/>
                <a:ea typeface="Times New Roman" charset="0"/>
                <a:cs typeface="Times New Roman" charset="0"/>
              </a:endParaRPr>
            </a:p>
          </p:txBody>
        </p:sp>
        <p:sp>
          <p:nvSpPr>
            <p:cNvPr id="6" name="CaixaDeTexto 5"/>
            <p:cNvSpPr txBox="1"/>
            <p:nvPr/>
          </p:nvSpPr>
          <p:spPr>
            <a:xfrm>
              <a:off x="1968500" y="964491"/>
              <a:ext cx="1928159" cy="895518"/>
            </a:xfrm>
            <a:prstGeom prst="rect">
              <a:avLst/>
            </a:prstGeom>
            <a:noFill/>
          </p:spPr>
          <p:txBody>
            <a:bodyPr wrap="square" rtlCol="0">
              <a:spAutoFit/>
            </a:bodyPr>
            <a:lstStyle/>
            <a:p>
              <a:pPr algn="r"/>
              <a:r>
                <a:rPr lang="pt-BR" sz="2800" dirty="0">
                  <a:solidFill>
                    <a:srgbClr val="FFC000"/>
                  </a:solidFill>
                  <a:latin typeface="Times New Roman" charset="0"/>
                  <a:ea typeface="Times New Roman" charset="0"/>
                  <a:cs typeface="Times New Roman" charset="0"/>
                </a:rPr>
                <a:t>4</a:t>
              </a:r>
            </a:p>
            <a:p>
              <a:pPr algn="r"/>
              <a:r>
                <a:rPr lang="pt-BR" sz="1600" dirty="0" err="1">
                  <a:solidFill>
                    <a:srgbClr val="FFC000"/>
                  </a:solidFill>
                  <a:latin typeface="Times New Roman" charset="0"/>
                  <a:ea typeface="Times New Roman" charset="0"/>
                  <a:cs typeface="Times New Roman" charset="0"/>
                </a:rPr>
                <a:t>weather</a:t>
              </a:r>
              <a:r>
                <a:rPr lang="pt-BR" sz="1600" dirty="0">
                  <a:solidFill>
                    <a:srgbClr val="FFC000"/>
                  </a:solidFill>
                  <a:latin typeface="Times New Roman" charset="0"/>
                  <a:ea typeface="Times New Roman" charset="0"/>
                  <a:cs typeface="Times New Roman" charset="0"/>
                </a:rPr>
                <a:t>/</a:t>
              </a:r>
              <a:r>
                <a:rPr lang="pt-BR" sz="1600" dirty="0" err="1">
                  <a:solidFill>
                    <a:srgbClr val="FFC000"/>
                  </a:solidFill>
                  <a:latin typeface="Times New Roman" charset="0"/>
                  <a:ea typeface="Times New Roman" charset="0"/>
                  <a:cs typeface="Times New Roman" charset="0"/>
                </a:rPr>
                <a:t>climate</a:t>
              </a:r>
              <a:endParaRPr lang="pt-BR" dirty="0">
                <a:solidFill>
                  <a:srgbClr val="FFC000"/>
                </a:solidFill>
                <a:latin typeface="Times New Roman" charset="0"/>
                <a:ea typeface="Times New Roman" charset="0"/>
                <a:cs typeface="Times New Roman" charset="0"/>
              </a:endParaRPr>
            </a:p>
          </p:txBody>
        </p:sp>
        <p:sp>
          <p:nvSpPr>
            <p:cNvPr id="7" name="CaixaDeTexto 6"/>
            <p:cNvSpPr txBox="1"/>
            <p:nvPr/>
          </p:nvSpPr>
          <p:spPr>
            <a:xfrm>
              <a:off x="0" y="2488406"/>
              <a:ext cx="2324100" cy="797906"/>
            </a:xfrm>
            <a:prstGeom prst="rect">
              <a:avLst/>
            </a:prstGeom>
            <a:noFill/>
          </p:spPr>
          <p:txBody>
            <a:bodyPr wrap="square" rtlCol="0">
              <a:spAutoFit/>
            </a:bodyPr>
            <a:lstStyle/>
            <a:p>
              <a:r>
                <a:rPr lang="pt-BR" sz="2800" dirty="0">
                  <a:solidFill>
                    <a:srgbClr val="FFC000"/>
                  </a:solidFill>
                  <a:latin typeface="Times New Roman" charset="0"/>
                  <a:ea typeface="Times New Roman" charset="0"/>
                  <a:cs typeface="Times New Roman" charset="0"/>
                </a:rPr>
                <a:t>2</a:t>
              </a:r>
              <a:br>
                <a:rPr lang="pt-BR" sz="2800" dirty="0">
                  <a:solidFill>
                    <a:srgbClr val="FFC000"/>
                  </a:solidFill>
                  <a:latin typeface="Times New Roman" charset="0"/>
                  <a:ea typeface="Times New Roman" charset="0"/>
                  <a:cs typeface="Times New Roman" charset="0"/>
                </a:rPr>
              </a:br>
              <a:r>
                <a:rPr lang="pt-BR" dirty="0">
                  <a:solidFill>
                    <a:srgbClr val="FFC000"/>
                  </a:solidFill>
                  <a:latin typeface="Times New Roman" charset="0"/>
                  <a:ea typeface="Times New Roman" charset="0"/>
                  <a:cs typeface="Times New Roman" charset="0"/>
                </a:rPr>
                <a:t>medical/</a:t>
              </a:r>
              <a:r>
                <a:rPr lang="pt-BR" dirty="0" err="1">
                  <a:solidFill>
                    <a:srgbClr val="FFC000"/>
                  </a:solidFill>
                  <a:latin typeface="Times New Roman" charset="0"/>
                  <a:ea typeface="Times New Roman" charset="0"/>
                  <a:cs typeface="Times New Roman" charset="0"/>
                </a:rPr>
                <a:t>pharmacology</a:t>
              </a:r>
              <a:endParaRPr lang="pt-BR" dirty="0">
                <a:solidFill>
                  <a:srgbClr val="FFC000"/>
                </a:solidFill>
                <a:latin typeface="Times New Roman" charset="0"/>
                <a:ea typeface="Times New Roman" charset="0"/>
                <a:cs typeface="Times New Roman" charset="0"/>
              </a:endParaRPr>
            </a:p>
          </p:txBody>
        </p:sp>
        <p:sp>
          <p:nvSpPr>
            <p:cNvPr id="8" name="CaixaDeTexto 7"/>
            <p:cNvSpPr txBox="1"/>
            <p:nvPr/>
          </p:nvSpPr>
          <p:spPr>
            <a:xfrm>
              <a:off x="-23158" y="3757229"/>
              <a:ext cx="2277035" cy="769441"/>
            </a:xfrm>
            <a:prstGeom prst="rect">
              <a:avLst/>
            </a:prstGeom>
            <a:noFill/>
          </p:spPr>
          <p:txBody>
            <a:bodyPr wrap="square" rtlCol="0">
              <a:spAutoFit/>
            </a:bodyPr>
            <a:lstStyle/>
            <a:p>
              <a:r>
                <a:rPr lang="pt-BR" sz="2800" dirty="0">
                  <a:solidFill>
                    <a:srgbClr val="FFC000"/>
                  </a:solidFill>
                  <a:latin typeface="Times New Roman" charset="0"/>
                  <a:ea typeface="Times New Roman" charset="0"/>
                  <a:cs typeface="Times New Roman" charset="0"/>
                </a:rPr>
                <a:t>3</a:t>
              </a:r>
              <a:br>
                <a:rPr lang="pt-BR" sz="2800" dirty="0">
                  <a:solidFill>
                    <a:srgbClr val="FFC000"/>
                  </a:solidFill>
                  <a:latin typeface="Times New Roman" charset="0"/>
                  <a:ea typeface="Times New Roman" charset="0"/>
                  <a:cs typeface="Times New Roman" charset="0"/>
                </a:rPr>
              </a:br>
              <a:r>
                <a:rPr lang="pt-BR" sz="1600" dirty="0" err="1">
                  <a:solidFill>
                    <a:srgbClr val="FFC000"/>
                  </a:solidFill>
                  <a:latin typeface="Times New Roman" charset="0"/>
                  <a:ea typeface="Times New Roman" charset="0"/>
                  <a:cs typeface="Times New Roman" charset="0"/>
                </a:rPr>
                <a:t>supercomputing</a:t>
              </a:r>
              <a:endParaRPr lang="pt-BR" dirty="0">
                <a:solidFill>
                  <a:srgbClr val="FFC000"/>
                </a:solidFill>
                <a:latin typeface="Times New Roman" charset="0"/>
                <a:ea typeface="Times New Roman" charset="0"/>
                <a:cs typeface="Times New Roman" charset="0"/>
              </a:endParaRPr>
            </a:p>
          </p:txBody>
        </p:sp>
        <p:sp>
          <p:nvSpPr>
            <p:cNvPr id="9" name="CaixaDeTexto 8"/>
            <p:cNvSpPr txBox="1"/>
            <p:nvPr/>
          </p:nvSpPr>
          <p:spPr>
            <a:xfrm>
              <a:off x="2282638" y="1705579"/>
              <a:ext cx="1824318" cy="608952"/>
            </a:xfrm>
            <a:prstGeom prst="rect">
              <a:avLst/>
            </a:prstGeom>
            <a:noFill/>
          </p:spPr>
          <p:txBody>
            <a:bodyPr wrap="square" rtlCol="0">
              <a:spAutoFit/>
            </a:bodyPr>
            <a:lstStyle/>
            <a:p>
              <a:r>
                <a:rPr lang="pt-BR" sz="2800" dirty="0">
                  <a:solidFill>
                    <a:srgbClr val="FF0000"/>
                  </a:solidFill>
                  <a:latin typeface="Times New Roman" charset="0"/>
                  <a:ea typeface="Times New Roman" charset="0"/>
                  <a:cs typeface="Times New Roman" charset="0"/>
                </a:rPr>
                <a:t>5 </a:t>
              </a:r>
              <a:r>
                <a:rPr lang="pt-BR" sz="1600" dirty="0" err="1">
                  <a:solidFill>
                    <a:srgbClr val="FF0000"/>
                  </a:solidFill>
                  <a:latin typeface="Times New Roman" charset="0"/>
                  <a:ea typeface="Times New Roman" charset="0"/>
                  <a:cs typeface="Times New Roman" charset="0"/>
                </a:rPr>
                <a:t>space</a:t>
              </a:r>
              <a:r>
                <a:rPr lang="pt-BR" sz="1600" dirty="0">
                  <a:solidFill>
                    <a:srgbClr val="FF0000"/>
                  </a:solidFill>
                  <a:latin typeface="Times New Roman" charset="0"/>
                  <a:ea typeface="Times New Roman" charset="0"/>
                  <a:cs typeface="Times New Roman" charset="0"/>
                </a:rPr>
                <a:t> </a:t>
              </a:r>
              <a:r>
                <a:rPr lang="pt-BR" sz="1600" dirty="0" err="1">
                  <a:solidFill>
                    <a:srgbClr val="FF0000"/>
                  </a:solidFill>
                  <a:latin typeface="Times New Roman" charset="0"/>
                  <a:ea typeface="Times New Roman" charset="0"/>
                  <a:cs typeface="Times New Roman" charset="0"/>
                </a:rPr>
                <a:t>research</a:t>
              </a:r>
              <a:endParaRPr lang="pt-BR" dirty="0">
                <a:solidFill>
                  <a:srgbClr val="FF0000"/>
                </a:solidFill>
                <a:latin typeface="Times New Roman" charset="0"/>
                <a:ea typeface="Times New Roman" charset="0"/>
                <a:cs typeface="Times New Roman" charset="0"/>
              </a:endParaRPr>
            </a:p>
          </p:txBody>
        </p:sp>
        <p:sp>
          <p:nvSpPr>
            <p:cNvPr id="10" name="CaixaDeTexto 9"/>
            <p:cNvSpPr txBox="1"/>
            <p:nvPr/>
          </p:nvSpPr>
          <p:spPr>
            <a:xfrm>
              <a:off x="2387599" y="3790061"/>
              <a:ext cx="1744382" cy="769441"/>
            </a:xfrm>
            <a:prstGeom prst="rect">
              <a:avLst/>
            </a:prstGeom>
            <a:noFill/>
          </p:spPr>
          <p:txBody>
            <a:bodyPr wrap="square" rtlCol="0">
              <a:spAutoFit/>
            </a:bodyPr>
            <a:lstStyle/>
            <a:p>
              <a:r>
                <a:rPr lang="pt-BR" sz="2800" dirty="0">
                  <a:solidFill>
                    <a:srgbClr val="FFC000"/>
                  </a:solidFill>
                  <a:latin typeface="Times New Roman" charset="0"/>
                  <a:ea typeface="Times New Roman" charset="0"/>
                  <a:cs typeface="Times New Roman" charset="0"/>
                </a:rPr>
                <a:t>6</a:t>
              </a:r>
            </a:p>
            <a:p>
              <a:r>
                <a:rPr lang="pt-BR" sz="1600" dirty="0">
                  <a:solidFill>
                    <a:srgbClr val="FFC000"/>
                  </a:solidFill>
                  <a:latin typeface="Times New Roman" charset="0"/>
                  <a:ea typeface="Times New Roman" charset="0"/>
                  <a:cs typeface="Times New Roman" charset="0"/>
                </a:rPr>
                <a:t>Earth </a:t>
              </a:r>
              <a:r>
                <a:rPr lang="pt-BR" sz="1600" dirty="0" err="1">
                  <a:solidFill>
                    <a:srgbClr val="FFC000"/>
                  </a:solidFill>
                  <a:latin typeface="Times New Roman" charset="0"/>
                  <a:ea typeface="Times New Roman" charset="0"/>
                  <a:cs typeface="Times New Roman" charset="0"/>
                </a:rPr>
                <a:t>observation</a:t>
              </a:r>
              <a:endParaRPr lang="pt-BR" sz="1100" dirty="0">
                <a:solidFill>
                  <a:srgbClr val="FFC000"/>
                </a:solidFill>
                <a:latin typeface="Times New Roman" charset="0"/>
                <a:ea typeface="Times New Roman" charset="0"/>
                <a:cs typeface="Times New Roman" charset="0"/>
              </a:endParaRPr>
            </a:p>
          </p:txBody>
        </p:sp>
        <p:sp>
          <p:nvSpPr>
            <p:cNvPr id="11" name="CaixaDeTexto 10"/>
            <p:cNvSpPr txBox="1"/>
            <p:nvPr/>
          </p:nvSpPr>
          <p:spPr>
            <a:xfrm>
              <a:off x="4074459" y="1046253"/>
              <a:ext cx="1974477" cy="769441"/>
            </a:xfrm>
            <a:prstGeom prst="rect">
              <a:avLst/>
            </a:prstGeom>
            <a:noFill/>
          </p:spPr>
          <p:txBody>
            <a:bodyPr wrap="square" rtlCol="0">
              <a:spAutoFit/>
            </a:bodyPr>
            <a:lstStyle/>
            <a:p>
              <a:r>
                <a:rPr lang="pt-BR" sz="2800" dirty="0">
                  <a:solidFill>
                    <a:srgbClr val="C00000"/>
                  </a:solidFill>
                  <a:latin typeface="Times New Roman" charset="0"/>
                  <a:ea typeface="Times New Roman" charset="0"/>
                  <a:cs typeface="Times New Roman" charset="0"/>
                </a:rPr>
                <a:t>7</a:t>
              </a:r>
              <a:br>
                <a:rPr lang="pt-BR" sz="2800" dirty="0">
                  <a:solidFill>
                    <a:srgbClr val="C00000"/>
                  </a:solidFill>
                  <a:latin typeface="Times New Roman" charset="0"/>
                  <a:ea typeface="Times New Roman" charset="0"/>
                  <a:cs typeface="Times New Roman" charset="0"/>
                </a:rPr>
              </a:br>
              <a:r>
                <a:rPr lang="pt-BR" sz="1600" dirty="0" err="1">
                  <a:solidFill>
                    <a:srgbClr val="C00000"/>
                  </a:solidFill>
                  <a:latin typeface="Times New Roman" charset="0"/>
                  <a:ea typeface="Times New Roman" charset="0"/>
                  <a:cs typeface="Times New Roman" charset="0"/>
                </a:rPr>
                <a:t>Amazon</a:t>
              </a:r>
              <a:r>
                <a:rPr lang="pt-BR" sz="1600" dirty="0">
                  <a:solidFill>
                    <a:srgbClr val="C00000"/>
                  </a:solidFill>
                  <a:latin typeface="Times New Roman" charset="0"/>
                  <a:ea typeface="Times New Roman" charset="0"/>
                  <a:cs typeface="Times New Roman" charset="0"/>
                </a:rPr>
                <a:t> </a:t>
              </a:r>
              <a:r>
                <a:rPr lang="pt-BR" sz="1600" dirty="0" err="1">
                  <a:solidFill>
                    <a:srgbClr val="C00000"/>
                  </a:solidFill>
                  <a:latin typeface="Times New Roman" charset="0"/>
                  <a:ea typeface="Times New Roman" charset="0"/>
                  <a:cs typeface="Times New Roman" charset="0"/>
                </a:rPr>
                <a:t>region</a:t>
              </a:r>
              <a:endParaRPr lang="pt-BR" dirty="0">
                <a:solidFill>
                  <a:srgbClr val="C00000"/>
                </a:solidFill>
                <a:latin typeface="Times New Roman" charset="0"/>
                <a:ea typeface="Times New Roman" charset="0"/>
                <a:cs typeface="Times New Roman" charset="0"/>
              </a:endParaRPr>
            </a:p>
          </p:txBody>
        </p:sp>
        <p:sp>
          <p:nvSpPr>
            <p:cNvPr id="14" name="CaixaDeTexto 13"/>
            <p:cNvSpPr txBox="1"/>
            <p:nvPr/>
          </p:nvSpPr>
          <p:spPr>
            <a:xfrm>
              <a:off x="6559924" y="981450"/>
              <a:ext cx="2561665" cy="895518"/>
            </a:xfrm>
            <a:prstGeom prst="rect">
              <a:avLst/>
            </a:prstGeom>
            <a:noFill/>
          </p:spPr>
          <p:txBody>
            <a:bodyPr wrap="square" rtlCol="0">
              <a:spAutoFit/>
            </a:bodyPr>
            <a:lstStyle/>
            <a:p>
              <a:r>
                <a:rPr lang="pt-BR" sz="2800" dirty="0">
                  <a:solidFill>
                    <a:schemeClr val="bg1"/>
                  </a:solidFill>
                  <a:latin typeface="Times New Roman" charset="0"/>
                  <a:ea typeface="Times New Roman" charset="0"/>
                  <a:cs typeface="Times New Roman" charset="0"/>
                </a:rPr>
                <a:t>10</a:t>
              </a:r>
              <a:br>
                <a:rPr lang="pt-BR" sz="2800" dirty="0">
                  <a:solidFill>
                    <a:schemeClr val="bg1"/>
                  </a:solidFill>
                  <a:latin typeface="Times New Roman" charset="0"/>
                  <a:ea typeface="Times New Roman" charset="0"/>
                  <a:cs typeface="Times New Roman" charset="0"/>
                </a:rPr>
              </a:br>
              <a:r>
                <a:rPr lang="pt-BR" sz="1600" dirty="0" err="1">
                  <a:solidFill>
                    <a:schemeClr val="bg1"/>
                  </a:solidFill>
                  <a:latin typeface="Times New Roman" charset="0"/>
                  <a:ea typeface="Times New Roman" charset="0"/>
                  <a:cs typeface="Times New Roman" charset="0"/>
                </a:rPr>
                <a:t>astronomy</a:t>
              </a:r>
              <a:r>
                <a:rPr lang="pt-BR" sz="1600" dirty="0">
                  <a:solidFill>
                    <a:schemeClr val="bg1"/>
                  </a:solidFill>
                  <a:latin typeface="Times New Roman" charset="0"/>
                  <a:ea typeface="Times New Roman" charset="0"/>
                  <a:cs typeface="Times New Roman" charset="0"/>
                </a:rPr>
                <a:t> Chile (ESO)</a:t>
              </a:r>
              <a:endParaRPr lang="pt-BR" sz="2800" dirty="0">
                <a:solidFill>
                  <a:schemeClr val="bg1"/>
                </a:solidFill>
                <a:latin typeface="Times New Roman" charset="0"/>
                <a:ea typeface="Times New Roman" charset="0"/>
                <a:cs typeface="Times New Roman" charset="0"/>
              </a:endParaRPr>
            </a:p>
          </p:txBody>
        </p:sp>
        <p:sp>
          <p:nvSpPr>
            <p:cNvPr id="17" name="CaixaDeTexto 16"/>
            <p:cNvSpPr txBox="1"/>
            <p:nvPr/>
          </p:nvSpPr>
          <p:spPr>
            <a:xfrm>
              <a:off x="4074459" y="1765220"/>
              <a:ext cx="1974477" cy="769441"/>
            </a:xfrm>
            <a:prstGeom prst="rect">
              <a:avLst/>
            </a:prstGeom>
            <a:noFill/>
          </p:spPr>
          <p:txBody>
            <a:bodyPr wrap="square" rtlCol="0">
              <a:spAutoFit/>
            </a:bodyPr>
            <a:lstStyle/>
            <a:p>
              <a:r>
                <a:rPr lang="pt-BR" sz="2800" dirty="0">
                  <a:solidFill>
                    <a:srgbClr val="002060"/>
                  </a:solidFill>
                  <a:latin typeface="Times New Roman" charset="0"/>
                  <a:ea typeface="Times New Roman" charset="0"/>
                  <a:cs typeface="Times New Roman" charset="0"/>
                </a:rPr>
                <a:t>8</a:t>
              </a:r>
              <a:br>
                <a:rPr lang="pt-BR" sz="2800" dirty="0">
                  <a:solidFill>
                    <a:srgbClr val="002060"/>
                  </a:solidFill>
                  <a:latin typeface="Times New Roman" charset="0"/>
                  <a:ea typeface="Times New Roman" charset="0"/>
                  <a:cs typeface="Times New Roman" charset="0"/>
                </a:rPr>
              </a:br>
              <a:r>
                <a:rPr lang="pt-BR" sz="1600" dirty="0" err="1">
                  <a:solidFill>
                    <a:srgbClr val="002060"/>
                  </a:solidFill>
                  <a:latin typeface="Times New Roman" charset="0"/>
                  <a:ea typeface="Times New Roman" charset="0"/>
                  <a:cs typeface="Times New Roman" charset="0"/>
                </a:rPr>
                <a:t>Amazon</a:t>
              </a:r>
              <a:r>
                <a:rPr lang="pt-BR" sz="1600" dirty="0">
                  <a:solidFill>
                    <a:srgbClr val="002060"/>
                  </a:solidFill>
                  <a:latin typeface="Times New Roman" charset="0"/>
                  <a:ea typeface="Times New Roman" charset="0"/>
                  <a:cs typeface="Times New Roman" charset="0"/>
                </a:rPr>
                <a:t> </a:t>
              </a:r>
              <a:r>
                <a:rPr lang="pt-BR" sz="1600" dirty="0" err="1">
                  <a:solidFill>
                    <a:srgbClr val="002060"/>
                  </a:solidFill>
                  <a:latin typeface="Times New Roman" charset="0"/>
                  <a:ea typeface="Times New Roman" charset="0"/>
                  <a:cs typeface="Times New Roman" charset="0"/>
                </a:rPr>
                <a:t>region</a:t>
              </a:r>
              <a:endParaRPr lang="pt-BR" dirty="0">
                <a:solidFill>
                  <a:srgbClr val="002060"/>
                </a:solidFill>
                <a:latin typeface="Times New Roman" charset="0"/>
                <a:ea typeface="Times New Roman" charset="0"/>
                <a:cs typeface="Times New Roman" charset="0"/>
              </a:endParaRPr>
            </a:p>
          </p:txBody>
        </p:sp>
        <p:sp>
          <p:nvSpPr>
            <p:cNvPr id="18" name="CaixaDeTexto 17"/>
            <p:cNvSpPr txBox="1"/>
            <p:nvPr/>
          </p:nvSpPr>
          <p:spPr>
            <a:xfrm>
              <a:off x="4131981" y="3798911"/>
              <a:ext cx="1974477" cy="769441"/>
            </a:xfrm>
            <a:prstGeom prst="rect">
              <a:avLst/>
            </a:prstGeom>
            <a:noFill/>
          </p:spPr>
          <p:txBody>
            <a:bodyPr wrap="square" rtlCol="0">
              <a:spAutoFit/>
            </a:bodyPr>
            <a:lstStyle/>
            <a:p>
              <a:r>
                <a:rPr lang="pt-BR" sz="2800" dirty="0">
                  <a:solidFill>
                    <a:srgbClr val="FFD048"/>
                  </a:solidFill>
                  <a:latin typeface="Times New Roman" charset="0"/>
                  <a:ea typeface="Times New Roman" charset="0"/>
                  <a:cs typeface="Times New Roman" charset="0"/>
                </a:rPr>
                <a:t>9</a:t>
              </a:r>
              <a:br>
                <a:rPr lang="pt-BR" sz="2800" dirty="0">
                  <a:solidFill>
                    <a:srgbClr val="FFD048"/>
                  </a:solidFill>
                  <a:latin typeface="Times New Roman" charset="0"/>
                  <a:ea typeface="Times New Roman" charset="0"/>
                  <a:cs typeface="Times New Roman" charset="0"/>
                </a:rPr>
              </a:br>
              <a:r>
                <a:rPr lang="pt-BR" sz="1600" dirty="0" err="1">
                  <a:solidFill>
                    <a:srgbClr val="FFD048"/>
                  </a:solidFill>
                  <a:latin typeface="Times New Roman" charset="0"/>
                  <a:ea typeface="Times New Roman" charset="0"/>
                  <a:cs typeface="Times New Roman" charset="0"/>
                </a:rPr>
                <a:t>Amazon</a:t>
              </a:r>
              <a:r>
                <a:rPr lang="pt-BR" sz="1600" dirty="0">
                  <a:solidFill>
                    <a:srgbClr val="FFD048"/>
                  </a:solidFill>
                  <a:latin typeface="Times New Roman" charset="0"/>
                  <a:ea typeface="Times New Roman" charset="0"/>
                  <a:cs typeface="Times New Roman" charset="0"/>
                </a:rPr>
                <a:t> </a:t>
              </a:r>
              <a:r>
                <a:rPr lang="pt-BR" sz="1600" dirty="0" err="1">
                  <a:solidFill>
                    <a:srgbClr val="FFD048"/>
                  </a:solidFill>
                  <a:latin typeface="Times New Roman" charset="0"/>
                  <a:ea typeface="Times New Roman" charset="0"/>
                  <a:cs typeface="Times New Roman" charset="0"/>
                </a:rPr>
                <a:t>region</a:t>
              </a:r>
              <a:endParaRPr lang="pt-BR" dirty="0">
                <a:solidFill>
                  <a:srgbClr val="FFD048"/>
                </a:solidFill>
                <a:latin typeface="Times New Roman" charset="0"/>
                <a:ea typeface="Times New Roman" charset="0"/>
                <a:cs typeface="Times New Roman" charset="0"/>
              </a:endParaRPr>
            </a:p>
          </p:txBody>
        </p:sp>
        <p:sp>
          <p:nvSpPr>
            <p:cNvPr id="19" name="CaixaDeTexto 18"/>
            <p:cNvSpPr txBox="1"/>
            <p:nvPr/>
          </p:nvSpPr>
          <p:spPr>
            <a:xfrm>
              <a:off x="6535271" y="1701685"/>
              <a:ext cx="2227730" cy="1468651"/>
            </a:xfrm>
            <a:prstGeom prst="rect">
              <a:avLst/>
            </a:prstGeom>
            <a:noFill/>
          </p:spPr>
          <p:txBody>
            <a:bodyPr wrap="square" rtlCol="0">
              <a:spAutoFit/>
            </a:bodyPr>
            <a:lstStyle/>
            <a:p>
              <a:r>
                <a:rPr lang="pt-BR" sz="2800" dirty="0">
                  <a:solidFill>
                    <a:schemeClr val="bg1"/>
                  </a:solidFill>
                  <a:latin typeface="Times New Roman" charset="0"/>
                  <a:ea typeface="Times New Roman" charset="0"/>
                  <a:cs typeface="Times New Roman" charset="0"/>
                </a:rPr>
                <a:t>11</a:t>
              </a:r>
              <a:br>
                <a:rPr lang="pt-BR" sz="2800" dirty="0">
                  <a:solidFill>
                    <a:schemeClr val="bg1"/>
                  </a:solidFill>
                  <a:latin typeface="Times New Roman" charset="0"/>
                  <a:ea typeface="Times New Roman" charset="0"/>
                  <a:cs typeface="Times New Roman" charset="0"/>
                </a:rPr>
              </a:br>
              <a:r>
                <a:rPr lang="pt-BR" sz="1600" dirty="0" err="1">
                  <a:solidFill>
                    <a:schemeClr val="bg1"/>
                  </a:solidFill>
                  <a:latin typeface="Times New Roman" charset="0"/>
                  <a:ea typeface="Times New Roman" charset="0"/>
                  <a:cs typeface="Times New Roman" charset="0"/>
                </a:rPr>
                <a:t>astronomy</a:t>
              </a:r>
              <a:r>
                <a:rPr lang="pt-BR" sz="1600" dirty="0">
                  <a:solidFill>
                    <a:schemeClr val="bg1"/>
                  </a:solidFill>
                  <a:latin typeface="Times New Roman" charset="0"/>
                  <a:ea typeface="Times New Roman" charset="0"/>
                  <a:cs typeface="Times New Roman" charset="0"/>
                </a:rPr>
                <a:t> </a:t>
              </a:r>
              <a:br>
                <a:rPr lang="pt-BR" sz="1600" dirty="0">
                  <a:solidFill>
                    <a:schemeClr val="bg1"/>
                  </a:solidFill>
                  <a:latin typeface="Times New Roman" charset="0"/>
                  <a:ea typeface="Times New Roman" charset="0"/>
                  <a:cs typeface="Times New Roman" charset="0"/>
                </a:rPr>
              </a:br>
              <a:r>
                <a:rPr lang="pt-BR" sz="1600" dirty="0">
                  <a:solidFill>
                    <a:schemeClr val="bg1"/>
                  </a:solidFill>
                  <a:latin typeface="Times New Roman" charset="0"/>
                  <a:ea typeface="Times New Roman" charset="0"/>
                  <a:cs typeface="Times New Roman" charset="0"/>
                </a:rPr>
                <a:t>Chile </a:t>
              </a:r>
              <a:br>
                <a:rPr lang="pt-BR" sz="1600" dirty="0">
                  <a:solidFill>
                    <a:schemeClr val="bg1"/>
                  </a:solidFill>
                  <a:latin typeface="Times New Roman" charset="0"/>
                  <a:ea typeface="Times New Roman" charset="0"/>
                  <a:cs typeface="Times New Roman" charset="0"/>
                </a:rPr>
              </a:br>
              <a:r>
                <a:rPr lang="pt-BR" sz="1600" dirty="0">
                  <a:solidFill>
                    <a:schemeClr val="bg1"/>
                  </a:solidFill>
                  <a:latin typeface="Times New Roman" charset="0"/>
                  <a:ea typeface="Times New Roman" charset="0"/>
                  <a:cs typeface="Times New Roman" charset="0"/>
                </a:rPr>
                <a:t>(LSST)</a:t>
              </a:r>
              <a:endParaRPr lang="pt-BR" sz="2800" dirty="0">
                <a:solidFill>
                  <a:schemeClr val="bg1"/>
                </a:solidFill>
                <a:latin typeface="Times New Roman" charset="0"/>
                <a:ea typeface="Times New Roman" charset="0"/>
                <a:cs typeface="Times New Roman" charset="0"/>
              </a:endParaRPr>
            </a:p>
          </p:txBody>
        </p:sp>
      </p:grpSp>
      <p:sp>
        <p:nvSpPr>
          <p:cNvPr id="22" name="Title 1">
            <a:extLst>
              <a:ext uri="{FF2B5EF4-FFF2-40B4-BE49-F238E27FC236}">
                <a16:creationId xmlns:a16="http://schemas.microsoft.com/office/drawing/2014/main" id="{4DD75C56-36CA-1648-98FB-8C376A99E5A8}"/>
              </a:ext>
            </a:extLst>
          </p:cNvPr>
          <p:cNvSpPr txBox="1">
            <a:spLocks/>
          </p:cNvSpPr>
          <p:nvPr/>
        </p:nvSpPr>
        <p:spPr>
          <a:xfrm>
            <a:off x="208056" y="22250"/>
            <a:ext cx="7797800" cy="630417"/>
          </a:xfrm>
          <a:prstGeom prst="rect">
            <a:avLst/>
          </a:prstGeom>
          <a:effectLst/>
        </p:spPr>
        <p:txBody>
          <a:bodyPr vert="horz" lIns="68580" tIns="34290" rIns="68580" bIns="34290" rtlCol="0" anchor="t" anchorCtr="0">
            <a:noAutofit/>
          </a:bodyPr>
          <a:lstStyle>
            <a:defPPr>
              <a:defRPr lang="en-US"/>
            </a:defPPr>
            <a:lvl1pPr indent="0" defTabSz="914400">
              <a:spcBef>
                <a:spcPct val="0"/>
              </a:spcBef>
              <a:buClr>
                <a:schemeClr val="accent6">
                  <a:lumMod val="75000"/>
                </a:schemeClr>
              </a:buClr>
              <a:buSzPct val="128000"/>
              <a:buFont typeface="Georgia" pitchFamily="18" charset="0"/>
              <a:buNone/>
              <a:defRPr sz="4000" b="0" i="0" cap="none" spc="0">
                <a:ln>
                  <a:noFill/>
                </a:ln>
                <a:solidFill>
                  <a:srgbClr val="FFFFFF"/>
                </a:solidFill>
                <a:effectLst/>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1950" b="1" dirty="0">
                <a:solidFill>
                  <a:schemeClr val="tx1"/>
                </a:solidFill>
              </a:rPr>
              <a:t>Science Drivers (Brazil): </a:t>
            </a:r>
          </a:p>
          <a:p>
            <a:r>
              <a:rPr lang="en-US" sz="1950" b="1" dirty="0">
                <a:solidFill>
                  <a:schemeClr val="tx1"/>
                </a:solidFill>
              </a:rPr>
              <a:t>Some government facilities for research collaborations</a:t>
            </a:r>
          </a:p>
        </p:txBody>
      </p:sp>
    </p:spTree>
    <p:extLst>
      <p:ext uri="{BB962C8B-B14F-4D97-AF65-F5344CB8AC3E}">
        <p14:creationId xmlns:p14="http://schemas.microsoft.com/office/powerpoint/2010/main" val="12252118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8"/>
          <p:cNvSpPr>
            <a:spLocks noGrp="1"/>
          </p:cNvSpPr>
          <p:nvPr>
            <p:ph type="sldNum" sz="quarter" idx="10"/>
          </p:nvPr>
        </p:nvSpPr>
        <p:spPr>
          <a:xfrm>
            <a:off x="1143003" y="4683725"/>
            <a:ext cx="545588" cy="273844"/>
          </a:xfrm>
          <a:prstGeom prst="rect">
            <a:avLst/>
          </a:prstGeom>
        </p:spPr>
        <p:txBody>
          <a:bodyPr/>
          <a:lstStyle/>
          <a:p>
            <a:pPr algn="r"/>
            <a:fld id="{383EB9AB-67FC-B748-89A6-950824AF1CDF}" type="slidenum">
              <a:rPr lang="en-US">
                <a:solidFill>
                  <a:schemeClr val="bg1"/>
                </a:solidFill>
              </a:rPr>
              <a:t>24</a:t>
            </a:fld>
            <a:endParaRPr lang="en-US">
              <a:solidFill>
                <a:schemeClr val="bg1"/>
              </a:solidFill>
            </a:endParaRPr>
          </a:p>
        </p:txBody>
      </p:sp>
      <p:sp>
        <p:nvSpPr>
          <p:cNvPr id="7" name="Content Placeholder 4">
            <a:extLst>
              <a:ext uri="{FF2B5EF4-FFF2-40B4-BE49-F238E27FC236}">
                <a16:creationId xmlns:a16="http://schemas.microsoft.com/office/drawing/2014/main" id="{732A9D9B-D1C4-3045-B621-4419B2DD2C55}"/>
              </a:ext>
            </a:extLst>
          </p:cNvPr>
          <p:cNvSpPr txBox="1">
            <a:spLocks/>
          </p:cNvSpPr>
          <p:nvPr/>
        </p:nvSpPr>
        <p:spPr>
          <a:xfrm>
            <a:off x="0" y="833791"/>
            <a:ext cx="5478774" cy="3700109"/>
          </a:xfrm>
          <a:prstGeom prst="rect">
            <a:avLst/>
          </a:prstGeom>
        </p:spPr>
        <p:txBody>
          <a:bodyPr vert="horz" lIns="68580" tIns="34290" rIns="68580" bIns="34290" rtlCol="0">
            <a:noAutofit/>
          </a:bodyPr>
          <a:lstStyle>
            <a:defPPr>
              <a:defRPr lang="en-US"/>
            </a:defPPr>
            <a:lvl1pPr marL="228600" indent="-228600" defTabSz="914400">
              <a:lnSpc>
                <a:spcPct val="100000"/>
              </a:lnSpc>
              <a:spcBef>
                <a:spcPts val="1000"/>
              </a:spcBef>
              <a:buClr>
                <a:schemeClr val="accent1"/>
              </a:buClr>
              <a:buSzPct val="100000"/>
              <a:buFont typeface="Arial" panose="020B0604020202020204" pitchFamily="34" charset="0"/>
              <a:buChar char="•"/>
              <a:defRPr sz="1600">
                <a:effectLst/>
              </a:defRPr>
            </a:lvl1pPr>
            <a:lvl2pPr marL="685800" lvl="1" indent="-228600" defTabSz="914400">
              <a:lnSpc>
                <a:spcPct val="100000"/>
              </a:lnSpc>
              <a:spcBef>
                <a:spcPts val="500"/>
              </a:spcBef>
              <a:buClr>
                <a:schemeClr val="accent1"/>
              </a:buClr>
              <a:buSzPct val="100000"/>
              <a:buFont typeface="Arial" panose="020B0604020202020204" pitchFamily="34" charset="0"/>
              <a:buChar char="•"/>
              <a:defRPr sz="1600" cap="none" baseline="0">
                <a:effectLst/>
              </a:defRPr>
            </a:lvl2pPr>
            <a:lvl3pPr marL="1143000" indent="-228600" defTabSz="914400">
              <a:lnSpc>
                <a:spcPct val="120000"/>
              </a:lnSpc>
              <a:spcBef>
                <a:spcPts val="500"/>
              </a:spcBef>
              <a:buClr>
                <a:schemeClr val="accent1"/>
              </a:buClr>
              <a:buSzPct val="100000"/>
              <a:buFont typeface="Arial" panose="020B0604020202020204" pitchFamily="34" charset="0"/>
              <a:buChar char="•"/>
              <a:defRPr sz="1600">
                <a:effectLst/>
              </a:defRPr>
            </a:lvl3pPr>
            <a:lvl4pPr marL="1600200" indent="-228600" defTabSz="914400">
              <a:lnSpc>
                <a:spcPct val="120000"/>
              </a:lnSpc>
              <a:spcBef>
                <a:spcPts val="500"/>
              </a:spcBef>
              <a:buClr>
                <a:schemeClr val="accent1"/>
              </a:buClr>
              <a:buSzPct val="100000"/>
              <a:buFont typeface="Arial" panose="020B0604020202020204" pitchFamily="34" charset="0"/>
              <a:buChar char="•"/>
              <a:defRPr sz="1400" cap="none" baseline="0">
                <a:effectLst/>
              </a:defRPr>
            </a:lvl4pPr>
            <a:lvl5pPr marL="2057400" indent="-228600" defTabSz="914400">
              <a:lnSpc>
                <a:spcPct val="120000"/>
              </a:lnSpc>
              <a:spcBef>
                <a:spcPts val="500"/>
              </a:spcBef>
              <a:buClr>
                <a:schemeClr val="accent1"/>
              </a:buClr>
              <a:buSzPct val="100000"/>
              <a:buFont typeface="Arial" panose="020B0604020202020204" pitchFamily="34" charset="0"/>
              <a:buChar char="•"/>
              <a:defRPr sz="1200">
                <a:effectLst/>
              </a:defRPr>
            </a:lvl5pPr>
            <a:lvl6pPr marL="2514600" indent="-228600" defTabSz="914400">
              <a:lnSpc>
                <a:spcPct val="120000"/>
              </a:lnSpc>
              <a:spcBef>
                <a:spcPts val="500"/>
              </a:spcBef>
              <a:buClr>
                <a:schemeClr val="accent1"/>
              </a:buClr>
              <a:buSzPct val="100000"/>
              <a:buFont typeface="Arial" panose="020B0604020202020204" pitchFamily="34" charset="0"/>
              <a:buChar char="•"/>
              <a:defRPr sz="1200">
                <a:effectLst/>
              </a:defRPr>
            </a:lvl6pPr>
            <a:lvl7pPr marL="2971800" indent="-228600" defTabSz="914400">
              <a:lnSpc>
                <a:spcPct val="120000"/>
              </a:lnSpc>
              <a:spcBef>
                <a:spcPts val="500"/>
              </a:spcBef>
              <a:buClr>
                <a:schemeClr val="accent1"/>
              </a:buClr>
              <a:buSzPct val="100000"/>
              <a:buFont typeface="Arial" panose="020B0604020202020204" pitchFamily="34" charset="0"/>
              <a:buChar char="•"/>
              <a:defRPr sz="1200">
                <a:effectLst/>
              </a:defRPr>
            </a:lvl7pPr>
            <a:lvl8pPr marL="3429000" indent="-228600" defTabSz="914400">
              <a:lnSpc>
                <a:spcPct val="120000"/>
              </a:lnSpc>
              <a:spcBef>
                <a:spcPts val="500"/>
              </a:spcBef>
              <a:buClr>
                <a:schemeClr val="accent1"/>
              </a:buClr>
              <a:buSzPct val="100000"/>
              <a:buFont typeface="Arial" panose="020B0604020202020204" pitchFamily="34" charset="0"/>
              <a:buChar char="•"/>
              <a:defRPr sz="1200" baseline="0">
                <a:effectLst/>
              </a:defRPr>
            </a:lvl8pPr>
            <a:lvl9pPr marL="3886200" indent="-228600" defTabSz="914400">
              <a:lnSpc>
                <a:spcPct val="120000"/>
              </a:lnSpc>
              <a:spcBef>
                <a:spcPts val="500"/>
              </a:spcBef>
              <a:buClr>
                <a:schemeClr val="accent1"/>
              </a:buClr>
              <a:buSzPct val="100000"/>
              <a:buFont typeface="Arial" panose="020B0604020202020204" pitchFamily="34" charset="0"/>
              <a:buChar char="•"/>
              <a:defRPr sz="1200" baseline="0">
                <a:effectLst/>
              </a:defRPr>
            </a:lvl9pPr>
          </a:lstStyle>
          <a:p>
            <a:r>
              <a:rPr lang="en-US" dirty="0"/>
              <a:t>Cooperating institutions in Africa include the </a:t>
            </a:r>
            <a:r>
              <a:rPr lang="en-US" b="1" dirty="0"/>
              <a:t>National Institutes of Public Health</a:t>
            </a:r>
            <a:r>
              <a:rPr lang="en-US" dirty="0"/>
              <a:t> (NIPH) of Angola, Cape Verde, </a:t>
            </a:r>
            <a:r>
              <a:rPr lang="en-US" dirty="0" err="1"/>
              <a:t>Guiné</a:t>
            </a:r>
            <a:r>
              <a:rPr lang="en-US" dirty="0"/>
              <a:t>-Bissau and Mozambique. Soon be extended to São Tomé &amp; </a:t>
            </a:r>
            <a:r>
              <a:rPr lang="en-US" dirty="0" err="1"/>
              <a:t>Princípe</a:t>
            </a:r>
            <a:r>
              <a:rPr lang="en-US" dirty="0"/>
              <a:t>.</a:t>
            </a:r>
          </a:p>
          <a:p>
            <a:r>
              <a:rPr lang="en-US" dirty="0"/>
              <a:t>Medical research [led by </a:t>
            </a:r>
            <a:r>
              <a:rPr lang="en-US" dirty="0" err="1"/>
              <a:t>Fundação</a:t>
            </a:r>
            <a:r>
              <a:rPr lang="en-US" dirty="0"/>
              <a:t> Osvaldo Crux (</a:t>
            </a:r>
            <a:r>
              <a:rPr lang="en-US" dirty="0" err="1"/>
              <a:t>Fiocruz</a:t>
            </a:r>
            <a:r>
              <a:rPr lang="en-US" dirty="0"/>
              <a:t>), </a:t>
            </a:r>
            <a:r>
              <a:rPr lang="pt-BR" dirty="0"/>
              <a:t>Federal </a:t>
            </a:r>
            <a:r>
              <a:rPr lang="pt-BR" dirty="0" err="1"/>
              <a:t>U</a:t>
            </a:r>
            <a:r>
              <a:rPr lang="pt-BR" dirty="0"/>
              <a:t> </a:t>
            </a:r>
            <a:r>
              <a:rPr lang="pt-BR" dirty="0" err="1"/>
              <a:t>of</a:t>
            </a:r>
            <a:r>
              <a:rPr lang="pt-BR" dirty="0"/>
              <a:t> Rio de Janeiro</a:t>
            </a:r>
            <a:r>
              <a:rPr lang="en-US" dirty="0"/>
              <a:t> (UFRJ)] – collaboration with African members of the CPLP </a:t>
            </a:r>
          </a:p>
          <a:p>
            <a:pPr lvl="1"/>
            <a:r>
              <a:rPr lang="en-US" b="1" dirty="0"/>
              <a:t>Research networks for Infectious diseases</a:t>
            </a:r>
            <a:r>
              <a:rPr lang="en-US" dirty="0"/>
              <a:t>: Malaria, STI,  AIDS,  Viral Hepatitis, Tuberculosis {</a:t>
            </a:r>
            <a:r>
              <a:rPr lang="en-US" dirty="0" err="1"/>
              <a:t>Fiocruz</a:t>
            </a:r>
            <a:r>
              <a:rPr lang="en-US" dirty="0"/>
              <a:t>}</a:t>
            </a:r>
          </a:p>
          <a:p>
            <a:pPr lvl="1"/>
            <a:r>
              <a:rPr lang="en-US" b="1" dirty="0"/>
              <a:t>AIDS in Angola</a:t>
            </a:r>
            <a:r>
              <a:rPr lang="en-US" dirty="0"/>
              <a:t>: </a:t>
            </a:r>
            <a:r>
              <a:rPr lang="pt-BR" dirty="0" err="1"/>
              <a:t>genotyping</a:t>
            </a:r>
            <a:r>
              <a:rPr lang="pt-BR" dirty="0"/>
              <a:t> </a:t>
            </a:r>
            <a:r>
              <a:rPr lang="pt-BR" dirty="0" err="1"/>
              <a:t>and</a:t>
            </a:r>
            <a:r>
              <a:rPr lang="pt-BR" dirty="0"/>
              <a:t> </a:t>
            </a:r>
            <a:r>
              <a:rPr lang="pt-BR" dirty="0" err="1"/>
              <a:t>resistance</a:t>
            </a:r>
            <a:r>
              <a:rPr lang="pt-BR" dirty="0"/>
              <a:t> </a:t>
            </a:r>
            <a:r>
              <a:rPr lang="pt-BR" dirty="0" err="1"/>
              <a:t>of</a:t>
            </a:r>
            <a:r>
              <a:rPr lang="pt-BR" dirty="0"/>
              <a:t> HIV-1 </a:t>
            </a:r>
            <a:r>
              <a:rPr lang="pt-BR" dirty="0" err="1"/>
              <a:t>to</a:t>
            </a:r>
            <a:r>
              <a:rPr lang="pt-BR" dirty="0"/>
              <a:t> </a:t>
            </a:r>
            <a:r>
              <a:rPr lang="pt-BR" dirty="0" err="1"/>
              <a:t>anti-retroviral</a:t>
            </a:r>
            <a:r>
              <a:rPr lang="pt-BR" dirty="0"/>
              <a:t> </a:t>
            </a:r>
            <a:r>
              <a:rPr lang="pt-BR" dirty="0" err="1"/>
              <a:t>drugs</a:t>
            </a:r>
            <a:r>
              <a:rPr lang="pt-BR" dirty="0"/>
              <a:t> {UFRJ}</a:t>
            </a:r>
            <a:endParaRPr lang="en-US" dirty="0"/>
          </a:p>
          <a:p>
            <a:pPr lvl="1"/>
            <a:r>
              <a:rPr lang="en-US" b="1" dirty="0"/>
              <a:t>Mozambique:</a:t>
            </a:r>
            <a:r>
              <a:rPr lang="en-US" dirty="0"/>
              <a:t> Strategic Planning, post-graduate education (Master’s and Doctoral degrees), and short-duration internships </a:t>
            </a:r>
            <a:r>
              <a:rPr lang="en-US" b="1" dirty="0"/>
              <a:t>(Academic Management)</a:t>
            </a:r>
          </a:p>
          <a:p>
            <a:pPr lvl="1"/>
            <a:endParaRPr lang="en-US" dirty="0"/>
          </a:p>
          <a:p>
            <a:pPr lvl="1"/>
            <a:endParaRPr lang="en-US" dirty="0"/>
          </a:p>
          <a:p>
            <a:pPr lvl="1"/>
            <a:endParaRPr lang="en-US" dirty="0"/>
          </a:p>
        </p:txBody>
      </p:sp>
      <p:sp>
        <p:nvSpPr>
          <p:cNvPr id="8" name="Title 1">
            <a:extLst>
              <a:ext uri="{FF2B5EF4-FFF2-40B4-BE49-F238E27FC236}">
                <a16:creationId xmlns:a16="http://schemas.microsoft.com/office/drawing/2014/main" id="{4DD75C56-36CA-1648-98FB-8C376A99E5A8}"/>
              </a:ext>
            </a:extLst>
          </p:cNvPr>
          <p:cNvSpPr txBox="1">
            <a:spLocks/>
          </p:cNvSpPr>
          <p:nvPr/>
        </p:nvSpPr>
        <p:spPr>
          <a:xfrm>
            <a:off x="355599" y="139874"/>
            <a:ext cx="8331207" cy="630417"/>
          </a:xfrm>
          <a:prstGeom prst="rect">
            <a:avLst/>
          </a:prstGeom>
          <a:effectLst/>
        </p:spPr>
        <p:txBody>
          <a:bodyPr vert="horz" lIns="68580" tIns="34290" rIns="68580" bIns="34290" rtlCol="0" anchor="t" anchorCtr="0">
            <a:noAutofit/>
          </a:bodyPr>
          <a:lstStyle>
            <a:defPPr>
              <a:defRPr lang="en-US"/>
            </a:defPPr>
            <a:lvl1pPr indent="0" defTabSz="914400">
              <a:spcBef>
                <a:spcPct val="0"/>
              </a:spcBef>
              <a:buClr>
                <a:schemeClr val="accent6">
                  <a:lumMod val="75000"/>
                </a:schemeClr>
              </a:buClr>
              <a:buSzPct val="128000"/>
              <a:buFont typeface="Georgia" pitchFamily="18" charset="0"/>
              <a:buNone/>
              <a:defRPr sz="4000" b="0" i="0" cap="none" spc="0">
                <a:ln>
                  <a:noFill/>
                </a:ln>
                <a:solidFill>
                  <a:srgbClr val="FFFFFF"/>
                </a:solidFill>
                <a:effectLst/>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1950" b="1" dirty="0">
                <a:solidFill>
                  <a:schemeClr val="tx1"/>
                </a:solidFill>
              </a:rPr>
              <a:t>Science Drivers: Brazilian health collaborations within CPLP (Community of Portuguese-Speaking Countries) in Africa</a:t>
            </a:r>
          </a:p>
        </p:txBody>
      </p:sp>
      <p:sp>
        <p:nvSpPr>
          <p:cNvPr id="9" name="Slide Number Placeholder 5">
            <a:extLst>
              <a:ext uri="{FF2B5EF4-FFF2-40B4-BE49-F238E27FC236}">
                <a16:creationId xmlns:a16="http://schemas.microsoft.com/office/drawing/2014/main" id="{85C1DCD2-0145-2A4D-B274-650EB26AF169}"/>
              </a:ext>
            </a:extLst>
          </p:cNvPr>
          <p:cNvSpPr txBox="1">
            <a:spLocks/>
          </p:cNvSpPr>
          <p:nvPr/>
        </p:nvSpPr>
        <p:spPr>
          <a:xfrm>
            <a:off x="8078542" y="4681927"/>
            <a:ext cx="608264" cy="37768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B1DED20-E75D-544F-B7D4-F9DC9C76F073}" type="slidenum">
              <a:rPr lang="en-US" sz="1200">
                <a:solidFill>
                  <a:schemeClr val="accent1"/>
                </a:solidFill>
              </a:rPr>
              <a:pPr algn="r"/>
              <a:t>24</a:t>
            </a:fld>
            <a:endParaRPr lang="en-US" sz="1200" dirty="0">
              <a:solidFill>
                <a:schemeClr val="accent1"/>
              </a:solidFill>
            </a:endParaRPr>
          </a:p>
        </p:txBody>
      </p:sp>
      <p:pic>
        <p:nvPicPr>
          <p:cNvPr id="2" name="Image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8774" y="1237187"/>
            <a:ext cx="3665226" cy="2435383"/>
          </a:xfrm>
          <a:prstGeom prst="rect">
            <a:avLst/>
          </a:prstGeom>
        </p:spPr>
      </p:pic>
      <p:sp>
        <p:nvSpPr>
          <p:cNvPr id="3" name="CaixaDeTexto 2"/>
          <p:cNvSpPr txBox="1"/>
          <p:nvPr/>
        </p:nvSpPr>
        <p:spPr>
          <a:xfrm>
            <a:off x="5478774" y="3644900"/>
            <a:ext cx="3538226" cy="646331"/>
          </a:xfrm>
          <a:prstGeom prst="rect">
            <a:avLst/>
          </a:prstGeom>
          <a:noFill/>
        </p:spPr>
        <p:txBody>
          <a:bodyPr wrap="square" rtlCol="0">
            <a:spAutoFit/>
          </a:bodyPr>
          <a:lstStyle/>
          <a:p>
            <a:r>
              <a:rPr lang="pl-PL" sz="1200" dirty="0">
                <a:solidFill>
                  <a:schemeClr val="accent6">
                    <a:lumMod val="75000"/>
                  </a:schemeClr>
                </a:solidFill>
              </a:rPr>
              <a:t>(Image </a:t>
            </a:r>
            <a:r>
              <a:rPr lang="pl-PL" sz="1200" dirty="0" err="1">
                <a:solidFill>
                  <a:schemeClr val="accent6">
                    <a:lumMod val="75000"/>
                  </a:schemeClr>
                </a:solidFill>
              </a:rPr>
              <a:t>adapted</a:t>
            </a:r>
            <a:r>
              <a:rPr lang="pl-PL" sz="1200" dirty="0">
                <a:solidFill>
                  <a:schemeClr val="accent6">
                    <a:lumMod val="75000"/>
                  </a:schemeClr>
                </a:solidFill>
              </a:rPr>
              <a:t> from:</a:t>
            </a:r>
          </a:p>
          <a:p>
            <a:r>
              <a:rPr lang="pl-PL" sz="1200" dirty="0">
                <a:solidFill>
                  <a:schemeClr val="accent6">
                    <a:lumMod val="75000"/>
                  </a:schemeClr>
                </a:solidFill>
              </a:rPr>
              <a:t>http://www.scielo.br/img/revistas/abc/v110n6//0066-782X-abc-110-06-0500-gf01.jpg    )</a:t>
            </a:r>
            <a:endParaRPr lang="pt-BR" sz="1200" dirty="0">
              <a:solidFill>
                <a:schemeClr val="accent6">
                  <a:lumMod val="75000"/>
                </a:schemeClr>
              </a:solidFill>
            </a:endParaRPr>
          </a:p>
        </p:txBody>
      </p:sp>
    </p:spTree>
    <p:extLst>
      <p:ext uri="{BB962C8B-B14F-4D97-AF65-F5344CB8AC3E}">
        <p14:creationId xmlns:p14="http://schemas.microsoft.com/office/powerpoint/2010/main" val="411848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65100" y="216075"/>
            <a:ext cx="7835900" cy="431626"/>
          </a:xfrm>
          <a:prstGeom prst="rect">
            <a:avLst/>
          </a:prstGeom>
          <a:effectLst/>
        </p:spPr>
        <p:txBody>
          <a:bodyPr vert="horz" lIns="68580" tIns="34290" rIns="68580" bIns="34290" rtlCol="0" anchor="t" anchorCtr="0">
            <a:noAutofit/>
          </a:bodyPr>
          <a:lstStyle>
            <a:defPPr>
              <a:defRPr lang="en-US"/>
            </a:defPPr>
            <a:lvl1pPr indent="0" defTabSz="914400">
              <a:spcBef>
                <a:spcPct val="0"/>
              </a:spcBef>
              <a:buClr>
                <a:schemeClr val="accent6">
                  <a:lumMod val="75000"/>
                </a:schemeClr>
              </a:buClr>
              <a:buSzPct val="128000"/>
              <a:buFont typeface="Georgia" pitchFamily="18" charset="0"/>
              <a:buNone/>
              <a:defRPr sz="4000" b="0" i="0" cap="none" spc="0">
                <a:ln>
                  <a:noFill/>
                </a:ln>
                <a:solidFill>
                  <a:srgbClr val="FFFFFF"/>
                </a:solidFill>
                <a:effectLst/>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1950" b="1" dirty="0">
                <a:solidFill>
                  <a:schemeClr val="tx1"/>
                </a:solidFill>
              </a:rPr>
              <a:t>Science Drivers</a:t>
            </a:r>
            <a:r>
              <a:rPr lang="en-US" sz="1950" b="1">
                <a:solidFill>
                  <a:schemeClr val="tx1"/>
                </a:solidFill>
              </a:rPr>
              <a:t>:  Additional </a:t>
            </a:r>
            <a:r>
              <a:rPr lang="en-US" sz="1950" b="1" dirty="0">
                <a:solidFill>
                  <a:schemeClr val="tx1"/>
                </a:solidFill>
              </a:rPr>
              <a:t>Brazilian collaborations</a:t>
            </a:r>
          </a:p>
        </p:txBody>
      </p:sp>
      <p:sp>
        <p:nvSpPr>
          <p:cNvPr id="7" name="Content Placeholder 4">
            <a:extLst>
              <a:ext uri="{FF2B5EF4-FFF2-40B4-BE49-F238E27FC236}">
                <a16:creationId xmlns:a16="http://schemas.microsoft.com/office/drawing/2014/main" id="{732A9D9B-D1C4-3045-B621-4419B2DD2C55}"/>
              </a:ext>
            </a:extLst>
          </p:cNvPr>
          <p:cNvSpPr txBox="1">
            <a:spLocks/>
          </p:cNvSpPr>
          <p:nvPr/>
        </p:nvSpPr>
        <p:spPr>
          <a:xfrm>
            <a:off x="165100" y="789025"/>
            <a:ext cx="4114800" cy="3611357"/>
          </a:xfrm>
          <a:prstGeom prst="rect">
            <a:avLst/>
          </a:prstGeom>
        </p:spPr>
        <p:txBody>
          <a:bodyPr vert="horz" lIns="68580" tIns="34290" rIns="68580" bIns="34290" rtlCol="0">
            <a:noAutofit/>
          </a:bodyPr>
          <a:lstStyle>
            <a:defPPr>
              <a:defRPr lang="en-US"/>
            </a:defPPr>
            <a:lvl1pPr marL="228600" indent="-228600" defTabSz="914400">
              <a:lnSpc>
                <a:spcPct val="100000"/>
              </a:lnSpc>
              <a:spcBef>
                <a:spcPts val="1000"/>
              </a:spcBef>
              <a:buClr>
                <a:schemeClr val="accent1"/>
              </a:buClr>
              <a:buSzPct val="100000"/>
              <a:buFont typeface="Arial" panose="020B0604020202020204" pitchFamily="34" charset="0"/>
              <a:buChar char="•"/>
              <a:defRPr sz="1600">
                <a:effectLst/>
              </a:defRPr>
            </a:lvl1pPr>
            <a:lvl2pPr marL="685800" lvl="1" indent="-228600" defTabSz="914400">
              <a:lnSpc>
                <a:spcPct val="100000"/>
              </a:lnSpc>
              <a:spcBef>
                <a:spcPts val="500"/>
              </a:spcBef>
              <a:buClr>
                <a:schemeClr val="accent1"/>
              </a:buClr>
              <a:buSzPct val="100000"/>
              <a:buFont typeface="Arial" panose="020B0604020202020204" pitchFamily="34" charset="0"/>
              <a:buChar char="•"/>
              <a:defRPr sz="1600" cap="none" baseline="0">
                <a:effectLst/>
              </a:defRPr>
            </a:lvl2pPr>
            <a:lvl3pPr marL="1143000" lvl="2" indent="-228600" defTabSz="914400">
              <a:lnSpc>
                <a:spcPct val="120000"/>
              </a:lnSpc>
              <a:spcBef>
                <a:spcPts val="500"/>
              </a:spcBef>
              <a:buClr>
                <a:schemeClr val="accent1"/>
              </a:buClr>
              <a:buSzPct val="100000"/>
              <a:buFont typeface="Arial" panose="020B0604020202020204" pitchFamily="34" charset="0"/>
              <a:buChar char="•"/>
              <a:defRPr sz="1400">
                <a:effectLst/>
              </a:defRPr>
            </a:lvl3pPr>
            <a:lvl4pPr marL="1600200" indent="-228600" defTabSz="914400">
              <a:lnSpc>
                <a:spcPct val="120000"/>
              </a:lnSpc>
              <a:spcBef>
                <a:spcPts val="500"/>
              </a:spcBef>
              <a:buClr>
                <a:schemeClr val="accent1"/>
              </a:buClr>
              <a:buSzPct val="100000"/>
              <a:buFont typeface="Arial" panose="020B0604020202020204" pitchFamily="34" charset="0"/>
              <a:buChar char="•"/>
              <a:defRPr sz="1400" cap="none" baseline="0">
                <a:effectLst/>
              </a:defRPr>
            </a:lvl4pPr>
            <a:lvl5pPr marL="2057400" indent="-228600" defTabSz="914400">
              <a:lnSpc>
                <a:spcPct val="120000"/>
              </a:lnSpc>
              <a:spcBef>
                <a:spcPts val="500"/>
              </a:spcBef>
              <a:buClr>
                <a:schemeClr val="accent1"/>
              </a:buClr>
              <a:buSzPct val="100000"/>
              <a:buFont typeface="Arial" panose="020B0604020202020204" pitchFamily="34" charset="0"/>
              <a:buChar char="•"/>
              <a:defRPr sz="1200">
                <a:effectLst/>
              </a:defRPr>
            </a:lvl5pPr>
            <a:lvl6pPr marL="2514600" indent="-228600" defTabSz="914400">
              <a:lnSpc>
                <a:spcPct val="120000"/>
              </a:lnSpc>
              <a:spcBef>
                <a:spcPts val="500"/>
              </a:spcBef>
              <a:buClr>
                <a:schemeClr val="accent1"/>
              </a:buClr>
              <a:buSzPct val="100000"/>
              <a:buFont typeface="Arial" panose="020B0604020202020204" pitchFamily="34" charset="0"/>
              <a:buChar char="•"/>
              <a:defRPr sz="1200">
                <a:effectLst/>
              </a:defRPr>
            </a:lvl6pPr>
            <a:lvl7pPr marL="2971800" indent="-228600" defTabSz="914400">
              <a:lnSpc>
                <a:spcPct val="120000"/>
              </a:lnSpc>
              <a:spcBef>
                <a:spcPts val="500"/>
              </a:spcBef>
              <a:buClr>
                <a:schemeClr val="accent1"/>
              </a:buClr>
              <a:buSzPct val="100000"/>
              <a:buFont typeface="Arial" panose="020B0604020202020204" pitchFamily="34" charset="0"/>
              <a:buChar char="•"/>
              <a:defRPr sz="1200">
                <a:effectLst/>
              </a:defRPr>
            </a:lvl7pPr>
            <a:lvl8pPr marL="3429000" indent="-228600" defTabSz="914400">
              <a:lnSpc>
                <a:spcPct val="120000"/>
              </a:lnSpc>
              <a:spcBef>
                <a:spcPts val="500"/>
              </a:spcBef>
              <a:buClr>
                <a:schemeClr val="accent1"/>
              </a:buClr>
              <a:buSzPct val="100000"/>
              <a:buFont typeface="Arial" panose="020B0604020202020204" pitchFamily="34" charset="0"/>
              <a:buChar char="•"/>
              <a:defRPr sz="1200" baseline="0">
                <a:effectLst/>
              </a:defRPr>
            </a:lvl8pPr>
            <a:lvl9pPr marL="3886200" indent="-228600" defTabSz="914400">
              <a:lnSpc>
                <a:spcPct val="120000"/>
              </a:lnSpc>
              <a:spcBef>
                <a:spcPts val="500"/>
              </a:spcBef>
              <a:buClr>
                <a:schemeClr val="accent1"/>
              </a:buClr>
              <a:buSzPct val="100000"/>
              <a:buFont typeface="Arial" panose="020B0604020202020204" pitchFamily="34" charset="0"/>
              <a:buChar char="•"/>
              <a:defRPr sz="1200" baseline="0">
                <a:effectLst/>
              </a:defRPr>
            </a:lvl9pPr>
          </a:lstStyle>
          <a:p>
            <a:r>
              <a:rPr lang="en-US" b="1" dirty="0"/>
              <a:t>Agricultural research</a:t>
            </a:r>
            <a:r>
              <a:rPr lang="en-US" dirty="0"/>
              <a:t> </a:t>
            </a:r>
            <a:br>
              <a:rPr lang="en-US" dirty="0"/>
            </a:br>
            <a:r>
              <a:rPr lang="en-US" dirty="0"/>
              <a:t>[Brazilian Company for Agrarian Research – </a:t>
            </a:r>
            <a:r>
              <a:rPr lang="en-US" dirty="0" err="1"/>
              <a:t>Embrapa</a:t>
            </a:r>
            <a:r>
              <a:rPr lang="en-US" dirty="0"/>
              <a:t> (Ministry. of Agriculture]</a:t>
            </a:r>
          </a:p>
          <a:p>
            <a:pPr lvl="1"/>
            <a:r>
              <a:rPr lang="en-US" b="1" dirty="0"/>
              <a:t>pest control</a:t>
            </a:r>
            <a:r>
              <a:rPr lang="en-US" dirty="0"/>
              <a:t> - army worm (</a:t>
            </a:r>
            <a:r>
              <a:rPr lang="en-US" dirty="0" err="1"/>
              <a:t>lagarta</a:t>
            </a:r>
            <a:r>
              <a:rPr lang="en-US" dirty="0"/>
              <a:t> do </a:t>
            </a:r>
            <a:r>
              <a:rPr lang="en-US" dirty="0" err="1"/>
              <a:t>cartucho</a:t>
            </a:r>
            <a:r>
              <a:rPr lang="en-US" dirty="0"/>
              <a:t>) which attacks maize and sorghum (Brazil, USA, South Africa + 9 other African countries) </a:t>
            </a:r>
          </a:p>
          <a:p>
            <a:r>
              <a:rPr lang="en-US" b="1" dirty="0"/>
              <a:t>NREN collaboration</a:t>
            </a:r>
            <a:r>
              <a:rPr lang="en-US" dirty="0"/>
              <a:t> between </a:t>
            </a:r>
            <a:r>
              <a:rPr lang="en-US" dirty="0" err="1"/>
              <a:t>MoRENeT</a:t>
            </a:r>
            <a:r>
              <a:rPr lang="en-US" dirty="0"/>
              <a:t> (Mozambique) and RNP </a:t>
            </a:r>
          </a:p>
          <a:p>
            <a:pPr lvl="1"/>
            <a:r>
              <a:rPr lang="en-US" dirty="0"/>
              <a:t>Close relationship with RNP for training and exchange of information</a:t>
            </a:r>
          </a:p>
          <a:p>
            <a:pPr lvl="1"/>
            <a:r>
              <a:rPr lang="en-US" dirty="0"/>
              <a:t>Carried out in both countries</a:t>
            </a:r>
          </a:p>
        </p:txBody>
      </p:sp>
      <p:sp>
        <p:nvSpPr>
          <p:cNvPr id="9" name="Slide Number Placeholder 5">
            <a:extLst>
              <a:ext uri="{FF2B5EF4-FFF2-40B4-BE49-F238E27FC236}">
                <a16:creationId xmlns:a16="http://schemas.microsoft.com/office/drawing/2014/main" id="{0814E218-F85F-5241-B5D8-695ADD4E633D}"/>
              </a:ext>
            </a:extLst>
          </p:cNvPr>
          <p:cNvSpPr txBox="1">
            <a:spLocks/>
          </p:cNvSpPr>
          <p:nvPr/>
        </p:nvSpPr>
        <p:spPr>
          <a:xfrm>
            <a:off x="8078542" y="4681927"/>
            <a:ext cx="608264" cy="37768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B1DED20-E75D-544F-B7D4-F9DC9C76F073}" type="slidenum">
              <a:rPr lang="en-US" sz="1200">
                <a:solidFill>
                  <a:schemeClr val="accent1"/>
                </a:solidFill>
              </a:rPr>
              <a:pPr algn="r"/>
              <a:t>25</a:t>
            </a:fld>
            <a:endParaRPr lang="en-US" sz="1200" dirty="0">
              <a:solidFill>
                <a:schemeClr val="accent1"/>
              </a:solidFill>
            </a:endParaRPr>
          </a:p>
        </p:txBody>
      </p:sp>
      <p:sp>
        <p:nvSpPr>
          <p:cNvPr id="6" name="Content Placeholder 4">
            <a:extLst>
              <a:ext uri="{FF2B5EF4-FFF2-40B4-BE49-F238E27FC236}">
                <a16:creationId xmlns:a16="http://schemas.microsoft.com/office/drawing/2014/main" id="{732A9D9B-D1C4-3045-B621-4419B2DD2C55}"/>
              </a:ext>
            </a:extLst>
          </p:cNvPr>
          <p:cNvSpPr txBox="1">
            <a:spLocks/>
          </p:cNvSpPr>
          <p:nvPr/>
        </p:nvSpPr>
        <p:spPr>
          <a:xfrm>
            <a:off x="4699000" y="738224"/>
            <a:ext cx="4114800" cy="3611357"/>
          </a:xfrm>
          <a:prstGeom prst="rect">
            <a:avLst/>
          </a:prstGeom>
        </p:spPr>
        <p:txBody>
          <a:bodyPr vert="horz" lIns="68580" tIns="34290" rIns="68580" bIns="34290" rtlCol="0">
            <a:noAutofit/>
          </a:bodyPr>
          <a:lstStyle>
            <a:defPPr>
              <a:defRPr lang="en-US"/>
            </a:defPPr>
            <a:lvl1pPr marL="228600" indent="-228600" defTabSz="914400">
              <a:lnSpc>
                <a:spcPct val="100000"/>
              </a:lnSpc>
              <a:spcBef>
                <a:spcPts val="1000"/>
              </a:spcBef>
              <a:buClr>
                <a:schemeClr val="accent1"/>
              </a:buClr>
              <a:buSzPct val="100000"/>
              <a:buFont typeface="Arial" panose="020B0604020202020204" pitchFamily="34" charset="0"/>
              <a:buChar char="•"/>
              <a:defRPr sz="1600">
                <a:effectLst/>
              </a:defRPr>
            </a:lvl1pPr>
            <a:lvl2pPr marL="685800" lvl="1" indent="-228600" defTabSz="914400">
              <a:lnSpc>
                <a:spcPct val="100000"/>
              </a:lnSpc>
              <a:spcBef>
                <a:spcPts val="500"/>
              </a:spcBef>
              <a:buClr>
                <a:schemeClr val="accent1"/>
              </a:buClr>
              <a:buSzPct val="100000"/>
              <a:buFont typeface="Arial" panose="020B0604020202020204" pitchFamily="34" charset="0"/>
              <a:buChar char="•"/>
              <a:defRPr sz="1600" cap="none" baseline="0">
                <a:effectLst/>
              </a:defRPr>
            </a:lvl2pPr>
            <a:lvl3pPr marL="1143000" lvl="2" indent="-228600" defTabSz="914400">
              <a:lnSpc>
                <a:spcPct val="120000"/>
              </a:lnSpc>
              <a:spcBef>
                <a:spcPts val="500"/>
              </a:spcBef>
              <a:buClr>
                <a:schemeClr val="accent1"/>
              </a:buClr>
              <a:buSzPct val="100000"/>
              <a:buFont typeface="Arial" panose="020B0604020202020204" pitchFamily="34" charset="0"/>
              <a:buChar char="•"/>
              <a:defRPr sz="1400">
                <a:effectLst/>
              </a:defRPr>
            </a:lvl3pPr>
            <a:lvl4pPr marL="1600200" indent="-228600" defTabSz="914400">
              <a:lnSpc>
                <a:spcPct val="120000"/>
              </a:lnSpc>
              <a:spcBef>
                <a:spcPts val="500"/>
              </a:spcBef>
              <a:buClr>
                <a:schemeClr val="accent1"/>
              </a:buClr>
              <a:buSzPct val="100000"/>
              <a:buFont typeface="Arial" panose="020B0604020202020204" pitchFamily="34" charset="0"/>
              <a:buChar char="•"/>
              <a:defRPr sz="1400" cap="none" baseline="0">
                <a:effectLst/>
              </a:defRPr>
            </a:lvl4pPr>
            <a:lvl5pPr marL="2057400" indent="-228600" defTabSz="914400">
              <a:lnSpc>
                <a:spcPct val="120000"/>
              </a:lnSpc>
              <a:spcBef>
                <a:spcPts val="500"/>
              </a:spcBef>
              <a:buClr>
                <a:schemeClr val="accent1"/>
              </a:buClr>
              <a:buSzPct val="100000"/>
              <a:buFont typeface="Arial" panose="020B0604020202020204" pitchFamily="34" charset="0"/>
              <a:buChar char="•"/>
              <a:defRPr sz="1200">
                <a:effectLst/>
              </a:defRPr>
            </a:lvl5pPr>
            <a:lvl6pPr marL="2514600" indent="-228600" defTabSz="914400">
              <a:lnSpc>
                <a:spcPct val="120000"/>
              </a:lnSpc>
              <a:spcBef>
                <a:spcPts val="500"/>
              </a:spcBef>
              <a:buClr>
                <a:schemeClr val="accent1"/>
              </a:buClr>
              <a:buSzPct val="100000"/>
              <a:buFont typeface="Arial" panose="020B0604020202020204" pitchFamily="34" charset="0"/>
              <a:buChar char="•"/>
              <a:defRPr sz="1200">
                <a:effectLst/>
              </a:defRPr>
            </a:lvl6pPr>
            <a:lvl7pPr marL="2971800" indent="-228600" defTabSz="914400">
              <a:lnSpc>
                <a:spcPct val="120000"/>
              </a:lnSpc>
              <a:spcBef>
                <a:spcPts val="500"/>
              </a:spcBef>
              <a:buClr>
                <a:schemeClr val="accent1"/>
              </a:buClr>
              <a:buSzPct val="100000"/>
              <a:buFont typeface="Arial" panose="020B0604020202020204" pitchFamily="34" charset="0"/>
              <a:buChar char="•"/>
              <a:defRPr sz="1200">
                <a:effectLst/>
              </a:defRPr>
            </a:lvl7pPr>
            <a:lvl8pPr marL="3429000" indent="-228600" defTabSz="914400">
              <a:lnSpc>
                <a:spcPct val="120000"/>
              </a:lnSpc>
              <a:spcBef>
                <a:spcPts val="500"/>
              </a:spcBef>
              <a:buClr>
                <a:schemeClr val="accent1"/>
              </a:buClr>
              <a:buSzPct val="100000"/>
              <a:buFont typeface="Arial" panose="020B0604020202020204" pitchFamily="34" charset="0"/>
              <a:buChar char="•"/>
              <a:defRPr sz="1200" baseline="0">
                <a:effectLst/>
              </a:defRPr>
            </a:lvl8pPr>
            <a:lvl9pPr marL="3886200" indent="-228600" defTabSz="914400">
              <a:lnSpc>
                <a:spcPct val="120000"/>
              </a:lnSpc>
              <a:spcBef>
                <a:spcPts val="500"/>
              </a:spcBef>
              <a:buClr>
                <a:schemeClr val="accent1"/>
              </a:buClr>
              <a:buSzPct val="100000"/>
              <a:buFont typeface="Arial" panose="020B0604020202020204" pitchFamily="34" charset="0"/>
              <a:buChar char="•"/>
              <a:defRPr sz="1200" baseline="0">
                <a:effectLst/>
              </a:defRPr>
            </a:lvl9pPr>
          </a:lstStyle>
          <a:p>
            <a:r>
              <a:rPr lang="en-US" b="1" dirty="0"/>
              <a:t>Atlantic International Research Centre </a:t>
            </a:r>
            <a:br>
              <a:rPr lang="en-US" dirty="0"/>
            </a:br>
            <a:r>
              <a:rPr lang="en-US" b="1" dirty="0"/>
              <a:t>(AIR-Centre),  </a:t>
            </a:r>
            <a:r>
              <a:rPr lang="en-US" dirty="0"/>
              <a:t>Azores, Portugal (</a:t>
            </a:r>
            <a:r>
              <a:rPr lang="en-US" dirty="0">
                <a:hlinkClick r:id="rId3"/>
              </a:rPr>
              <a:t>https://aircentre.org)</a:t>
            </a:r>
            <a:endParaRPr lang="en-US" dirty="0"/>
          </a:p>
          <a:p>
            <a:pPr lvl="1"/>
            <a:r>
              <a:rPr lang="en-US" dirty="0"/>
              <a:t>(One) Atlantic under change,</a:t>
            </a:r>
          </a:p>
          <a:p>
            <a:pPr lvl="1"/>
            <a:r>
              <a:rPr lang="en-US" dirty="0"/>
              <a:t>One integrated S&amp;T platform to tackle the global challenges and for the creation of local value</a:t>
            </a:r>
          </a:p>
          <a:p>
            <a:r>
              <a:rPr lang="en-US" dirty="0"/>
              <a:t>AIR Centre is an international distributed scientific network to share science and technology responding to the Global Atlantic scale challenges, enhancing the sharing of scientific &amp; technical resources and creating sustainable local value. </a:t>
            </a:r>
          </a:p>
          <a:p>
            <a:r>
              <a:rPr lang="en-US" dirty="0"/>
              <a:t>Agreement between EU-BR-ZA </a:t>
            </a:r>
          </a:p>
          <a:p>
            <a:endParaRPr lang="en-US" sz="1200" dirty="0"/>
          </a:p>
          <a:p>
            <a:pPr lvl="1"/>
            <a:endParaRPr lang="en-US" sz="1200" dirty="0"/>
          </a:p>
        </p:txBody>
      </p:sp>
    </p:spTree>
    <p:extLst>
      <p:ext uri="{BB962C8B-B14F-4D97-AF65-F5344CB8AC3E}">
        <p14:creationId xmlns:p14="http://schemas.microsoft.com/office/powerpoint/2010/main" val="19142962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Número de Slide 2"/>
          <p:cNvSpPr>
            <a:spLocks noGrp="1"/>
          </p:cNvSpPr>
          <p:nvPr>
            <p:ph type="sldNum" sz="quarter" idx="12"/>
          </p:nvPr>
        </p:nvSpPr>
        <p:spPr/>
        <p:txBody>
          <a:bodyPr/>
          <a:lstStyle/>
          <a:p>
            <a:fld id="{19EF46FC-4FE8-0B4D-A496-871207EA84C6}" type="slidenum">
              <a:rPr lang="en-US" smtClean="0"/>
              <a:pPr/>
              <a:t>26</a:t>
            </a:fld>
            <a:endParaRPr lang="en-US" dirty="0"/>
          </a:p>
        </p:txBody>
      </p:sp>
      <p:sp>
        <p:nvSpPr>
          <p:cNvPr id="4" name="Título 3"/>
          <p:cNvSpPr>
            <a:spLocks noGrp="1"/>
          </p:cNvSpPr>
          <p:nvPr>
            <p:ph type="title"/>
          </p:nvPr>
        </p:nvSpPr>
        <p:spPr>
          <a:xfrm>
            <a:off x="334181" y="48692"/>
            <a:ext cx="8809819" cy="672818"/>
          </a:xfrm>
          <a:effectLst/>
        </p:spPr>
        <p:txBody>
          <a:bodyPr vert="horz" lIns="68580" tIns="34290" rIns="68580" bIns="34290" rtlCol="0" anchor="t" anchorCtr="0">
            <a:noAutofit/>
          </a:bodyPr>
          <a:lstStyle/>
          <a:p>
            <a:pPr defTabSz="914400">
              <a:buClr>
                <a:schemeClr val="accent6">
                  <a:lumMod val="75000"/>
                </a:schemeClr>
              </a:buClr>
              <a:buSzPct val="128000"/>
              <a:buFont typeface="Georgia" pitchFamily="18" charset="0"/>
            </a:pPr>
            <a:r>
              <a:rPr lang="pt-BR" sz="1950" cap="none" dirty="0"/>
              <a:t>In </a:t>
            </a:r>
            <a:r>
              <a:rPr lang="pt-BR" sz="1950" cap="none" dirty="0" err="1"/>
              <a:t>Conclusion</a:t>
            </a:r>
            <a:endParaRPr lang="pt-BR" sz="1950" cap="none" dirty="0">
              <a:solidFill>
                <a:srgbClr val="FF0000"/>
              </a:solidFill>
            </a:endParaRPr>
          </a:p>
        </p:txBody>
      </p:sp>
      <p:sp>
        <p:nvSpPr>
          <p:cNvPr id="5" name="Espaço Reservado para Conteúdo 4"/>
          <p:cNvSpPr>
            <a:spLocks noGrp="1"/>
          </p:cNvSpPr>
          <p:nvPr>
            <p:ph sz="quarter" idx="13"/>
          </p:nvPr>
        </p:nvSpPr>
        <p:spPr>
          <a:xfrm>
            <a:off x="148282" y="343704"/>
            <a:ext cx="4757898" cy="4243328"/>
          </a:xfrm>
        </p:spPr>
        <p:txBody>
          <a:bodyPr>
            <a:noAutofit/>
          </a:bodyPr>
          <a:lstStyle/>
          <a:p>
            <a:pPr marL="0" indent="0">
              <a:buNone/>
            </a:pPr>
            <a:r>
              <a:rPr lang="en-US" dirty="0"/>
              <a:t>We have worked together to identify and coordinate new facilities in the South Atlantic, interconnecting the REN exchange points AMPATH (Miami), SAX (Fortaleza) and ZAOXI (Cape Town)</a:t>
            </a:r>
          </a:p>
          <a:p>
            <a:pPr marL="342892" indent="-342892">
              <a:buAutoNum type="alphaUcPeriod"/>
            </a:pPr>
            <a:r>
              <a:rPr lang="en-US" dirty="0"/>
              <a:t>The</a:t>
            </a:r>
            <a:r>
              <a:rPr lang="en-US" b="1" dirty="0"/>
              <a:t> SACS </a:t>
            </a:r>
            <a:r>
              <a:rPr lang="en-US" dirty="0"/>
              <a:t>cable, between Brazil and Angola, is operational and we have acquired capacity for REN network use</a:t>
            </a:r>
          </a:p>
          <a:p>
            <a:pPr marL="342892" indent="-342892">
              <a:buAutoNum type="alphaUcPeriod"/>
            </a:pPr>
            <a:r>
              <a:rPr lang="en-US" dirty="0"/>
              <a:t>The </a:t>
            </a:r>
            <a:r>
              <a:rPr lang="en-US" b="1" dirty="0"/>
              <a:t>WACS</a:t>
            </a:r>
            <a:r>
              <a:rPr lang="en-US" dirty="0"/>
              <a:t> cable, between South Africa and Europe, is operational and connects to </a:t>
            </a:r>
            <a:r>
              <a:rPr lang="en-US" b="1" dirty="0"/>
              <a:t>SACS</a:t>
            </a:r>
            <a:r>
              <a:rPr lang="en-US" dirty="0"/>
              <a:t> in Angola</a:t>
            </a:r>
          </a:p>
          <a:p>
            <a:pPr marL="342892" indent="-342892">
              <a:buFont typeface="Arial" panose="020B0604020202020204" pitchFamily="34" charset="0"/>
              <a:buAutoNum type="alphaUcPeriod"/>
            </a:pPr>
            <a:r>
              <a:rPr lang="en-US" b="1" dirty="0"/>
              <a:t>SACS</a:t>
            </a:r>
            <a:r>
              <a:rPr lang="en-US" dirty="0"/>
              <a:t> and the </a:t>
            </a:r>
            <a:r>
              <a:rPr lang="en-US" b="1" dirty="0" err="1"/>
              <a:t>AmLight</a:t>
            </a:r>
            <a:r>
              <a:rPr lang="en-US" b="1" dirty="0"/>
              <a:t> </a:t>
            </a:r>
            <a:r>
              <a:rPr lang="en-US" b="1" dirty="0" err="1"/>
              <a:t>ExP</a:t>
            </a:r>
            <a:r>
              <a:rPr lang="en-US" b="1" dirty="0"/>
              <a:t> </a:t>
            </a:r>
            <a:r>
              <a:rPr lang="en-US" dirty="0"/>
              <a:t>cables are to be interconnected at the </a:t>
            </a:r>
            <a:r>
              <a:rPr lang="en-US" b="1" dirty="0"/>
              <a:t>SAX GXP </a:t>
            </a:r>
            <a:r>
              <a:rPr lang="en-US" dirty="0"/>
              <a:t>in Fortaleza</a:t>
            </a:r>
          </a:p>
          <a:p>
            <a:pPr marL="0" indent="0">
              <a:buNone/>
            </a:pPr>
            <a:r>
              <a:rPr lang="en-US" dirty="0"/>
              <a:t>We thus have the ingredients to create a resilient South Atlantic REN interconnection, greatly reducing the latency of traffic between the Americas and Africa.</a:t>
            </a:r>
          </a:p>
        </p:txBody>
      </p:sp>
      <p:sp>
        <p:nvSpPr>
          <p:cNvPr id="9" name="CaixaDeTexto 8"/>
          <p:cNvSpPr txBox="1"/>
          <p:nvPr/>
        </p:nvSpPr>
        <p:spPr>
          <a:xfrm>
            <a:off x="4906180" y="744227"/>
            <a:ext cx="954222" cy="553998"/>
          </a:xfrm>
          <a:prstGeom prst="rect">
            <a:avLst/>
          </a:prstGeom>
          <a:noFill/>
        </p:spPr>
        <p:txBody>
          <a:bodyPr wrap="square" rtlCol="0">
            <a:spAutoFit/>
          </a:bodyPr>
          <a:lstStyle/>
          <a:p>
            <a:pPr algn="ctr"/>
            <a:r>
              <a:rPr lang="pt-BR" sz="1500" dirty="0" err="1"/>
              <a:t>AMPATHMiami</a:t>
            </a:r>
            <a:endParaRPr lang="pt-BR" sz="1500" dirty="0"/>
          </a:p>
        </p:txBody>
      </p:sp>
      <p:sp>
        <p:nvSpPr>
          <p:cNvPr id="10" name="CaixaDeTexto 9"/>
          <p:cNvSpPr txBox="1"/>
          <p:nvPr/>
        </p:nvSpPr>
        <p:spPr>
          <a:xfrm>
            <a:off x="4888110" y="2312912"/>
            <a:ext cx="990362" cy="553998"/>
          </a:xfrm>
          <a:prstGeom prst="rect">
            <a:avLst/>
          </a:prstGeom>
          <a:noFill/>
        </p:spPr>
        <p:txBody>
          <a:bodyPr wrap="square" rtlCol="0">
            <a:spAutoFit/>
          </a:bodyPr>
          <a:lstStyle/>
          <a:p>
            <a:pPr algn="ctr"/>
            <a:r>
              <a:rPr lang="pt-BR" sz="1500" dirty="0"/>
              <a:t>SAX</a:t>
            </a:r>
            <a:br>
              <a:rPr lang="pt-BR" sz="1500"/>
            </a:br>
            <a:r>
              <a:rPr lang="pt-BR" sz="1500"/>
              <a:t>Fortaleza</a:t>
            </a:r>
            <a:endParaRPr lang="pt-BR" sz="1500" dirty="0"/>
          </a:p>
        </p:txBody>
      </p:sp>
      <p:sp>
        <p:nvSpPr>
          <p:cNvPr id="11" name="CaixaDeTexto 10"/>
          <p:cNvSpPr txBox="1"/>
          <p:nvPr/>
        </p:nvSpPr>
        <p:spPr>
          <a:xfrm>
            <a:off x="4783988" y="3587613"/>
            <a:ext cx="1198606" cy="553998"/>
          </a:xfrm>
          <a:prstGeom prst="rect">
            <a:avLst/>
          </a:prstGeom>
          <a:noFill/>
        </p:spPr>
        <p:txBody>
          <a:bodyPr wrap="square" rtlCol="0">
            <a:spAutoFit/>
          </a:bodyPr>
          <a:lstStyle/>
          <a:p>
            <a:pPr algn="ctr"/>
            <a:r>
              <a:rPr lang="pt-BR" sz="1500" dirty="0"/>
              <a:t>ZAOXI</a:t>
            </a:r>
            <a:br>
              <a:rPr lang="pt-BR" sz="1500" dirty="0"/>
            </a:br>
            <a:r>
              <a:rPr lang="pt-BR" sz="1500" dirty="0"/>
              <a:t>Cape Town</a:t>
            </a:r>
          </a:p>
        </p:txBody>
      </p:sp>
      <p:pic>
        <p:nvPicPr>
          <p:cNvPr id="12" name="Imagem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1779" y="1639496"/>
            <a:ext cx="1631092" cy="1604724"/>
          </a:xfrm>
          <a:prstGeom prst="rect">
            <a:avLst/>
          </a:prstGeom>
        </p:spPr>
      </p:pic>
      <p:pic>
        <p:nvPicPr>
          <p:cNvPr id="6" name="Picture 5" descr="terramark_nap_of_the_americas.jpg">
            <a:extLst>
              <a:ext uri="{FF2B5EF4-FFF2-40B4-BE49-F238E27FC236}">
                <a16:creationId xmlns:a16="http://schemas.microsoft.com/office/drawing/2014/main" id="{BCCC3031-B2A8-CF46-86B2-33E0A7D2FDC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53352" y="0"/>
            <a:ext cx="2453507" cy="1710745"/>
          </a:xfrm>
          <a:prstGeom prst="rect">
            <a:avLst/>
          </a:prstGeom>
        </p:spPr>
      </p:pic>
      <p:pic>
        <p:nvPicPr>
          <p:cNvPr id="8" name="Imagem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1779" y="3172971"/>
            <a:ext cx="3192221" cy="1414061"/>
          </a:xfrm>
          <a:prstGeom prst="rect">
            <a:avLst/>
          </a:prstGeom>
        </p:spPr>
      </p:pic>
    </p:spTree>
    <p:extLst>
      <p:ext uri="{BB962C8B-B14F-4D97-AF65-F5344CB8AC3E}">
        <p14:creationId xmlns:p14="http://schemas.microsoft.com/office/powerpoint/2010/main" val="3081324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1822" y="1529117"/>
            <a:ext cx="6845468" cy="507639"/>
          </a:xfrm>
          <a:noFill/>
          <a:ln>
            <a:noFill/>
          </a:ln>
        </p:spPr>
        <p:txBody>
          <a:bodyPr>
            <a:noAutofit/>
          </a:bodyPr>
          <a:lstStyle/>
          <a:p>
            <a:r>
              <a:rPr lang="en-US" sz="3300" dirty="0"/>
              <a:t>THANK YOU!</a:t>
            </a:r>
          </a:p>
        </p:txBody>
      </p:sp>
      <p:sp>
        <p:nvSpPr>
          <p:cNvPr id="6" name="Text Placeholder 2">
            <a:extLst>
              <a:ext uri="{FF2B5EF4-FFF2-40B4-BE49-F238E27FC236}">
                <a16:creationId xmlns:a16="http://schemas.microsoft.com/office/drawing/2014/main" id="{DC4F2AF1-FD5B-994F-9F34-368387D12C5C}"/>
              </a:ext>
            </a:extLst>
          </p:cNvPr>
          <p:cNvSpPr txBox="1">
            <a:spLocks/>
          </p:cNvSpPr>
          <p:nvPr/>
        </p:nvSpPr>
        <p:spPr>
          <a:xfrm>
            <a:off x="374754" y="465083"/>
            <a:ext cx="8769245" cy="899903"/>
          </a:xfrm>
          <a:prstGeom prst="rect">
            <a:avLst/>
          </a:prstGeom>
        </p:spPr>
        <p:txBody>
          <a:bodyPr vert="horz" lIns="68580" tIns="34290" rIns="68580" bIns="34290" rtlCol="0">
            <a:noAutofit/>
          </a:bodyPr>
          <a:lstStyle>
            <a:lvl1pPr marL="228600" indent="-182880" algn="l" defTabSz="914400" rtl="0" eaLnBrk="1" latinLnBrk="0" hangingPunct="1">
              <a:spcBef>
                <a:spcPct val="20000"/>
              </a:spcBef>
              <a:spcAft>
                <a:spcPts val="300"/>
              </a:spcAft>
              <a:buClr>
                <a:srgbClr val="FCD40B"/>
              </a:buClr>
              <a:buSzPct val="130000"/>
              <a:buFont typeface="Wingdings" charset="2"/>
              <a:buChar char="§"/>
              <a:defRPr sz="2200" kern="1200">
                <a:solidFill>
                  <a:srgbClr val="000090"/>
                </a:solidFill>
                <a:latin typeface="+mn-lt"/>
                <a:ea typeface="+mn-ea"/>
                <a:cs typeface="+mn-cs"/>
              </a:defRPr>
            </a:lvl1pPr>
            <a:lvl2pPr marL="548640" indent="-182880" algn="l" defTabSz="914400" rtl="0" eaLnBrk="1" latinLnBrk="0" hangingPunct="1">
              <a:spcBef>
                <a:spcPct val="20000"/>
              </a:spcBef>
              <a:spcAft>
                <a:spcPts val="300"/>
              </a:spcAft>
              <a:buClr>
                <a:srgbClr val="FCD40B"/>
              </a:buClr>
              <a:buSzPct val="130000"/>
              <a:buFont typeface="Wingdings" charset="2"/>
              <a:buChar char="§"/>
              <a:defRPr sz="2000" kern="1200">
                <a:solidFill>
                  <a:srgbClr val="000090"/>
                </a:solidFill>
                <a:latin typeface="+mn-lt"/>
                <a:ea typeface="+mn-ea"/>
                <a:cs typeface="+mn-cs"/>
              </a:defRPr>
            </a:lvl2pPr>
            <a:lvl3pPr marL="822960" indent="-182880" algn="l" defTabSz="914400" rtl="0" eaLnBrk="1" latinLnBrk="0" hangingPunct="1">
              <a:spcBef>
                <a:spcPct val="20000"/>
              </a:spcBef>
              <a:spcAft>
                <a:spcPts val="300"/>
              </a:spcAft>
              <a:buClr>
                <a:srgbClr val="FCD40B"/>
              </a:buClr>
              <a:buSzPct val="130000"/>
              <a:buFont typeface="Wingdings" charset="2"/>
              <a:buChar char="§"/>
              <a:defRPr sz="1800" kern="1200">
                <a:solidFill>
                  <a:srgbClr val="000090"/>
                </a:solidFill>
                <a:latin typeface="+mn-lt"/>
                <a:ea typeface="+mn-ea"/>
                <a:cs typeface="+mn-cs"/>
              </a:defRPr>
            </a:lvl3pPr>
            <a:lvl4pPr marL="1097280" indent="-182880" algn="l" defTabSz="914400" rtl="0" eaLnBrk="1" latinLnBrk="0" hangingPunct="1">
              <a:spcBef>
                <a:spcPct val="20000"/>
              </a:spcBef>
              <a:spcAft>
                <a:spcPts val="300"/>
              </a:spcAft>
              <a:buClr>
                <a:srgbClr val="FCD40B"/>
              </a:buClr>
              <a:buSzPct val="130000"/>
              <a:buFont typeface="Wingdings" charset="2"/>
              <a:buChar char="§"/>
              <a:defRPr sz="1600" kern="1200">
                <a:solidFill>
                  <a:srgbClr val="000090"/>
                </a:solidFill>
                <a:latin typeface="+mn-lt"/>
                <a:ea typeface="+mn-ea"/>
                <a:cs typeface="+mn-cs"/>
              </a:defRPr>
            </a:lvl4pPr>
            <a:lvl5pPr marL="1389888" indent="-182880" algn="l" defTabSz="914400" rtl="0" eaLnBrk="1" latinLnBrk="0" hangingPunct="1">
              <a:spcBef>
                <a:spcPct val="20000"/>
              </a:spcBef>
              <a:spcAft>
                <a:spcPts val="300"/>
              </a:spcAft>
              <a:buClr>
                <a:srgbClr val="FCD40B"/>
              </a:buClr>
              <a:buSzPct val="130000"/>
              <a:buFont typeface="Wingdings" charset="2"/>
              <a:buChar char="§"/>
              <a:defRPr sz="1400" kern="1200">
                <a:solidFill>
                  <a:srgbClr val="00009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0" indent="0" algn="ctr">
              <a:buNone/>
            </a:pPr>
            <a:r>
              <a:rPr lang="en-US" sz="1350" b="1" dirty="0">
                <a:solidFill>
                  <a:schemeClr val="tx1"/>
                </a:solidFill>
              </a:rPr>
              <a:t>Heidi Morgan-  </a:t>
            </a:r>
            <a:r>
              <a:rPr lang="en-US" sz="1350" dirty="0">
                <a:solidFill>
                  <a:schemeClr val="tx1"/>
                </a:solidFill>
              </a:rPr>
              <a:t>Information Science Institute at the University of Southern California (USC USA) - </a:t>
            </a:r>
            <a:r>
              <a:rPr lang="en-US" sz="1350" dirty="0" err="1">
                <a:solidFill>
                  <a:srgbClr val="FF0000"/>
                </a:solidFill>
              </a:rPr>
              <a:t>hlmorgan@isi.edu</a:t>
            </a:r>
            <a:endParaRPr lang="en-US" sz="1350" dirty="0">
              <a:solidFill>
                <a:srgbClr val="FF0000"/>
              </a:solidFill>
            </a:endParaRPr>
          </a:p>
          <a:p>
            <a:pPr marL="0" indent="0" algn="ctr">
              <a:buNone/>
            </a:pPr>
            <a:r>
              <a:rPr lang="en-US" sz="1350" b="1" dirty="0">
                <a:solidFill>
                  <a:schemeClr val="tx1"/>
                </a:solidFill>
              </a:rPr>
              <a:t>Michael Stanton </a:t>
            </a:r>
            <a:r>
              <a:rPr lang="en-US" sz="1350" dirty="0">
                <a:solidFill>
                  <a:schemeClr val="tx1"/>
                </a:solidFill>
              </a:rPr>
              <a:t>- Ne</a:t>
            </a:r>
            <a:r>
              <a:rPr lang="en-US" sz="1350" i="1" dirty="0">
                <a:solidFill>
                  <a:schemeClr val="tx1"/>
                </a:solidFill>
              </a:rPr>
              <a:t>twork Scientist </a:t>
            </a:r>
            <a:r>
              <a:rPr lang="en-US" sz="1350" dirty="0">
                <a:solidFill>
                  <a:schemeClr val="tx1"/>
                </a:solidFill>
              </a:rPr>
              <a:t>at Rede Nacional de Ensino e </a:t>
            </a:r>
            <a:r>
              <a:rPr lang="en-US" sz="1350" dirty="0" err="1">
                <a:solidFill>
                  <a:schemeClr val="tx1"/>
                </a:solidFill>
              </a:rPr>
              <a:t>Pesquisa</a:t>
            </a:r>
            <a:r>
              <a:rPr lang="en-US" sz="1350" dirty="0">
                <a:solidFill>
                  <a:schemeClr val="tx1"/>
                </a:solidFill>
              </a:rPr>
              <a:t> (RNP Brazil) - </a:t>
            </a:r>
            <a:r>
              <a:rPr lang="en-US" sz="1350" dirty="0" err="1">
                <a:solidFill>
                  <a:srgbClr val="FF0000"/>
                </a:solidFill>
              </a:rPr>
              <a:t>michael@rnp.br</a:t>
            </a:r>
            <a:endParaRPr lang="en-US" sz="1350" dirty="0">
              <a:solidFill>
                <a:srgbClr val="FF0000"/>
              </a:solidFill>
            </a:endParaRPr>
          </a:p>
          <a:p>
            <a:pPr marL="0" indent="0" algn="ctr">
              <a:buNone/>
            </a:pPr>
            <a:r>
              <a:rPr lang="en-US" sz="1350" b="1" dirty="0">
                <a:solidFill>
                  <a:schemeClr val="tx1"/>
                </a:solidFill>
              </a:rPr>
              <a:t>Len </a:t>
            </a:r>
            <a:r>
              <a:rPr lang="en-US" sz="1350" b="1" dirty="0" err="1">
                <a:solidFill>
                  <a:schemeClr val="tx1"/>
                </a:solidFill>
              </a:rPr>
              <a:t>Lotz</a:t>
            </a:r>
            <a:r>
              <a:rPr lang="en-US" sz="1350" b="1" dirty="0">
                <a:solidFill>
                  <a:schemeClr val="tx1"/>
                </a:solidFill>
              </a:rPr>
              <a:t> </a:t>
            </a:r>
            <a:r>
              <a:rPr lang="en-US" sz="1350" dirty="0">
                <a:solidFill>
                  <a:schemeClr val="tx1"/>
                </a:solidFill>
              </a:rPr>
              <a:t>- </a:t>
            </a:r>
            <a:r>
              <a:rPr lang="en-US" sz="1350" i="1" dirty="0">
                <a:solidFill>
                  <a:schemeClr val="tx1"/>
                </a:solidFill>
              </a:rPr>
              <a:t>Executive Officer</a:t>
            </a:r>
            <a:r>
              <a:rPr lang="en-US" sz="1350" dirty="0">
                <a:solidFill>
                  <a:schemeClr val="tx1"/>
                </a:solidFill>
              </a:rPr>
              <a:t>, Tertiary Education and Research Network (TENET South Africa) - </a:t>
            </a:r>
            <a:r>
              <a:rPr lang="en-US" sz="1350" dirty="0" err="1">
                <a:solidFill>
                  <a:srgbClr val="FF0000"/>
                </a:solidFill>
              </a:rPr>
              <a:t>len@tenet.ac.za</a:t>
            </a:r>
            <a:endParaRPr lang="en-US" sz="1350" dirty="0">
              <a:solidFill>
                <a:srgbClr val="FF0000"/>
              </a:solidFill>
            </a:endParaRPr>
          </a:p>
          <a:p>
            <a:pPr marL="0" indent="0" algn="ctr">
              <a:buNone/>
            </a:pPr>
            <a:endParaRPr lang="en-US" sz="1350" b="1" dirty="0">
              <a:solidFill>
                <a:schemeClr val="tx1"/>
              </a:solidFill>
            </a:endParaRPr>
          </a:p>
        </p:txBody>
      </p:sp>
      <p:sp>
        <p:nvSpPr>
          <p:cNvPr id="5" name="TextBox 4">
            <a:extLst>
              <a:ext uri="{FF2B5EF4-FFF2-40B4-BE49-F238E27FC236}">
                <a16:creationId xmlns:a16="http://schemas.microsoft.com/office/drawing/2014/main" id="{D43B1DBE-AEF5-A94B-82B2-68B3D42A5D50}"/>
              </a:ext>
            </a:extLst>
          </p:cNvPr>
          <p:cNvSpPr txBox="1"/>
          <p:nvPr/>
        </p:nvSpPr>
        <p:spPr>
          <a:xfrm>
            <a:off x="1351895" y="2200889"/>
            <a:ext cx="6532931" cy="1338828"/>
          </a:xfrm>
          <a:prstGeom prst="rect">
            <a:avLst/>
          </a:prstGeom>
          <a:noFill/>
        </p:spPr>
        <p:txBody>
          <a:bodyPr wrap="square" rtlCol="0">
            <a:spAutoFit/>
          </a:bodyPr>
          <a:lstStyle/>
          <a:p>
            <a:pPr algn="ctr"/>
            <a:r>
              <a:rPr lang="en-US" sz="900" b="1" dirty="0"/>
              <a:t>Julio Ibarra</a:t>
            </a:r>
            <a:r>
              <a:rPr lang="en-US" sz="900" dirty="0"/>
              <a:t> - </a:t>
            </a:r>
            <a:r>
              <a:rPr lang="en-US" sz="900" i="1" dirty="0"/>
              <a:t>Assistant VP of Technology Augmented Research</a:t>
            </a:r>
            <a:r>
              <a:rPr lang="en-US" sz="900" dirty="0"/>
              <a:t>, Florida International University (FIU)</a:t>
            </a:r>
          </a:p>
          <a:p>
            <a:pPr algn="ctr"/>
            <a:r>
              <a:rPr lang="en-US" sz="900" b="1" dirty="0"/>
              <a:t>Jeronimo </a:t>
            </a:r>
            <a:r>
              <a:rPr lang="en-US" sz="900" b="1" dirty="0" err="1"/>
              <a:t>Bezerra</a:t>
            </a:r>
            <a:r>
              <a:rPr lang="en-US" sz="900" dirty="0"/>
              <a:t> - </a:t>
            </a:r>
            <a:r>
              <a:rPr lang="en-US" sz="900" i="1" dirty="0"/>
              <a:t>Assistant Director, Chief Network Engineer</a:t>
            </a:r>
            <a:r>
              <a:rPr lang="en-US" sz="900" dirty="0"/>
              <a:t>, Florida International University (FIU)</a:t>
            </a:r>
          </a:p>
          <a:p>
            <a:pPr algn="ctr"/>
            <a:r>
              <a:rPr lang="en-US" sz="900" b="1" dirty="0"/>
              <a:t>Luis Fernandez Lopez</a:t>
            </a:r>
            <a:r>
              <a:rPr lang="en-US" sz="900" dirty="0"/>
              <a:t> - </a:t>
            </a:r>
            <a:r>
              <a:rPr lang="en-US" sz="900" i="1" dirty="0"/>
              <a:t>Principal Investigator </a:t>
            </a:r>
            <a:r>
              <a:rPr lang="en-US" sz="900" dirty="0"/>
              <a:t>of the Academic Network at São Paulo (ANSP Brazil)</a:t>
            </a:r>
          </a:p>
          <a:p>
            <a:pPr algn="ctr"/>
            <a:r>
              <a:rPr lang="en-US" sz="900" b="1" dirty="0"/>
              <a:t>Vasilka </a:t>
            </a:r>
            <a:r>
              <a:rPr lang="en-US" sz="900" b="1" dirty="0" err="1"/>
              <a:t>Chergarova</a:t>
            </a:r>
            <a:r>
              <a:rPr lang="en-US" sz="900" dirty="0"/>
              <a:t> - </a:t>
            </a:r>
            <a:r>
              <a:rPr lang="en-US" sz="900" i="1" dirty="0"/>
              <a:t>Research Coordinator, </a:t>
            </a:r>
            <a:r>
              <a:rPr lang="en-US" sz="900" dirty="0"/>
              <a:t>Florida International University (FIU)</a:t>
            </a:r>
          </a:p>
          <a:p>
            <a:pPr algn="ctr"/>
            <a:r>
              <a:rPr lang="en-US" sz="900" b="1" dirty="0"/>
              <a:t>Donald A. “Chip” Cox III</a:t>
            </a:r>
            <a:r>
              <a:rPr lang="en-US" sz="900" dirty="0"/>
              <a:t> - </a:t>
            </a:r>
            <a:r>
              <a:rPr lang="en-US" sz="900" i="1" dirty="0"/>
              <a:t>Research Assistant Professor Department of Physics &amp; Astronomy Vanderbilt University.</a:t>
            </a:r>
            <a:r>
              <a:rPr lang="en-US" sz="900" dirty="0"/>
              <a:t>(USA)</a:t>
            </a:r>
          </a:p>
          <a:p>
            <a:pPr algn="ctr"/>
            <a:r>
              <a:rPr lang="en-US" sz="900" b="1" dirty="0"/>
              <a:t>Gabriella E. Alvarez</a:t>
            </a:r>
            <a:r>
              <a:rPr lang="en-US" sz="900" dirty="0"/>
              <a:t> - </a:t>
            </a:r>
            <a:r>
              <a:rPr lang="en-US" sz="900" i="1" dirty="0"/>
              <a:t>Researcher </a:t>
            </a:r>
            <a:r>
              <a:rPr lang="en-US" sz="900" dirty="0"/>
              <a:t>at Harvard-Smithsonian Center for Astrophysics, Dept. Astrophysics at Vanderbilt University (USA)</a:t>
            </a:r>
          </a:p>
          <a:p>
            <a:pPr algn="ctr"/>
            <a:r>
              <a:rPr lang="en-US" sz="900" b="1" dirty="0" err="1"/>
              <a:t>Aluizio</a:t>
            </a:r>
            <a:r>
              <a:rPr lang="en-US" sz="900" b="1" dirty="0"/>
              <a:t> </a:t>
            </a:r>
            <a:r>
              <a:rPr lang="en-US" sz="900" b="1" dirty="0" err="1"/>
              <a:t>Hazin</a:t>
            </a:r>
            <a:r>
              <a:rPr lang="en-US" sz="900" dirty="0"/>
              <a:t> - </a:t>
            </a:r>
            <a:r>
              <a:rPr lang="en-US" sz="900" i="1" dirty="0"/>
              <a:t>Engineering and Operation </a:t>
            </a:r>
            <a:r>
              <a:rPr lang="en-US" sz="900" dirty="0"/>
              <a:t>at Rede Nacional de Ensino e </a:t>
            </a:r>
            <a:r>
              <a:rPr lang="en-US" sz="900" dirty="0" err="1"/>
              <a:t>Pesquisa</a:t>
            </a:r>
            <a:r>
              <a:rPr lang="en-US" sz="900" dirty="0"/>
              <a:t> (RNP Brazil)</a:t>
            </a:r>
          </a:p>
          <a:p>
            <a:pPr algn="ctr"/>
            <a:r>
              <a:rPr lang="en-US" sz="900" b="1" dirty="0" err="1"/>
              <a:t>Siju</a:t>
            </a:r>
            <a:r>
              <a:rPr lang="en-US" sz="900" b="1" dirty="0"/>
              <a:t> </a:t>
            </a:r>
            <a:r>
              <a:rPr lang="en-US" sz="900" b="1" dirty="0" err="1"/>
              <a:t>Mammen</a:t>
            </a:r>
            <a:r>
              <a:rPr lang="en-US" sz="900" dirty="0"/>
              <a:t> - </a:t>
            </a:r>
            <a:r>
              <a:rPr lang="en-US" sz="900" i="1" dirty="0"/>
              <a:t>Head of Network Engineering </a:t>
            </a:r>
            <a:r>
              <a:rPr lang="en-US" sz="900" dirty="0"/>
              <a:t>at the South African Research Network (</a:t>
            </a:r>
            <a:r>
              <a:rPr lang="en-US" sz="900" dirty="0" err="1"/>
              <a:t>SANReN</a:t>
            </a:r>
            <a:r>
              <a:rPr lang="en-US" sz="900" dirty="0"/>
              <a:t> South Africa)</a:t>
            </a:r>
          </a:p>
          <a:p>
            <a:endParaRPr lang="en-US" sz="900" dirty="0"/>
          </a:p>
        </p:txBody>
      </p:sp>
      <p:sp>
        <p:nvSpPr>
          <p:cNvPr id="7" name="Slide Number Placeholder 5">
            <a:extLst>
              <a:ext uri="{FF2B5EF4-FFF2-40B4-BE49-F238E27FC236}">
                <a16:creationId xmlns:a16="http://schemas.microsoft.com/office/drawing/2014/main" id="{E88C4353-F9D2-9948-9031-7948A71FE7E3}"/>
              </a:ext>
            </a:extLst>
          </p:cNvPr>
          <p:cNvSpPr txBox="1">
            <a:spLocks/>
          </p:cNvSpPr>
          <p:nvPr/>
        </p:nvSpPr>
        <p:spPr>
          <a:xfrm>
            <a:off x="8078542" y="4681927"/>
            <a:ext cx="608264" cy="37768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B1DED20-E75D-544F-B7D4-F9DC9C76F073}" type="slidenum">
              <a:rPr lang="en-US" sz="1200">
                <a:solidFill>
                  <a:schemeClr val="accent1"/>
                </a:solidFill>
              </a:rPr>
              <a:pPr algn="r"/>
              <a:t>27</a:t>
            </a:fld>
            <a:endParaRPr lang="en-US" sz="1200" dirty="0">
              <a:solidFill>
                <a:schemeClr val="accent1"/>
              </a:solidFill>
            </a:endParaRPr>
          </a:p>
        </p:txBody>
      </p:sp>
    </p:spTree>
    <p:extLst>
      <p:ext uri="{BB962C8B-B14F-4D97-AF65-F5344CB8AC3E}">
        <p14:creationId xmlns:p14="http://schemas.microsoft.com/office/powerpoint/2010/main" val="12852716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a:bodyPr>
          <a:lstStyle/>
          <a:p>
            <a:r>
              <a:rPr lang="pt-BR" sz="2000" cap="none" dirty="0" err="1"/>
              <a:t>Appendix</a:t>
            </a:r>
            <a:endParaRPr lang="pt-BR" sz="2000" cap="none" dirty="0"/>
          </a:p>
        </p:txBody>
      </p:sp>
      <p:sp>
        <p:nvSpPr>
          <p:cNvPr id="5" name="Espaço Reservado para Conteúdo 4"/>
          <p:cNvSpPr>
            <a:spLocks noGrp="1"/>
          </p:cNvSpPr>
          <p:nvPr>
            <p:ph sz="quarter" idx="13"/>
          </p:nvPr>
        </p:nvSpPr>
        <p:spPr/>
        <p:txBody>
          <a:bodyPr>
            <a:normAutofit/>
          </a:bodyPr>
          <a:lstStyle/>
          <a:p>
            <a:r>
              <a:rPr lang="pt-BR" sz="1600" dirty="0"/>
              <a:t>The </a:t>
            </a:r>
            <a:r>
              <a:rPr lang="pt-BR" sz="1600" dirty="0" err="1"/>
              <a:t>following</a:t>
            </a:r>
            <a:r>
              <a:rPr lang="pt-BR" sz="1600" dirty="0"/>
              <a:t> 2 slides </a:t>
            </a:r>
            <a:r>
              <a:rPr lang="pt-BR" sz="1600" dirty="0" err="1"/>
              <a:t>document</a:t>
            </a:r>
            <a:r>
              <a:rPr lang="pt-BR" sz="1600" dirty="0"/>
              <a:t> </a:t>
            </a:r>
            <a:r>
              <a:rPr lang="pt-BR" sz="1600" dirty="0" err="1"/>
              <a:t>the</a:t>
            </a:r>
            <a:r>
              <a:rPr lang="pt-BR" sz="1600" dirty="0"/>
              <a:t> </a:t>
            </a:r>
            <a:r>
              <a:rPr lang="pt-BR" sz="1600" dirty="0" err="1"/>
              <a:t>map</a:t>
            </a:r>
            <a:r>
              <a:rPr lang="pt-BR" sz="1600" dirty="0"/>
              <a:t> </a:t>
            </a:r>
            <a:r>
              <a:rPr lang="pt-BR" sz="1600" dirty="0" err="1"/>
              <a:t>on</a:t>
            </a:r>
            <a:r>
              <a:rPr lang="pt-BR" sz="1600" dirty="0"/>
              <a:t> slide 3 </a:t>
            </a:r>
          </a:p>
          <a:p>
            <a:r>
              <a:rPr lang="pt-BR" sz="1600" dirty="0"/>
              <a:t>The </a:t>
            </a:r>
            <a:r>
              <a:rPr lang="pt-BR" sz="1600" dirty="0" err="1"/>
              <a:t>last</a:t>
            </a:r>
            <a:r>
              <a:rPr lang="pt-BR" sz="1600" dirty="0"/>
              <a:t> slide </a:t>
            </a:r>
            <a:r>
              <a:rPr lang="pt-BR" sz="1600" dirty="0" err="1"/>
              <a:t>is</a:t>
            </a:r>
            <a:r>
              <a:rPr lang="pt-BR" sz="1600" dirty="0"/>
              <a:t> a </a:t>
            </a:r>
            <a:r>
              <a:rPr lang="pt-BR" sz="1600" dirty="0" err="1"/>
              <a:t>key</a:t>
            </a:r>
            <a:r>
              <a:rPr lang="pt-BR" sz="1600" dirty="0"/>
              <a:t> </a:t>
            </a:r>
            <a:r>
              <a:rPr lang="pt-BR" sz="1600" dirty="0" err="1"/>
              <a:t>to</a:t>
            </a:r>
            <a:r>
              <a:rPr lang="pt-BR" sz="1600" dirty="0"/>
              <a:t> slide 23 </a:t>
            </a:r>
            <a:r>
              <a:rPr lang="pt-BR" sz="1600" dirty="0" err="1"/>
              <a:t>photos</a:t>
            </a:r>
            <a:endParaRPr lang="pt-BR" sz="1600" dirty="0"/>
          </a:p>
        </p:txBody>
      </p:sp>
    </p:spTree>
    <p:extLst>
      <p:ext uri="{BB962C8B-B14F-4D97-AF65-F5344CB8AC3E}">
        <p14:creationId xmlns:p14="http://schemas.microsoft.com/office/powerpoint/2010/main" val="46921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a 3"/>
          <p:cNvGraphicFramePr>
            <a:graphicFrameLocks noGrp="1"/>
          </p:cNvGraphicFramePr>
          <p:nvPr>
            <p:extLst>
              <p:ext uri="{D42A27DB-BD31-4B8C-83A1-F6EECF244321}">
                <p14:modId xmlns:p14="http://schemas.microsoft.com/office/powerpoint/2010/main" val="2038504951"/>
              </p:ext>
            </p:extLst>
          </p:nvPr>
        </p:nvGraphicFramePr>
        <p:xfrm>
          <a:off x="251462" y="479776"/>
          <a:ext cx="8801100" cy="4125884"/>
        </p:xfrm>
        <a:graphic>
          <a:graphicData uri="http://schemas.openxmlformats.org/drawingml/2006/table">
            <a:tbl>
              <a:tblPr/>
              <a:tblGrid>
                <a:gridCol w="320038">
                  <a:extLst>
                    <a:ext uri="{9D8B030D-6E8A-4147-A177-3AD203B41FA5}">
                      <a16:colId xmlns:a16="http://schemas.microsoft.com/office/drawing/2014/main" val="20000"/>
                    </a:ext>
                  </a:extLst>
                </a:gridCol>
                <a:gridCol w="2082800">
                  <a:extLst>
                    <a:ext uri="{9D8B030D-6E8A-4147-A177-3AD203B41FA5}">
                      <a16:colId xmlns:a16="http://schemas.microsoft.com/office/drawing/2014/main" val="20001"/>
                    </a:ext>
                  </a:extLst>
                </a:gridCol>
                <a:gridCol w="647700">
                  <a:extLst>
                    <a:ext uri="{9D8B030D-6E8A-4147-A177-3AD203B41FA5}">
                      <a16:colId xmlns:a16="http://schemas.microsoft.com/office/drawing/2014/main" val="20002"/>
                    </a:ext>
                  </a:extLst>
                </a:gridCol>
                <a:gridCol w="482600">
                  <a:extLst>
                    <a:ext uri="{9D8B030D-6E8A-4147-A177-3AD203B41FA5}">
                      <a16:colId xmlns:a16="http://schemas.microsoft.com/office/drawing/2014/main" val="20003"/>
                    </a:ext>
                  </a:extLst>
                </a:gridCol>
                <a:gridCol w="44450">
                  <a:extLst>
                    <a:ext uri="{9D8B030D-6E8A-4147-A177-3AD203B41FA5}">
                      <a16:colId xmlns:a16="http://schemas.microsoft.com/office/drawing/2014/main" val="20004"/>
                    </a:ext>
                  </a:extLst>
                </a:gridCol>
                <a:gridCol w="5223512">
                  <a:extLst>
                    <a:ext uri="{9D8B030D-6E8A-4147-A177-3AD203B41FA5}">
                      <a16:colId xmlns:a16="http://schemas.microsoft.com/office/drawing/2014/main" val="20005"/>
                    </a:ext>
                  </a:extLst>
                </a:gridCol>
              </a:tblGrid>
              <a:tr h="283845">
                <a:tc>
                  <a:txBody>
                    <a:bodyPr/>
                    <a:lstStyle/>
                    <a:p>
                      <a:pPr algn="l" fontAlgn="b"/>
                      <a:r>
                        <a:rPr lang="pt-BR" sz="1100" b="1" i="0" u="none" strike="noStrike">
                          <a:solidFill>
                            <a:srgbClr val="000000"/>
                          </a:solidFill>
                          <a:effectLst/>
                          <a:latin typeface="Calibri" charset="0"/>
                        </a:rPr>
                        <a:t>ID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1" i="0" u="none" strike="noStrike">
                          <a:solidFill>
                            <a:srgbClr val="000000"/>
                          </a:solidFill>
                          <a:effectLst/>
                          <a:latin typeface="Calibri" charset="0"/>
                        </a:rPr>
                        <a:t>Cable name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1" i="0" u="none" strike="noStrike">
                          <a:solidFill>
                            <a:srgbClr val="000000"/>
                          </a:solidFill>
                          <a:effectLst/>
                          <a:latin typeface="Calibri" charset="0"/>
                        </a:rPr>
                        <a:t>Date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1" i="0" u="none" strike="noStrike">
                          <a:solidFill>
                            <a:srgbClr val="000000"/>
                          </a:solidFill>
                          <a:effectLst/>
                          <a:latin typeface="Calibri" charset="0"/>
                        </a:rPr>
                        <a:t>Length (km)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1" i="0" u="none" strike="noStrike">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1" i="0" u="none" strike="noStrike">
                          <a:solidFill>
                            <a:srgbClr val="000000"/>
                          </a:solidFill>
                          <a:effectLst/>
                          <a:latin typeface="Calibri" charset="0"/>
                        </a:rPr>
                        <a:t>Landing points - Country (region)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46685">
                <a:tc>
                  <a:txBody>
                    <a:bodyPr/>
                    <a:lstStyle/>
                    <a:p>
                      <a:pPr algn="l" fontAlgn="b"/>
                      <a:r>
                        <a:rPr lang="pt-BR" sz="1100" b="0" i="0" u="none" strike="noStrike">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1" i="0" u="none" strike="noStrike">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1" i="0" u="none" strike="noStrike">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1" i="0" u="none" strike="noStrike">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1" i="0" u="none" strike="noStrike">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1" i="0" u="none" strike="noStrike" dirty="0">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16019">
                <a:tc gridSpan="2">
                  <a:txBody>
                    <a:bodyPr/>
                    <a:lstStyle/>
                    <a:p>
                      <a:pPr algn="ctr" fontAlgn="b"/>
                      <a:r>
                        <a:rPr lang="pt-BR" sz="1100" b="1" i="0" u="none" strike="noStrike" dirty="0">
                          <a:solidFill>
                            <a:srgbClr val="000000"/>
                          </a:solidFill>
                          <a:effectLst/>
                          <a:latin typeface="Calibri" charset="0"/>
                        </a:rPr>
                        <a:t>Western </a:t>
                      </a:r>
                      <a:r>
                        <a:rPr lang="pt-BR" sz="1100" b="1" i="0" u="none" strike="noStrike" dirty="0" err="1">
                          <a:solidFill>
                            <a:srgbClr val="000000"/>
                          </a:solidFill>
                          <a:effectLst/>
                          <a:latin typeface="Calibri" charset="0"/>
                        </a:rPr>
                        <a:t>Hemiphere</a:t>
                      </a:r>
                      <a:r>
                        <a:rPr lang="pt-BR" sz="1100" b="1" i="0" u="none" strike="noStrike" dirty="0">
                          <a:solidFill>
                            <a:srgbClr val="000000"/>
                          </a:solidFill>
                          <a:effectLst/>
                          <a:latin typeface="Calibri" charset="0"/>
                        </a:rPr>
                        <a:t>  </a:t>
                      </a:r>
                      <a:r>
                        <a:rPr lang="pt-BR" sz="1100" b="1" i="0" u="none" strike="noStrike" dirty="0" err="1">
                          <a:solidFill>
                            <a:srgbClr val="000000"/>
                          </a:solidFill>
                          <a:effectLst/>
                          <a:latin typeface="Calibri" charset="0"/>
                        </a:rPr>
                        <a:t>cables</a:t>
                      </a:r>
                      <a:endParaRPr lang="pt-BR" sz="1100" b="1" i="0" u="none" strike="noStrike" dirty="0">
                        <a:solidFill>
                          <a:srgbClr val="000000"/>
                        </a:solidFill>
                        <a:effectLst/>
                        <a:latin typeface="Calibri"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pt-BR"/>
                    </a:p>
                  </a:txBody>
                  <a:tcPr/>
                </a:tc>
                <a:tc>
                  <a:txBody>
                    <a:bodyPr/>
                    <a:lstStyle/>
                    <a:p>
                      <a:pPr algn="l" fontAlgn="b"/>
                      <a:r>
                        <a:rPr lang="pt-BR" sz="1100" b="0" i="0" u="none" strike="noStrike">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16019">
                <a:tc>
                  <a:txBody>
                    <a:bodyPr/>
                    <a:lstStyle/>
                    <a:p>
                      <a:pPr algn="l" fontAlgn="b"/>
                      <a:r>
                        <a:rPr lang="pt-BR" sz="1100" b="0" i="0" u="none" strike="noStrike">
                          <a:solidFill>
                            <a:srgbClr val="000000"/>
                          </a:solidFill>
                          <a:effectLst/>
                          <a:latin typeface="Calibri" charset="0"/>
                        </a:rPr>
                        <a:t>W1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effectLst/>
                          <a:latin typeface="Calibri" charset="0"/>
                        </a:rPr>
                        <a:t>Americas-II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dirty="0">
                          <a:solidFill>
                            <a:srgbClr val="000000"/>
                          </a:solidFill>
                          <a:effectLst/>
                          <a:latin typeface="Calibri" charset="0"/>
                        </a:rPr>
                        <a:t>2000-08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pt-BR" sz="1100" b="0" i="0" u="none" strike="noStrike">
                          <a:solidFill>
                            <a:srgbClr val="000000"/>
                          </a:solidFill>
                          <a:effectLst/>
                          <a:latin typeface="Calibri" charset="0"/>
                        </a:rPr>
                        <a:t>8373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effectLst/>
                          <a:latin typeface="Calibri" charset="0"/>
                        </a:rPr>
                        <a:t>BR-CE CW GF MQ TT US-FL US-PR US-VI VE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16019">
                <a:tc>
                  <a:txBody>
                    <a:bodyPr/>
                    <a:lstStyle/>
                    <a:p>
                      <a:pPr algn="l" fontAlgn="b"/>
                      <a:r>
                        <a:rPr lang="pt-BR" sz="1100" b="0" i="0" u="none" strike="noStrike">
                          <a:solidFill>
                            <a:srgbClr val="000000"/>
                          </a:solidFill>
                          <a:effectLst/>
                          <a:latin typeface="Calibri" charset="0"/>
                        </a:rPr>
                        <a:t>W2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effectLst/>
                          <a:latin typeface="Calibri" charset="0"/>
                        </a:rPr>
                        <a:t>South American Crossing (SAC)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effectLst/>
                          <a:latin typeface="Calibri" charset="0"/>
                        </a:rPr>
                        <a:t>2000-09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pt-BR" sz="1100" b="0" i="0" u="none" strike="noStrike">
                          <a:solidFill>
                            <a:srgbClr val="000000"/>
                          </a:solidFill>
                          <a:effectLst/>
                          <a:latin typeface="Calibri" charset="0"/>
                        </a:rPr>
                        <a:t>20000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effectLst/>
                          <a:latin typeface="Calibri" charset="0"/>
                        </a:rPr>
                        <a:t>AR BR-CE BR-RJ BR-SP CL CO PA(2) PE US-VI VE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16019">
                <a:tc>
                  <a:txBody>
                    <a:bodyPr/>
                    <a:lstStyle/>
                    <a:p>
                      <a:pPr algn="l" fontAlgn="b"/>
                      <a:r>
                        <a:rPr lang="pt-BR" sz="1100" b="0" i="0" u="none" strike="noStrike">
                          <a:solidFill>
                            <a:srgbClr val="000000"/>
                          </a:solidFill>
                          <a:effectLst/>
                          <a:latin typeface="Calibri" charset="0"/>
                        </a:rPr>
                        <a:t>W3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dirty="0" err="1">
                          <a:solidFill>
                            <a:srgbClr val="000000"/>
                          </a:solidFill>
                          <a:effectLst/>
                          <a:latin typeface="Calibri" charset="0"/>
                        </a:rPr>
                        <a:t>GlobeNet</a:t>
                      </a:r>
                      <a:endParaRPr lang="pt-BR" sz="1100" b="0" i="0" u="none" strike="noStrike" dirty="0">
                        <a:solidFill>
                          <a:srgbClr val="000000"/>
                        </a:solidFill>
                        <a:effectLst/>
                        <a:latin typeface="Calibri"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effectLst/>
                          <a:latin typeface="Calibri" charset="0"/>
                        </a:rPr>
                        <a:t>2000-10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pt-BR" sz="1100" b="0" i="0" u="none" strike="noStrike">
                          <a:solidFill>
                            <a:srgbClr val="000000"/>
                          </a:solidFill>
                          <a:effectLst/>
                          <a:latin typeface="Calibri" charset="0"/>
                        </a:rPr>
                        <a:t>23500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effectLst/>
                          <a:latin typeface="Calibri" charset="0"/>
                        </a:rPr>
                        <a:t>BM BR-CE BR-RJ CO-ATL US-FL US-NJ VE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60160">
                <a:tc>
                  <a:txBody>
                    <a:bodyPr/>
                    <a:lstStyle/>
                    <a:p>
                      <a:pPr algn="l" fontAlgn="b"/>
                      <a:r>
                        <a:rPr lang="pt-BR" sz="1100" b="0" i="0" u="none" strike="noStrike">
                          <a:solidFill>
                            <a:srgbClr val="000000"/>
                          </a:solidFill>
                          <a:effectLst/>
                          <a:latin typeface="Calibri" charset="0"/>
                        </a:rPr>
                        <a:t>W4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effectLst/>
                          <a:latin typeface="Calibri" charset="0"/>
                        </a:rPr>
                        <a:t>South America-1 (SAm-1)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effectLst/>
                          <a:latin typeface="Calibri" charset="0"/>
                        </a:rPr>
                        <a:t>2001-03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pt-BR" sz="1100" b="0" i="0" u="none" strike="noStrike">
                          <a:solidFill>
                            <a:srgbClr val="000000"/>
                          </a:solidFill>
                          <a:effectLst/>
                          <a:latin typeface="Calibri" charset="0"/>
                        </a:rPr>
                        <a:t>25000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effectLst/>
                          <a:latin typeface="Calibri" charset="0"/>
                        </a:rPr>
                        <a:t>AR BR-BA BR-RJ BR-SP CL-AP CL-VS CO-ATL DO EC GT-IS GT-IZ PE-LIM PE-PIU US-FL US-PR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01414">
                <a:tc>
                  <a:txBody>
                    <a:bodyPr/>
                    <a:lstStyle/>
                    <a:p>
                      <a:pPr algn="l" fontAlgn="b"/>
                      <a:r>
                        <a:rPr lang="pt-BR" sz="1100" b="0" i="0" u="none" strike="noStrike">
                          <a:solidFill>
                            <a:srgbClr val="000000"/>
                          </a:solidFill>
                          <a:effectLst/>
                          <a:latin typeface="Calibri" charset="0"/>
                        </a:rPr>
                        <a:t>W5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dirty="0" err="1">
                          <a:solidFill>
                            <a:srgbClr val="000000"/>
                          </a:solidFill>
                          <a:effectLst/>
                          <a:latin typeface="Calibri" charset="0"/>
                        </a:rPr>
                        <a:t>America</a:t>
                      </a:r>
                      <a:r>
                        <a:rPr lang="pt-BR" sz="1100" b="0" i="0" u="none" strike="noStrike" dirty="0">
                          <a:solidFill>
                            <a:srgbClr val="000000"/>
                          </a:solidFill>
                          <a:effectLst/>
                          <a:latin typeface="Calibri" charset="0"/>
                        </a:rPr>
                        <a:t> </a:t>
                      </a:r>
                      <a:r>
                        <a:rPr lang="pt-BR" sz="1100" b="0" i="0" u="none" strike="noStrike" dirty="0" err="1">
                          <a:solidFill>
                            <a:srgbClr val="000000"/>
                          </a:solidFill>
                          <a:effectLst/>
                          <a:latin typeface="Calibri" charset="0"/>
                        </a:rPr>
                        <a:t>Movil</a:t>
                      </a:r>
                      <a:r>
                        <a:rPr lang="pt-BR" sz="1100" b="0" i="0" u="none" strike="noStrike" dirty="0">
                          <a:solidFill>
                            <a:srgbClr val="000000"/>
                          </a:solidFill>
                          <a:effectLst/>
                          <a:latin typeface="Calibri" charset="0"/>
                        </a:rPr>
                        <a:t> System-1 (AMX-1)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effectLst/>
                          <a:latin typeface="Calibri" charset="0"/>
                        </a:rPr>
                        <a:t>2014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pt-BR" sz="1100" b="0" i="0" u="none" strike="noStrike">
                          <a:solidFill>
                            <a:srgbClr val="000000"/>
                          </a:solidFill>
                          <a:effectLst/>
                          <a:latin typeface="Calibri" charset="0"/>
                        </a:rPr>
                        <a:t>17800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effectLst/>
                          <a:latin typeface="Calibri" charset="0"/>
                        </a:rPr>
                        <a:t>BR-BA BR-CE BR-RJ CO-ATL CO-BOL DO GT-IZA MX US-FL(2) US-PR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16019">
                <a:tc>
                  <a:txBody>
                    <a:bodyPr/>
                    <a:lstStyle/>
                    <a:p>
                      <a:pPr algn="l" fontAlgn="b"/>
                      <a:r>
                        <a:rPr lang="pt-BR" sz="1100" b="0" i="0" u="none" strike="noStrike">
                          <a:solidFill>
                            <a:srgbClr val="000000"/>
                          </a:solidFill>
                          <a:effectLst/>
                          <a:latin typeface="Calibri" charset="0"/>
                        </a:rPr>
                        <a:t>W6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effectLst/>
                          <a:latin typeface="Calibri" charset="0"/>
                        </a:rPr>
                        <a:t>Monet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effectLst/>
                          <a:latin typeface="Calibri" charset="0"/>
                        </a:rPr>
                        <a:t>2017-12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pt-BR" sz="1100" b="0" i="0" u="none" strike="noStrike">
                          <a:solidFill>
                            <a:srgbClr val="000000"/>
                          </a:solidFill>
                          <a:effectLst/>
                          <a:latin typeface="Calibri" charset="0"/>
                        </a:rPr>
                        <a:t>10556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effectLst/>
                          <a:latin typeface="Calibri" charset="0"/>
                        </a:rPr>
                        <a:t>BR-CE BR-SP US-FL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16019">
                <a:tc>
                  <a:txBody>
                    <a:bodyPr/>
                    <a:lstStyle/>
                    <a:p>
                      <a:pPr algn="l" fontAlgn="b"/>
                      <a:r>
                        <a:rPr lang="pt-BR" sz="1100" b="0" i="0" u="none" strike="noStrike">
                          <a:solidFill>
                            <a:srgbClr val="000000"/>
                          </a:solidFill>
                          <a:effectLst/>
                          <a:latin typeface="Calibri" charset="0"/>
                        </a:rPr>
                        <a:t>W7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effectLst/>
                          <a:latin typeface="Calibri" charset="0"/>
                        </a:rPr>
                        <a:t>Seabras-1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effectLst/>
                          <a:latin typeface="Calibri" charset="0"/>
                        </a:rPr>
                        <a:t>2017-08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pt-BR" sz="1100" b="0" i="0" u="none" strike="noStrike">
                          <a:solidFill>
                            <a:srgbClr val="000000"/>
                          </a:solidFill>
                          <a:effectLst/>
                          <a:latin typeface="Calibri" charset="0"/>
                        </a:rPr>
                        <a:t>10800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effectLst/>
                          <a:latin typeface="Calibri" charset="0"/>
                        </a:rPr>
                        <a:t>BR-SP US-NJ</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16019">
                <a:tc>
                  <a:txBody>
                    <a:bodyPr/>
                    <a:lstStyle/>
                    <a:p>
                      <a:pPr algn="l" fontAlgn="b"/>
                      <a:r>
                        <a:rPr lang="pt-BR" sz="1100" b="0" i="0" u="none" strike="noStrike">
                          <a:solidFill>
                            <a:srgbClr val="000000"/>
                          </a:solidFill>
                          <a:effectLst/>
                          <a:latin typeface="Calibri" charset="0"/>
                        </a:rPr>
                        <a:t>W8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effectLst/>
                          <a:latin typeface="Calibri" charset="0"/>
                        </a:rPr>
                        <a:t>BRUSA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effectLst/>
                          <a:latin typeface="Calibri" charset="0"/>
                        </a:rPr>
                        <a:t>2018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pt-BR" sz="1100" b="0" i="0" u="none" strike="noStrike">
                          <a:solidFill>
                            <a:srgbClr val="000000"/>
                          </a:solidFill>
                          <a:effectLst/>
                          <a:latin typeface="Calibri" charset="0"/>
                        </a:rPr>
                        <a:t>11000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effectLst/>
                          <a:latin typeface="Calibri" charset="0"/>
                        </a:rPr>
                        <a:t>BR-CE BR-RJ US-PR US-VA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16019">
                <a:tc>
                  <a:txBody>
                    <a:bodyPr/>
                    <a:lstStyle/>
                    <a:p>
                      <a:pPr algn="l" fontAlgn="b"/>
                      <a:r>
                        <a:rPr lang="pt-BR" sz="1100" b="0" i="0" u="none" strike="noStrike">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16019">
                <a:tc gridSpan="2">
                  <a:txBody>
                    <a:bodyPr/>
                    <a:lstStyle/>
                    <a:p>
                      <a:pPr algn="ctr" fontAlgn="b"/>
                      <a:r>
                        <a:rPr lang="pt-BR" sz="1100" b="1" i="0" u="none" strike="noStrike" dirty="0" err="1">
                          <a:solidFill>
                            <a:srgbClr val="000000"/>
                          </a:solidFill>
                          <a:effectLst/>
                          <a:latin typeface="Calibri" charset="0"/>
                        </a:rPr>
                        <a:t>Eastern</a:t>
                      </a:r>
                      <a:r>
                        <a:rPr lang="pt-BR" sz="1100" b="1" i="0" u="none" strike="noStrike" dirty="0">
                          <a:solidFill>
                            <a:srgbClr val="000000"/>
                          </a:solidFill>
                          <a:effectLst/>
                          <a:latin typeface="Calibri" charset="0"/>
                        </a:rPr>
                        <a:t> </a:t>
                      </a:r>
                      <a:r>
                        <a:rPr lang="pt-BR" sz="1100" b="1" i="0" u="none" strike="noStrike" dirty="0" err="1">
                          <a:solidFill>
                            <a:srgbClr val="000000"/>
                          </a:solidFill>
                          <a:effectLst/>
                          <a:latin typeface="Calibri" charset="0"/>
                        </a:rPr>
                        <a:t>Hemisphere</a:t>
                      </a:r>
                      <a:r>
                        <a:rPr lang="pt-BR" sz="1100" b="1" i="0" u="none" strike="noStrike" dirty="0">
                          <a:solidFill>
                            <a:srgbClr val="000000"/>
                          </a:solidFill>
                          <a:effectLst/>
                          <a:latin typeface="Calibri" charset="0"/>
                        </a:rPr>
                        <a:t> </a:t>
                      </a:r>
                      <a:r>
                        <a:rPr lang="pt-BR" sz="1100" b="1" i="0" u="none" strike="noStrike" dirty="0" err="1">
                          <a:solidFill>
                            <a:srgbClr val="000000"/>
                          </a:solidFill>
                          <a:effectLst/>
                          <a:latin typeface="Calibri" charset="0"/>
                        </a:rPr>
                        <a:t>cables</a:t>
                      </a:r>
                      <a:endParaRPr lang="pt-BR" sz="1100" b="1" i="0" u="none" strike="noStrike" dirty="0">
                        <a:solidFill>
                          <a:srgbClr val="000000"/>
                        </a:solidFill>
                        <a:effectLst/>
                        <a:latin typeface="Calibri"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pt-BR"/>
                    </a:p>
                  </a:txBody>
                  <a:tcPr/>
                </a:tc>
                <a:tc>
                  <a:txBody>
                    <a:bodyPr/>
                    <a:lstStyle/>
                    <a:p>
                      <a:pPr algn="l" fontAlgn="b"/>
                      <a:r>
                        <a:rPr lang="pt-BR" sz="1100" b="0" i="0" u="none" strike="noStrike">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16019">
                <a:tc>
                  <a:txBody>
                    <a:bodyPr/>
                    <a:lstStyle/>
                    <a:p>
                      <a:pPr algn="l" fontAlgn="b"/>
                      <a:r>
                        <a:rPr lang="pt-BR" sz="1100" b="0" i="0" u="none" strike="noStrike">
                          <a:solidFill>
                            <a:srgbClr val="000000"/>
                          </a:solidFill>
                          <a:effectLst/>
                          <a:latin typeface="Calibri" charset="0"/>
                        </a:rPr>
                        <a:t>E1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effectLst/>
                          <a:latin typeface="Calibri" charset="0"/>
                        </a:rPr>
                        <a:t>SAT-3/WASC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effectLst/>
                          <a:latin typeface="Calibri" charset="0"/>
                        </a:rPr>
                        <a:t>2002-04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pt-BR" sz="1100" b="0" i="0" u="none" strike="noStrike">
                          <a:solidFill>
                            <a:srgbClr val="000000"/>
                          </a:solidFill>
                          <a:effectLst/>
                          <a:latin typeface="Calibri" charset="0"/>
                        </a:rPr>
                        <a:t>14350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effectLst/>
                          <a:latin typeface="Calibri" charset="0"/>
                        </a:rPr>
                        <a:t>AO BJ BS CM ES ES-CN GA GH NI PT SN ZA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369285">
                <a:tc>
                  <a:txBody>
                    <a:bodyPr/>
                    <a:lstStyle/>
                    <a:p>
                      <a:pPr algn="l" fontAlgn="b"/>
                      <a:r>
                        <a:rPr lang="pt-BR" sz="1100" b="0" i="0" u="none" strike="noStrike">
                          <a:solidFill>
                            <a:srgbClr val="000000"/>
                          </a:solidFill>
                          <a:effectLst/>
                          <a:latin typeface="Calibri" charset="0"/>
                        </a:rPr>
                        <a:t>E2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effectLst/>
                          <a:latin typeface="Calibri" charset="0"/>
                        </a:rPr>
                        <a:t>SEACOM/Tata TGN Eurasia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effectLst/>
                          <a:latin typeface="Calibri" charset="0"/>
                        </a:rPr>
                        <a:t>2009-07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pt-BR" sz="1100" b="0" i="0" u="none" strike="noStrike">
                          <a:solidFill>
                            <a:srgbClr val="000000"/>
                          </a:solidFill>
                          <a:effectLst/>
                          <a:latin typeface="Calibri" charset="0"/>
                        </a:rPr>
                        <a:t>15000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dirty="0">
                          <a:solidFill>
                            <a:srgbClr val="000000"/>
                          </a:solidFill>
                          <a:effectLst/>
                          <a:latin typeface="Calibri" charset="0"/>
                        </a:rPr>
                        <a:t>DJ EG IN KE MZ SA TZ ZA (</a:t>
                      </a:r>
                      <a:r>
                        <a:rPr lang="pt-BR" sz="1100" b="0" i="0" u="none" strike="noStrike" dirty="0" err="1">
                          <a:solidFill>
                            <a:srgbClr val="000000"/>
                          </a:solidFill>
                          <a:effectLst/>
                          <a:latin typeface="Calibri" charset="0"/>
                        </a:rPr>
                        <a:t>extension</a:t>
                      </a:r>
                      <a:r>
                        <a:rPr lang="pt-BR" sz="1100" b="0" i="0" u="none" strike="noStrike" dirty="0">
                          <a:solidFill>
                            <a:srgbClr val="000000"/>
                          </a:solidFill>
                          <a:effectLst/>
                          <a:latin typeface="Calibri" charset="0"/>
                        </a:rPr>
                        <a:t> </a:t>
                      </a:r>
                      <a:r>
                        <a:rPr lang="pt-BR" sz="1100" b="0" i="0" u="none" strike="noStrike" dirty="0" err="1">
                          <a:solidFill>
                            <a:srgbClr val="000000"/>
                          </a:solidFill>
                          <a:effectLst/>
                          <a:latin typeface="Calibri" charset="0"/>
                        </a:rPr>
                        <a:t>from</a:t>
                      </a:r>
                      <a:r>
                        <a:rPr lang="pt-BR" sz="1100" b="0" i="0" u="none" strike="noStrike" dirty="0">
                          <a:solidFill>
                            <a:srgbClr val="000000"/>
                          </a:solidFill>
                          <a:effectLst/>
                          <a:latin typeface="Calibri" charset="0"/>
                        </a:rPr>
                        <a:t> EG to </a:t>
                      </a:r>
                      <a:r>
                        <a:rPr lang="pt-BR" sz="1100" b="0" i="0" u="none" strike="noStrike" dirty="0" err="1">
                          <a:solidFill>
                            <a:srgbClr val="000000"/>
                          </a:solidFill>
                          <a:effectLst/>
                          <a:latin typeface="Calibri" charset="0"/>
                        </a:rPr>
                        <a:t>Europe</a:t>
                      </a:r>
                      <a:r>
                        <a:rPr lang="pt-BR" sz="1100" b="0" i="0" u="none" strike="noStrike" dirty="0">
                          <a:solidFill>
                            <a:srgbClr val="000000"/>
                          </a:solidFill>
                          <a:effectLst/>
                          <a:latin typeface="Calibri" charset="0"/>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16019">
                <a:tc>
                  <a:txBody>
                    <a:bodyPr/>
                    <a:lstStyle/>
                    <a:p>
                      <a:pPr algn="l" fontAlgn="b"/>
                      <a:r>
                        <a:rPr lang="pt-BR" sz="1100" b="0" i="0" u="none" strike="noStrike">
                          <a:solidFill>
                            <a:srgbClr val="000000"/>
                          </a:solidFill>
                          <a:effectLst/>
                          <a:latin typeface="Calibri" charset="0"/>
                        </a:rPr>
                        <a:t>E3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dirty="0" err="1">
                          <a:solidFill>
                            <a:srgbClr val="000000"/>
                          </a:solidFill>
                          <a:effectLst/>
                          <a:latin typeface="Calibri" charset="0"/>
                        </a:rPr>
                        <a:t>EASSy</a:t>
                      </a:r>
                      <a:endParaRPr lang="pt-BR" sz="1100" b="0" i="0" u="none" strike="noStrike" dirty="0">
                        <a:solidFill>
                          <a:srgbClr val="000000"/>
                        </a:solidFill>
                        <a:effectLst/>
                        <a:latin typeface="Calibri"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effectLst/>
                          <a:latin typeface="Calibri" charset="0"/>
                        </a:rPr>
                        <a:t>2010-07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pt-BR" sz="1100" b="0" i="0" u="none" strike="noStrike">
                          <a:solidFill>
                            <a:srgbClr val="000000"/>
                          </a:solidFill>
                          <a:effectLst/>
                          <a:latin typeface="Calibri" charset="0"/>
                        </a:rPr>
                        <a:t>10500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effectLst/>
                          <a:latin typeface="Calibri" charset="0"/>
                        </a:rPr>
                        <a:t>DJ KE KM MG MZ SD SO TZ ZA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191740">
                <a:tc>
                  <a:txBody>
                    <a:bodyPr/>
                    <a:lstStyle/>
                    <a:p>
                      <a:pPr algn="l" fontAlgn="b"/>
                      <a:r>
                        <a:rPr lang="pt-BR" sz="1100" b="0" i="0" u="none" strike="noStrike">
                          <a:solidFill>
                            <a:srgbClr val="000000"/>
                          </a:solidFill>
                          <a:effectLst/>
                          <a:latin typeface="Calibri" charset="0"/>
                        </a:rPr>
                        <a:t>E4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effectLst/>
                          <a:latin typeface="Calibri" charset="0"/>
                        </a:rPr>
                        <a:t>WACS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effectLst/>
                          <a:latin typeface="Calibri" charset="0"/>
                        </a:rPr>
                        <a:t>2012-05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pt-BR" sz="1100" b="0" i="0" u="none" strike="noStrike">
                          <a:solidFill>
                            <a:srgbClr val="000000"/>
                          </a:solidFill>
                          <a:effectLst/>
                          <a:latin typeface="Calibri" charset="0"/>
                        </a:rPr>
                        <a:t>14530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dirty="0">
                          <a:solidFill>
                            <a:srgbClr val="000000"/>
                          </a:solidFill>
                          <a:effectLst/>
                          <a:latin typeface="Calibri" charset="0"/>
                        </a:rPr>
                        <a:t>AO CD CG CI CM CV ES ES-CN GH NA NG PT TG ZA (link PT to GB)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205106">
                <a:tc>
                  <a:txBody>
                    <a:bodyPr/>
                    <a:lstStyle/>
                    <a:p>
                      <a:pPr algn="l" fontAlgn="b"/>
                      <a:r>
                        <a:rPr lang="pt-BR" sz="1100" b="0" i="0" u="none" strike="noStrike">
                          <a:solidFill>
                            <a:srgbClr val="000000"/>
                          </a:solidFill>
                          <a:effectLst/>
                          <a:latin typeface="Calibri" charset="0"/>
                        </a:rPr>
                        <a:t>E5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effectLst/>
                          <a:latin typeface="Calibri" charset="0"/>
                        </a:rPr>
                        <a:t>ACE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effectLst/>
                          <a:latin typeface="Calibri" charset="0"/>
                        </a:rPr>
                        <a:t>2012-12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pt-BR" sz="1100" b="0" i="0" u="none" strike="noStrike">
                          <a:solidFill>
                            <a:srgbClr val="000000"/>
                          </a:solidFill>
                          <a:effectLst/>
                          <a:latin typeface="Calibri" charset="0"/>
                        </a:rPr>
                        <a:t>17000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100" b="0" i="0" u="none" strike="noStrike" dirty="0">
                          <a:solidFill>
                            <a:srgbClr val="000000"/>
                          </a:solidFill>
                          <a:effectLst/>
                          <a:latin typeface="Calibri" charset="0"/>
                        </a:rPr>
                        <a:t> BJ CI ES-CN FR GH GM GN LR MR NI PT SL SN ST (planned: AO CD CM GA GQ GW NA ZA)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bl>
          </a:graphicData>
        </a:graphic>
      </p:graphicFrame>
      <p:sp>
        <p:nvSpPr>
          <p:cNvPr id="3" name="Título 1">
            <a:extLst>
              <a:ext uri="{FF2B5EF4-FFF2-40B4-BE49-F238E27FC236}">
                <a16:creationId xmlns:a16="http://schemas.microsoft.com/office/drawing/2014/main" id="{0CDC3F47-C859-A24F-B04F-4604E7FF1E7F}"/>
              </a:ext>
            </a:extLst>
          </p:cNvPr>
          <p:cNvSpPr txBox="1">
            <a:spLocks/>
          </p:cNvSpPr>
          <p:nvPr/>
        </p:nvSpPr>
        <p:spPr>
          <a:xfrm>
            <a:off x="251460" y="144543"/>
            <a:ext cx="6858000" cy="438388"/>
          </a:xfrm>
          <a:prstGeom prst="rect">
            <a:avLst/>
          </a:prstGeom>
        </p:spPr>
        <p:txBody>
          <a:bodyPr vert="horz" lIns="91440" tIns="45720" rIns="91440" bIns="45720" rtlCol="0" anchor="t">
            <a:normAutofit/>
          </a:bodyPr>
          <a:lstStyle>
            <a:lvl1pPr defTabSz="685800">
              <a:lnSpc>
                <a:spcPct val="90000"/>
              </a:lnSpc>
              <a:spcBef>
                <a:spcPct val="0"/>
              </a:spcBef>
              <a:buNone/>
              <a:defRPr sz="2000" b="1" i="0" cap="none">
                <a:effectLst/>
                <a:latin typeface="+mj-lt"/>
                <a:ea typeface="+mj-ea"/>
                <a:cs typeface="+mj-cs"/>
              </a:defRPr>
            </a:lvl1pPr>
          </a:lstStyle>
          <a:p>
            <a:r>
              <a:rPr lang="pt-BR" dirty="0"/>
              <a:t>South Atlantic Cables up to 2021</a:t>
            </a:r>
          </a:p>
        </p:txBody>
      </p:sp>
      <p:sp>
        <p:nvSpPr>
          <p:cNvPr id="6" name="Slide Number Placeholder 5">
            <a:extLst>
              <a:ext uri="{FF2B5EF4-FFF2-40B4-BE49-F238E27FC236}">
                <a16:creationId xmlns:a16="http://schemas.microsoft.com/office/drawing/2014/main" id="{C1D40374-E95D-DE4D-A14F-0F84FC7435F9}"/>
              </a:ext>
            </a:extLst>
          </p:cNvPr>
          <p:cNvSpPr txBox="1">
            <a:spLocks/>
          </p:cNvSpPr>
          <p:nvPr/>
        </p:nvSpPr>
        <p:spPr>
          <a:xfrm>
            <a:off x="8078542" y="4681927"/>
            <a:ext cx="608264" cy="37768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B1DED20-E75D-544F-B7D4-F9DC9C76F073}" type="slidenum">
              <a:rPr lang="en-US" sz="1200">
                <a:solidFill>
                  <a:schemeClr val="accent1"/>
                </a:solidFill>
              </a:rPr>
              <a:pPr algn="r"/>
              <a:t>29</a:t>
            </a:fld>
            <a:endParaRPr lang="en-US" sz="1200" dirty="0">
              <a:solidFill>
                <a:schemeClr val="accent1"/>
              </a:solidFill>
            </a:endParaRPr>
          </a:p>
        </p:txBody>
      </p:sp>
    </p:spTree>
    <p:extLst>
      <p:ext uri="{BB962C8B-B14F-4D97-AF65-F5344CB8AC3E}">
        <p14:creationId xmlns:p14="http://schemas.microsoft.com/office/powerpoint/2010/main" val="2623090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2418" y="4478656"/>
            <a:ext cx="9134061" cy="6648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Título 1"/>
          <p:cNvSpPr txBox="1">
            <a:spLocks/>
          </p:cNvSpPr>
          <p:nvPr/>
        </p:nvSpPr>
        <p:spPr>
          <a:xfrm>
            <a:off x="86194" y="1"/>
            <a:ext cx="2913038" cy="633678"/>
          </a:xfrm>
          <a:prstGeom prst="rect">
            <a:avLst/>
          </a:prstGeom>
        </p:spPr>
        <p:txBody>
          <a:bodyPr/>
          <a:lstStyle>
            <a:defPPr>
              <a:defRPr lang="en-US"/>
            </a:defPPr>
            <a:lvl1pPr defTabSz="685800">
              <a:lnSpc>
                <a:spcPct val="90000"/>
              </a:lnSpc>
              <a:spcBef>
                <a:spcPct val="0"/>
              </a:spcBef>
              <a:buNone/>
              <a:defRPr sz="1950" b="1" i="0" cap="none">
                <a:effectLst/>
                <a:latin typeface="+mj-lt"/>
                <a:ea typeface="+mj-ea"/>
                <a:cs typeface="+mj-cs"/>
              </a:defRPr>
            </a:lvl1pPr>
          </a:lstStyle>
          <a:p>
            <a:pPr algn="ctr"/>
            <a:r>
              <a:rPr lang="pt-BR" dirty="0"/>
              <a:t>South </a:t>
            </a:r>
            <a:r>
              <a:rPr lang="pt-BR" dirty="0" err="1"/>
              <a:t>Atlantic</a:t>
            </a:r>
            <a:r>
              <a:rPr lang="pt-BR" dirty="0"/>
              <a:t> </a:t>
            </a:r>
            <a:r>
              <a:rPr lang="pt-BR" dirty="0" err="1"/>
              <a:t>Cables</a:t>
            </a:r>
            <a:r>
              <a:rPr lang="pt-BR" dirty="0"/>
              <a:t> </a:t>
            </a:r>
            <a:r>
              <a:rPr lang="pt-BR" dirty="0" err="1"/>
              <a:t>up</a:t>
            </a:r>
            <a:r>
              <a:rPr lang="pt-BR" dirty="0"/>
              <a:t> </a:t>
            </a:r>
            <a:r>
              <a:rPr lang="pt-BR" dirty="0" err="1"/>
              <a:t>to</a:t>
            </a:r>
            <a:r>
              <a:rPr lang="pt-BR" dirty="0"/>
              <a:t> 2021</a:t>
            </a:r>
          </a:p>
        </p:txBody>
      </p:sp>
      <p:graphicFrame>
        <p:nvGraphicFramePr>
          <p:cNvPr id="9" name="Tabela 8"/>
          <p:cNvGraphicFramePr>
            <a:graphicFrameLocks noGrp="1"/>
          </p:cNvGraphicFramePr>
          <p:nvPr>
            <p:extLst>
              <p:ext uri="{D42A27DB-BD31-4B8C-83A1-F6EECF244321}">
                <p14:modId xmlns:p14="http://schemas.microsoft.com/office/powerpoint/2010/main" val="188420776"/>
              </p:ext>
            </p:extLst>
          </p:nvPr>
        </p:nvGraphicFramePr>
        <p:xfrm>
          <a:off x="241686" y="651967"/>
          <a:ext cx="2757546" cy="4455306"/>
        </p:xfrm>
        <a:graphic>
          <a:graphicData uri="http://schemas.openxmlformats.org/drawingml/2006/table">
            <a:tbl>
              <a:tblPr/>
              <a:tblGrid>
                <a:gridCol w="723430">
                  <a:extLst>
                    <a:ext uri="{9D8B030D-6E8A-4147-A177-3AD203B41FA5}">
                      <a16:colId xmlns:a16="http://schemas.microsoft.com/office/drawing/2014/main" val="20000"/>
                    </a:ext>
                  </a:extLst>
                </a:gridCol>
                <a:gridCol w="655343">
                  <a:extLst>
                    <a:ext uri="{9D8B030D-6E8A-4147-A177-3AD203B41FA5}">
                      <a16:colId xmlns:a16="http://schemas.microsoft.com/office/drawing/2014/main" val="20001"/>
                    </a:ext>
                  </a:extLst>
                </a:gridCol>
                <a:gridCol w="791517">
                  <a:extLst>
                    <a:ext uri="{9D8B030D-6E8A-4147-A177-3AD203B41FA5}">
                      <a16:colId xmlns:a16="http://schemas.microsoft.com/office/drawing/2014/main" val="20002"/>
                    </a:ext>
                  </a:extLst>
                </a:gridCol>
                <a:gridCol w="587256">
                  <a:extLst>
                    <a:ext uri="{9D8B030D-6E8A-4147-A177-3AD203B41FA5}">
                      <a16:colId xmlns:a16="http://schemas.microsoft.com/office/drawing/2014/main" val="20003"/>
                    </a:ext>
                  </a:extLst>
                </a:gridCol>
              </a:tblGrid>
              <a:tr h="186134">
                <a:tc gridSpan="2">
                  <a:txBody>
                    <a:bodyPr/>
                    <a:lstStyle/>
                    <a:p>
                      <a:pPr algn="ctr" fontAlgn="b"/>
                      <a:r>
                        <a:rPr lang="pt-BR" sz="1000" b="1" i="0" u="none" strike="noStrike">
                          <a:solidFill>
                            <a:srgbClr val="000000"/>
                          </a:solidFill>
                          <a:effectLst/>
                          <a:latin typeface="Calibri" charset="0"/>
                        </a:rPr>
                        <a:t>N &amp; S America</a:t>
                      </a:r>
                    </a:p>
                  </a:txBody>
                  <a:tcPr marL="5871" marR="5871" marT="5871" marB="0" anchor="b">
                    <a:lnL>
                      <a:noFill/>
                    </a:lnL>
                    <a:lnR>
                      <a:noFill/>
                    </a:lnR>
                    <a:lnT>
                      <a:noFill/>
                    </a:lnT>
                    <a:lnB>
                      <a:noFill/>
                    </a:lnB>
                  </a:tcPr>
                </a:tc>
                <a:tc hMerge="1">
                  <a:txBody>
                    <a:bodyPr/>
                    <a:lstStyle/>
                    <a:p>
                      <a:endParaRPr lang="pt-BR"/>
                    </a:p>
                  </a:txBody>
                  <a:tcPr/>
                </a:tc>
                <a:tc gridSpan="2">
                  <a:txBody>
                    <a:bodyPr/>
                    <a:lstStyle/>
                    <a:p>
                      <a:pPr algn="ctr" fontAlgn="b"/>
                      <a:r>
                        <a:rPr lang="pt-BR" sz="1000" b="1" i="0" u="none" strike="noStrike">
                          <a:solidFill>
                            <a:srgbClr val="000000"/>
                          </a:solidFill>
                          <a:effectLst/>
                          <a:latin typeface="Calibri" charset="0"/>
                        </a:rPr>
                        <a:t>Africa-Europe</a:t>
                      </a:r>
                    </a:p>
                  </a:txBody>
                  <a:tcPr marL="5871" marR="5871" marT="5871" marB="0" anchor="b">
                    <a:lnL>
                      <a:noFill/>
                    </a:lnL>
                    <a:lnR>
                      <a:noFill/>
                    </a:lnR>
                    <a:lnT>
                      <a:noFill/>
                    </a:lnT>
                    <a:lnB>
                      <a:noFill/>
                    </a:lnB>
                  </a:tcPr>
                </a:tc>
                <a:tc hMerge="1">
                  <a:txBody>
                    <a:bodyPr/>
                    <a:lstStyle/>
                    <a:p>
                      <a:endParaRPr lang="pt-BR"/>
                    </a:p>
                  </a:txBody>
                  <a:tcPr/>
                </a:tc>
                <a:extLst>
                  <a:ext uri="{0D108BD9-81ED-4DB2-BD59-A6C34878D82A}">
                    <a16:rowId xmlns:a16="http://schemas.microsoft.com/office/drawing/2014/main" val="10000"/>
                  </a:ext>
                </a:extLst>
              </a:tr>
              <a:tr h="162371">
                <a:tc>
                  <a:txBody>
                    <a:bodyPr/>
                    <a:lstStyle/>
                    <a:p>
                      <a:pPr algn="l" fontAlgn="b"/>
                      <a:r>
                        <a:rPr lang="pt-BR" sz="1000" b="1" i="0" u="none" strike="noStrike">
                          <a:solidFill>
                            <a:srgbClr val="000000"/>
                          </a:solidFill>
                          <a:effectLst/>
                          <a:latin typeface="Calibri" charset="0"/>
                        </a:rPr>
                        <a:t>Name</a:t>
                      </a:r>
                    </a:p>
                  </a:txBody>
                  <a:tcPr marL="5871" marR="5871" marT="5871" marB="0" anchor="b">
                    <a:lnL>
                      <a:noFill/>
                    </a:lnL>
                    <a:lnR>
                      <a:noFill/>
                    </a:lnR>
                    <a:lnT>
                      <a:noFill/>
                    </a:lnT>
                    <a:lnB>
                      <a:noFill/>
                    </a:lnB>
                  </a:tcPr>
                </a:tc>
                <a:tc>
                  <a:txBody>
                    <a:bodyPr/>
                    <a:lstStyle/>
                    <a:p>
                      <a:pPr algn="ctr" fontAlgn="b"/>
                      <a:r>
                        <a:rPr lang="pt-BR" sz="1000" b="1" i="0" u="none" strike="noStrike">
                          <a:solidFill>
                            <a:srgbClr val="000000"/>
                          </a:solidFill>
                          <a:effectLst/>
                          <a:latin typeface="Calibri" charset="0"/>
                        </a:rPr>
                        <a:t>Year</a:t>
                      </a:r>
                    </a:p>
                  </a:txBody>
                  <a:tcPr marL="5871" marR="5871" marT="5871" marB="0" anchor="b">
                    <a:lnL>
                      <a:noFill/>
                    </a:lnL>
                    <a:lnR>
                      <a:noFill/>
                    </a:lnR>
                    <a:lnT>
                      <a:noFill/>
                    </a:lnT>
                    <a:lnB>
                      <a:noFill/>
                    </a:lnB>
                  </a:tcPr>
                </a:tc>
                <a:tc>
                  <a:txBody>
                    <a:bodyPr/>
                    <a:lstStyle/>
                    <a:p>
                      <a:pPr algn="l" fontAlgn="b"/>
                      <a:r>
                        <a:rPr lang="pt-BR" sz="1000" b="1" i="0" u="none" strike="noStrike">
                          <a:solidFill>
                            <a:srgbClr val="000000"/>
                          </a:solidFill>
                          <a:effectLst/>
                          <a:latin typeface="Calibri" charset="0"/>
                        </a:rPr>
                        <a:t>Name</a:t>
                      </a:r>
                    </a:p>
                  </a:txBody>
                  <a:tcPr marL="5871" marR="5871" marT="5871" marB="0" anchor="b">
                    <a:lnL>
                      <a:noFill/>
                    </a:lnL>
                    <a:lnR>
                      <a:noFill/>
                    </a:lnR>
                    <a:lnT>
                      <a:noFill/>
                    </a:lnT>
                    <a:lnB>
                      <a:noFill/>
                    </a:lnB>
                  </a:tcPr>
                </a:tc>
                <a:tc>
                  <a:txBody>
                    <a:bodyPr/>
                    <a:lstStyle/>
                    <a:p>
                      <a:pPr algn="ctr" fontAlgn="b"/>
                      <a:r>
                        <a:rPr lang="pt-BR" sz="1000" b="1" i="0" u="none" strike="noStrike">
                          <a:solidFill>
                            <a:srgbClr val="000000"/>
                          </a:solidFill>
                          <a:effectLst/>
                          <a:latin typeface="Calibri" charset="0"/>
                        </a:rPr>
                        <a:t>Year</a:t>
                      </a:r>
                    </a:p>
                  </a:txBody>
                  <a:tcPr marL="5871" marR="5871" marT="5871" marB="0" anchor="b">
                    <a:lnL>
                      <a:noFill/>
                    </a:lnL>
                    <a:lnR>
                      <a:noFill/>
                    </a:lnR>
                    <a:lnT>
                      <a:noFill/>
                    </a:lnT>
                    <a:lnB>
                      <a:noFill/>
                    </a:lnB>
                  </a:tcPr>
                </a:tc>
                <a:extLst>
                  <a:ext uri="{0D108BD9-81ED-4DB2-BD59-A6C34878D82A}">
                    <a16:rowId xmlns:a16="http://schemas.microsoft.com/office/drawing/2014/main" val="10001"/>
                  </a:ext>
                </a:extLst>
              </a:tr>
              <a:tr h="162371">
                <a:tc>
                  <a:txBody>
                    <a:bodyPr/>
                    <a:lstStyle/>
                    <a:p>
                      <a:pPr algn="l" fontAlgn="b"/>
                      <a:r>
                        <a:rPr lang="pt-BR" sz="1000" b="0" i="0" u="none" strike="noStrike">
                          <a:solidFill>
                            <a:srgbClr val="000000"/>
                          </a:solidFill>
                          <a:effectLst/>
                          <a:latin typeface="Calibri" charset="0"/>
                        </a:rPr>
                        <a:t>Americas-2</a:t>
                      </a:r>
                    </a:p>
                  </a:txBody>
                  <a:tcPr marL="5871" marR="5871" marT="5871" marB="0" anchor="b">
                    <a:lnL>
                      <a:noFill/>
                    </a:lnL>
                    <a:lnR>
                      <a:noFill/>
                    </a:lnR>
                    <a:lnT>
                      <a:noFill/>
                    </a:lnT>
                    <a:lnB>
                      <a:noFill/>
                    </a:lnB>
                  </a:tcPr>
                </a:tc>
                <a:tc>
                  <a:txBody>
                    <a:bodyPr/>
                    <a:lstStyle/>
                    <a:p>
                      <a:pPr algn="ctr" fontAlgn="b"/>
                      <a:r>
                        <a:rPr lang="pt-BR" sz="1000" b="0" i="0" u="none" strike="noStrike">
                          <a:solidFill>
                            <a:srgbClr val="000000"/>
                          </a:solidFill>
                          <a:effectLst/>
                          <a:latin typeface="Calibri" charset="0"/>
                        </a:rPr>
                        <a:t>2000</a:t>
                      </a:r>
                    </a:p>
                  </a:txBody>
                  <a:tcPr marL="5871" marR="5871" marT="5871" marB="0" anchor="b">
                    <a:lnL>
                      <a:noFill/>
                    </a:lnL>
                    <a:lnR>
                      <a:noFill/>
                    </a:lnR>
                    <a:lnT>
                      <a:noFill/>
                    </a:lnT>
                    <a:lnB>
                      <a:noFill/>
                    </a:lnB>
                  </a:tcPr>
                </a:tc>
                <a:tc>
                  <a:txBody>
                    <a:bodyPr/>
                    <a:lstStyle/>
                    <a:p>
                      <a:pPr algn="l" fontAlgn="b"/>
                      <a:r>
                        <a:rPr lang="pt-BR" sz="1000" b="0" i="0" u="none" strike="noStrike">
                          <a:solidFill>
                            <a:srgbClr val="000000"/>
                          </a:solidFill>
                          <a:effectLst/>
                          <a:latin typeface="Calibri" charset="0"/>
                        </a:rPr>
                        <a:t>SAT-3/WASC</a:t>
                      </a:r>
                    </a:p>
                  </a:txBody>
                  <a:tcPr marL="5871" marR="5871" marT="5871" marB="0" anchor="b">
                    <a:lnL>
                      <a:noFill/>
                    </a:lnL>
                    <a:lnR>
                      <a:noFill/>
                    </a:lnR>
                    <a:lnT>
                      <a:noFill/>
                    </a:lnT>
                    <a:lnB>
                      <a:noFill/>
                    </a:lnB>
                  </a:tcPr>
                </a:tc>
                <a:tc>
                  <a:txBody>
                    <a:bodyPr/>
                    <a:lstStyle/>
                    <a:p>
                      <a:pPr algn="ctr" fontAlgn="b"/>
                      <a:r>
                        <a:rPr lang="pt-BR" sz="1000" b="0" i="0" u="none" strike="noStrike">
                          <a:solidFill>
                            <a:srgbClr val="000000"/>
                          </a:solidFill>
                          <a:effectLst/>
                          <a:latin typeface="Calibri" charset="0"/>
                        </a:rPr>
                        <a:t>2002</a:t>
                      </a:r>
                    </a:p>
                  </a:txBody>
                  <a:tcPr marL="5871" marR="5871" marT="5871" marB="0" anchor="b">
                    <a:lnL>
                      <a:noFill/>
                    </a:lnL>
                    <a:lnR>
                      <a:noFill/>
                    </a:lnR>
                    <a:lnT>
                      <a:noFill/>
                    </a:lnT>
                    <a:lnB>
                      <a:noFill/>
                    </a:lnB>
                  </a:tcPr>
                </a:tc>
                <a:extLst>
                  <a:ext uri="{0D108BD9-81ED-4DB2-BD59-A6C34878D82A}">
                    <a16:rowId xmlns:a16="http://schemas.microsoft.com/office/drawing/2014/main" val="10002"/>
                  </a:ext>
                </a:extLst>
              </a:tr>
              <a:tr h="162371">
                <a:tc>
                  <a:txBody>
                    <a:bodyPr/>
                    <a:lstStyle/>
                    <a:p>
                      <a:pPr algn="l" fontAlgn="b"/>
                      <a:r>
                        <a:rPr lang="pt-BR" sz="1000" b="0" i="0" u="none" strike="noStrike">
                          <a:solidFill>
                            <a:srgbClr val="000000"/>
                          </a:solidFill>
                          <a:effectLst/>
                          <a:latin typeface="Calibri" charset="0"/>
                        </a:rPr>
                        <a:t>SAC</a:t>
                      </a:r>
                    </a:p>
                  </a:txBody>
                  <a:tcPr marL="5871" marR="5871" marT="5871" marB="0" anchor="b">
                    <a:lnL>
                      <a:noFill/>
                    </a:lnL>
                    <a:lnR>
                      <a:noFill/>
                    </a:lnR>
                    <a:lnT>
                      <a:noFill/>
                    </a:lnT>
                    <a:lnB>
                      <a:noFill/>
                    </a:lnB>
                  </a:tcPr>
                </a:tc>
                <a:tc>
                  <a:txBody>
                    <a:bodyPr/>
                    <a:lstStyle/>
                    <a:p>
                      <a:pPr algn="ctr" fontAlgn="b"/>
                      <a:r>
                        <a:rPr lang="pt-BR" sz="1000" b="0" i="0" u="none" strike="noStrike">
                          <a:solidFill>
                            <a:srgbClr val="000000"/>
                          </a:solidFill>
                          <a:effectLst/>
                          <a:latin typeface="Calibri" charset="0"/>
                        </a:rPr>
                        <a:t>2000</a:t>
                      </a:r>
                    </a:p>
                  </a:txBody>
                  <a:tcPr marL="5871" marR="5871" marT="5871" marB="0" anchor="b">
                    <a:lnL>
                      <a:noFill/>
                    </a:lnL>
                    <a:lnR>
                      <a:noFill/>
                    </a:lnR>
                    <a:lnT>
                      <a:noFill/>
                    </a:lnT>
                    <a:lnB>
                      <a:noFill/>
                    </a:lnB>
                  </a:tcPr>
                </a:tc>
                <a:tc>
                  <a:txBody>
                    <a:bodyPr/>
                    <a:lstStyle/>
                    <a:p>
                      <a:pPr algn="l" fontAlgn="b"/>
                      <a:r>
                        <a:rPr lang="pt-BR" sz="1000" b="0" i="0" u="none" strike="noStrike">
                          <a:solidFill>
                            <a:srgbClr val="000000"/>
                          </a:solidFill>
                          <a:effectLst/>
                          <a:latin typeface="Calibri" charset="0"/>
                        </a:rPr>
                        <a:t>SEACOM</a:t>
                      </a:r>
                    </a:p>
                  </a:txBody>
                  <a:tcPr marL="5871" marR="5871" marT="5871" marB="0" anchor="b">
                    <a:lnL>
                      <a:noFill/>
                    </a:lnL>
                    <a:lnR>
                      <a:noFill/>
                    </a:lnR>
                    <a:lnT>
                      <a:noFill/>
                    </a:lnT>
                    <a:lnB>
                      <a:noFill/>
                    </a:lnB>
                  </a:tcPr>
                </a:tc>
                <a:tc>
                  <a:txBody>
                    <a:bodyPr/>
                    <a:lstStyle/>
                    <a:p>
                      <a:pPr algn="ctr" fontAlgn="b"/>
                      <a:r>
                        <a:rPr lang="pt-BR" sz="1000" b="0" i="0" u="none" strike="noStrike">
                          <a:solidFill>
                            <a:srgbClr val="000000"/>
                          </a:solidFill>
                          <a:effectLst/>
                          <a:latin typeface="Calibri" charset="0"/>
                        </a:rPr>
                        <a:t>2009</a:t>
                      </a:r>
                    </a:p>
                  </a:txBody>
                  <a:tcPr marL="5871" marR="5871" marT="5871" marB="0" anchor="b">
                    <a:lnL>
                      <a:noFill/>
                    </a:lnL>
                    <a:lnR>
                      <a:noFill/>
                    </a:lnR>
                    <a:lnT>
                      <a:noFill/>
                    </a:lnT>
                    <a:lnB>
                      <a:noFill/>
                    </a:lnB>
                  </a:tcPr>
                </a:tc>
                <a:extLst>
                  <a:ext uri="{0D108BD9-81ED-4DB2-BD59-A6C34878D82A}">
                    <a16:rowId xmlns:a16="http://schemas.microsoft.com/office/drawing/2014/main" val="10003"/>
                  </a:ext>
                </a:extLst>
              </a:tr>
              <a:tr h="162371">
                <a:tc>
                  <a:txBody>
                    <a:bodyPr/>
                    <a:lstStyle/>
                    <a:p>
                      <a:pPr algn="l" fontAlgn="b"/>
                      <a:r>
                        <a:rPr lang="pt-BR" sz="1000" b="0" i="0" u="none" strike="noStrike">
                          <a:solidFill>
                            <a:srgbClr val="000000"/>
                          </a:solidFill>
                          <a:effectLst/>
                          <a:latin typeface="Calibri" charset="0"/>
                        </a:rPr>
                        <a:t>GlobeNet</a:t>
                      </a:r>
                    </a:p>
                  </a:txBody>
                  <a:tcPr marL="5871" marR="5871" marT="5871" marB="0" anchor="b">
                    <a:lnL>
                      <a:noFill/>
                    </a:lnL>
                    <a:lnR>
                      <a:noFill/>
                    </a:lnR>
                    <a:lnT>
                      <a:noFill/>
                    </a:lnT>
                    <a:lnB>
                      <a:noFill/>
                    </a:lnB>
                  </a:tcPr>
                </a:tc>
                <a:tc>
                  <a:txBody>
                    <a:bodyPr/>
                    <a:lstStyle/>
                    <a:p>
                      <a:pPr algn="ctr" fontAlgn="b"/>
                      <a:r>
                        <a:rPr lang="pt-BR" sz="1000" b="0" i="0" u="none" strike="noStrike">
                          <a:solidFill>
                            <a:srgbClr val="000000"/>
                          </a:solidFill>
                          <a:effectLst/>
                          <a:latin typeface="Calibri" charset="0"/>
                        </a:rPr>
                        <a:t>2000</a:t>
                      </a:r>
                    </a:p>
                  </a:txBody>
                  <a:tcPr marL="5871" marR="5871" marT="5871" marB="0" anchor="b">
                    <a:lnL>
                      <a:noFill/>
                    </a:lnL>
                    <a:lnR>
                      <a:noFill/>
                    </a:lnR>
                    <a:lnT>
                      <a:noFill/>
                    </a:lnT>
                    <a:lnB>
                      <a:noFill/>
                    </a:lnB>
                  </a:tcPr>
                </a:tc>
                <a:tc>
                  <a:txBody>
                    <a:bodyPr/>
                    <a:lstStyle/>
                    <a:p>
                      <a:pPr algn="l" fontAlgn="b"/>
                      <a:r>
                        <a:rPr lang="pt-BR" sz="1000" b="0" i="0" u="none" strike="noStrike">
                          <a:solidFill>
                            <a:srgbClr val="000000"/>
                          </a:solidFill>
                          <a:effectLst/>
                          <a:latin typeface="Calibri" charset="0"/>
                        </a:rPr>
                        <a:t>EASSy</a:t>
                      </a:r>
                    </a:p>
                  </a:txBody>
                  <a:tcPr marL="5871" marR="5871" marT="5871" marB="0" anchor="b">
                    <a:lnL>
                      <a:noFill/>
                    </a:lnL>
                    <a:lnR>
                      <a:noFill/>
                    </a:lnR>
                    <a:lnT>
                      <a:noFill/>
                    </a:lnT>
                    <a:lnB>
                      <a:noFill/>
                    </a:lnB>
                  </a:tcPr>
                </a:tc>
                <a:tc>
                  <a:txBody>
                    <a:bodyPr/>
                    <a:lstStyle/>
                    <a:p>
                      <a:pPr algn="ctr" fontAlgn="b"/>
                      <a:r>
                        <a:rPr lang="pt-BR" sz="1000" b="0" i="0" u="none" strike="noStrike">
                          <a:solidFill>
                            <a:srgbClr val="000000"/>
                          </a:solidFill>
                          <a:effectLst/>
                          <a:latin typeface="Calibri" charset="0"/>
                        </a:rPr>
                        <a:t>2010</a:t>
                      </a:r>
                    </a:p>
                  </a:txBody>
                  <a:tcPr marL="5871" marR="5871" marT="5871" marB="0" anchor="b">
                    <a:lnL>
                      <a:noFill/>
                    </a:lnL>
                    <a:lnR>
                      <a:noFill/>
                    </a:lnR>
                    <a:lnT>
                      <a:noFill/>
                    </a:lnT>
                    <a:lnB>
                      <a:noFill/>
                    </a:lnB>
                  </a:tcPr>
                </a:tc>
                <a:extLst>
                  <a:ext uri="{0D108BD9-81ED-4DB2-BD59-A6C34878D82A}">
                    <a16:rowId xmlns:a16="http://schemas.microsoft.com/office/drawing/2014/main" val="10004"/>
                  </a:ext>
                </a:extLst>
              </a:tr>
              <a:tr h="162371">
                <a:tc>
                  <a:txBody>
                    <a:bodyPr/>
                    <a:lstStyle/>
                    <a:p>
                      <a:pPr algn="l" fontAlgn="b"/>
                      <a:r>
                        <a:rPr lang="pt-BR" sz="1000" b="0" i="0" u="none" strike="noStrike">
                          <a:solidFill>
                            <a:srgbClr val="000000"/>
                          </a:solidFill>
                          <a:effectLst/>
                          <a:latin typeface="Calibri" charset="0"/>
                        </a:rPr>
                        <a:t>SAm-1</a:t>
                      </a:r>
                    </a:p>
                  </a:txBody>
                  <a:tcPr marL="5871" marR="5871" marT="5871" marB="0" anchor="b">
                    <a:lnL>
                      <a:noFill/>
                    </a:lnL>
                    <a:lnR>
                      <a:noFill/>
                    </a:lnR>
                    <a:lnT>
                      <a:noFill/>
                    </a:lnT>
                    <a:lnB>
                      <a:noFill/>
                    </a:lnB>
                  </a:tcPr>
                </a:tc>
                <a:tc>
                  <a:txBody>
                    <a:bodyPr/>
                    <a:lstStyle/>
                    <a:p>
                      <a:pPr algn="ctr" fontAlgn="b"/>
                      <a:r>
                        <a:rPr lang="pt-BR" sz="1000" b="0" i="0" u="none" strike="noStrike">
                          <a:solidFill>
                            <a:srgbClr val="000000"/>
                          </a:solidFill>
                          <a:effectLst/>
                          <a:latin typeface="Calibri" charset="0"/>
                        </a:rPr>
                        <a:t>2001</a:t>
                      </a:r>
                    </a:p>
                  </a:txBody>
                  <a:tcPr marL="5871" marR="5871" marT="5871" marB="0" anchor="b">
                    <a:lnL>
                      <a:noFill/>
                    </a:lnL>
                    <a:lnR>
                      <a:noFill/>
                    </a:lnR>
                    <a:lnT>
                      <a:noFill/>
                    </a:lnT>
                    <a:lnB>
                      <a:noFill/>
                    </a:lnB>
                  </a:tcPr>
                </a:tc>
                <a:tc>
                  <a:txBody>
                    <a:bodyPr/>
                    <a:lstStyle/>
                    <a:p>
                      <a:pPr algn="l" fontAlgn="b"/>
                      <a:r>
                        <a:rPr lang="pt-BR" sz="1000" b="0" i="0" u="none" strike="noStrike">
                          <a:solidFill>
                            <a:srgbClr val="000000"/>
                          </a:solidFill>
                          <a:effectLst/>
                          <a:latin typeface="Calibri" charset="0"/>
                        </a:rPr>
                        <a:t>WACS</a:t>
                      </a:r>
                    </a:p>
                  </a:txBody>
                  <a:tcPr marL="5871" marR="5871" marT="5871" marB="0" anchor="b">
                    <a:lnL>
                      <a:noFill/>
                    </a:lnL>
                    <a:lnR>
                      <a:noFill/>
                    </a:lnR>
                    <a:lnT>
                      <a:noFill/>
                    </a:lnT>
                    <a:lnB>
                      <a:noFill/>
                    </a:lnB>
                  </a:tcPr>
                </a:tc>
                <a:tc>
                  <a:txBody>
                    <a:bodyPr/>
                    <a:lstStyle/>
                    <a:p>
                      <a:pPr algn="ctr" fontAlgn="b"/>
                      <a:r>
                        <a:rPr lang="pt-BR" sz="1000" b="0" i="0" u="none" strike="noStrike">
                          <a:solidFill>
                            <a:srgbClr val="000000"/>
                          </a:solidFill>
                          <a:effectLst/>
                          <a:latin typeface="Calibri" charset="0"/>
                        </a:rPr>
                        <a:t>2012</a:t>
                      </a:r>
                    </a:p>
                  </a:txBody>
                  <a:tcPr marL="5871" marR="5871" marT="5871" marB="0" anchor="b">
                    <a:lnL>
                      <a:noFill/>
                    </a:lnL>
                    <a:lnR>
                      <a:noFill/>
                    </a:lnR>
                    <a:lnT>
                      <a:noFill/>
                    </a:lnT>
                    <a:lnB>
                      <a:noFill/>
                    </a:lnB>
                  </a:tcPr>
                </a:tc>
                <a:extLst>
                  <a:ext uri="{0D108BD9-81ED-4DB2-BD59-A6C34878D82A}">
                    <a16:rowId xmlns:a16="http://schemas.microsoft.com/office/drawing/2014/main" val="10005"/>
                  </a:ext>
                </a:extLst>
              </a:tr>
              <a:tr h="162371">
                <a:tc>
                  <a:txBody>
                    <a:bodyPr/>
                    <a:lstStyle/>
                    <a:p>
                      <a:pPr algn="l" fontAlgn="b"/>
                      <a:r>
                        <a:rPr lang="pt-BR" sz="1000" b="0" i="0" u="none" strike="noStrike">
                          <a:solidFill>
                            <a:srgbClr val="000000"/>
                          </a:solidFill>
                          <a:effectLst/>
                          <a:latin typeface="Calibri" charset="0"/>
                        </a:rPr>
                        <a:t>AMX-1</a:t>
                      </a:r>
                    </a:p>
                  </a:txBody>
                  <a:tcPr marL="5871" marR="5871" marT="5871" marB="0" anchor="b">
                    <a:lnL>
                      <a:noFill/>
                    </a:lnL>
                    <a:lnR>
                      <a:noFill/>
                    </a:lnR>
                    <a:lnT>
                      <a:noFill/>
                    </a:lnT>
                    <a:lnB>
                      <a:noFill/>
                    </a:lnB>
                  </a:tcPr>
                </a:tc>
                <a:tc>
                  <a:txBody>
                    <a:bodyPr/>
                    <a:lstStyle/>
                    <a:p>
                      <a:pPr algn="ctr" fontAlgn="b"/>
                      <a:r>
                        <a:rPr lang="pt-BR" sz="1000" b="0" i="0" u="none" strike="noStrike">
                          <a:solidFill>
                            <a:srgbClr val="000000"/>
                          </a:solidFill>
                          <a:effectLst/>
                          <a:latin typeface="Calibri" charset="0"/>
                        </a:rPr>
                        <a:t>2014</a:t>
                      </a:r>
                    </a:p>
                  </a:txBody>
                  <a:tcPr marL="5871" marR="5871" marT="5871" marB="0" anchor="b">
                    <a:lnL>
                      <a:noFill/>
                    </a:lnL>
                    <a:lnR>
                      <a:noFill/>
                    </a:lnR>
                    <a:lnT>
                      <a:noFill/>
                    </a:lnT>
                    <a:lnB>
                      <a:noFill/>
                    </a:lnB>
                  </a:tcPr>
                </a:tc>
                <a:tc>
                  <a:txBody>
                    <a:bodyPr/>
                    <a:lstStyle/>
                    <a:p>
                      <a:pPr algn="l" fontAlgn="b"/>
                      <a:r>
                        <a:rPr lang="pt-BR" sz="1000" b="0" i="0" u="none" strike="noStrike">
                          <a:solidFill>
                            <a:srgbClr val="000000"/>
                          </a:solidFill>
                          <a:effectLst/>
                          <a:latin typeface="Calibri" charset="0"/>
                        </a:rPr>
                        <a:t>ACE</a:t>
                      </a:r>
                    </a:p>
                  </a:txBody>
                  <a:tcPr marL="5871" marR="5871" marT="5871" marB="0" anchor="b">
                    <a:lnL>
                      <a:noFill/>
                    </a:lnL>
                    <a:lnR>
                      <a:noFill/>
                    </a:lnR>
                    <a:lnT>
                      <a:noFill/>
                    </a:lnT>
                    <a:lnB>
                      <a:noFill/>
                    </a:lnB>
                  </a:tcPr>
                </a:tc>
                <a:tc>
                  <a:txBody>
                    <a:bodyPr/>
                    <a:lstStyle/>
                    <a:p>
                      <a:pPr algn="ctr" fontAlgn="b"/>
                      <a:r>
                        <a:rPr lang="pt-BR" sz="1000" b="0" i="0" u="none" strike="noStrike">
                          <a:solidFill>
                            <a:srgbClr val="000000"/>
                          </a:solidFill>
                          <a:effectLst/>
                          <a:latin typeface="Calibri" charset="0"/>
                        </a:rPr>
                        <a:t>2012</a:t>
                      </a:r>
                    </a:p>
                  </a:txBody>
                  <a:tcPr marL="5871" marR="5871" marT="5871" marB="0" anchor="b">
                    <a:lnL>
                      <a:noFill/>
                    </a:lnL>
                    <a:lnR>
                      <a:noFill/>
                    </a:lnR>
                    <a:lnT>
                      <a:noFill/>
                    </a:lnT>
                    <a:lnB>
                      <a:noFill/>
                    </a:lnB>
                  </a:tcPr>
                </a:tc>
                <a:extLst>
                  <a:ext uri="{0D108BD9-81ED-4DB2-BD59-A6C34878D82A}">
                    <a16:rowId xmlns:a16="http://schemas.microsoft.com/office/drawing/2014/main" val="10006"/>
                  </a:ext>
                </a:extLst>
              </a:tr>
              <a:tr h="162371">
                <a:tc>
                  <a:txBody>
                    <a:bodyPr/>
                    <a:lstStyle/>
                    <a:p>
                      <a:pPr algn="l" fontAlgn="b"/>
                      <a:r>
                        <a:rPr lang="pt-BR" sz="1000" b="0" i="0" u="none" strike="noStrike">
                          <a:solidFill>
                            <a:srgbClr val="000000"/>
                          </a:solidFill>
                          <a:effectLst/>
                          <a:latin typeface="Calibri" charset="0"/>
                        </a:rPr>
                        <a:t>Monet</a:t>
                      </a:r>
                    </a:p>
                  </a:txBody>
                  <a:tcPr marL="5871" marR="5871" marT="5871" marB="0" anchor="b">
                    <a:lnL>
                      <a:noFill/>
                    </a:lnL>
                    <a:lnR>
                      <a:noFill/>
                    </a:lnR>
                    <a:lnT>
                      <a:noFill/>
                    </a:lnT>
                    <a:lnB>
                      <a:noFill/>
                    </a:lnB>
                  </a:tcPr>
                </a:tc>
                <a:tc>
                  <a:txBody>
                    <a:bodyPr/>
                    <a:lstStyle/>
                    <a:p>
                      <a:pPr algn="ctr" fontAlgn="b"/>
                      <a:r>
                        <a:rPr lang="pt-BR" sz="1000" b="0" i="0" u="none" strike="noStrike">
                          <a:solidFill>
                            <a:srgbClr val="000000"/>
                          </a:solidFill>
                          <a:effectLst/>
                          <a:latin typeface="Calibri" charset="0"/>
                        </a:rPr>
                        <a:t>2017</a:t>
                      </a:r>
                    </a:p>
                  </a:txBody>
                  <a:tcPr marL="5871" marR="5871" marT="5871" marB="0" anchor="b">
                    <a:lnL>
                      <a:noFill/>
                    </a:lnL>
                    <a:lnR>
                      <a:noFill/>
                    </a:lnR>
                    <a:lnT>
                      <a:noFill/>
                    </a:lnT>
                    <a:lnB>
                      <a:noFill/>
                    </a:lnB>
                  </a:tcPr>
                </a:tc>
                <a:tc>
                  <a:txBody>
                    <a:bodyPr/>
                    <a:lstStyle/>
                    <a:p>
                      <a:pPr algn="l" fontAlgn="b"/>
                      <a:endParaRPr lang="pt-BR" sz="1000" b="0" i="0" u="none" strike="noStrike">
                        <a:solidFill>
                          <a:srgbClr val="000000"/>
                        </a:solidFill>
                        <a:effectLst/>
                        <a:latin typeface="Calibri" charset="0"/>
                      </a:endParaRPr>
                    </a:p>
                  </a:txBody>
                  <a:tcPr marL="5871" marR="5871" marT="5871" marB="0" anchor="b">
                    <a:lnL>
                      <a:noFill/>
                    </a:lnL>
                    <a:lnR>
                      <a:noFill/>
                    </a:lnR>
                    <a:lnT>
                      <a:noFill/>
                    </a:lnT>
                    <a:lnB>
                      <a:noFill/>
                    </a:lnB>
                  </a:tcPr>
                </a:tc>
                <a:tc>
                  <a:txBody>
                    <a:bodyPr/>
                    <a:lstStyle/>
                    <a:p>
                      <a:pPr algn="l" fontAlgn="b"/>
                      <a:endParaRPr lang="pt-BR" sz="1000" b="0" i="0" u="none" strike="noStrike">
                        <a:solidFill>
                          <a:srgbClr val="000000"/>
                        </a:solidFill>
                        <a:effectLst/>
                        <a:latin typeface="Calibri" charset="0"/>
                      </a:endParaRPr>
                    </a:p>
                  </a:txBody>
                  <a:tcPr marL="5871" marR="5871" marT="5871" marB="0" anchor="b">
                    <a:lnL>
                      <a:noFill/>
                    </a:lnL>
                    <a:lnR>
                      <a:noFill/>
                    </a:lnR>
                    <a:lnT>
                      <a:noFill/>
                    </a:lnT>
                    <a:lnB>
                      <a:noFill/>
                    </a:lnB>
                  </a:tcPr>
                </a:tc>
                <a:extLst>
                  <a:ext uri="{0D108BD9-81ED-4DB2-BD59-A6C34878D82A}">
                    <a16:rowId xmlns:a16="http://schemas.microsoft.com/office/drawing/2014/main" val="10007"/>
                  </a:ext>
                </a:extLst>
              </a:tr>
              <a:tr h="162371">
                <a:tc>
                  <a:txBody>
                    <a:bodyPr/>
                    <a:lstStyle/>
                    <a:p>
                      <a:pPr algn="l" fontAlgn="b"/>
                      <a:r>
                        <a:rPr lang="pt-BR" sz="1000" b="0" i="0" u="none" strike="noStrike">
                          <a:solidFill>
                            <a:srgbClr val="000000"/>
                          </a:solidFill>
                          <a:effectLst/>
                          <a:latin typeface="Calibri" charset="0"/>
                        </a:rPr>
                        <a:t>Seabras-1</a:t>
                      </a:r>
                    </a:p>
                  </a:txBody>
                  <a:tcPr marL="5871" marR="5871" marT="5871" marB="0" anchor="b">
                    <a:lnL>
                      <a:noFill/>
                    </a:lnL>
                    <a:lnR>
                      <a:noFill/>
                    </a:lnR>
                    <a:lnT>
                      <a:noFill/>
                    </a:lnT>
                    <a:lnB>
                      <a:noFill/>
                    </a:lnB>
                  </a:tcPr>
                </a:tc>
                <a:tc>
                  <a:txBody>
                    <a:bodyPr/>
                    <a:lstStyle/>
                    <a:p>
                      <a:pPr algn="ctr" fontAlgn="b"/>
                      <a:r>
                        <a:rPr lang="pt-BR" sz="1000" b="0" i="0" u="none" strike="noStrike">
                          <a:solidFill>
                            <a:srgbClr val="000000"/>
                          </a:solidFill>
                          <a:effectLst/>
                          <a:latin typeface="Calibri" charset="0"/>
                        </a:rPr>
                        <a:t>2017</a:t>
                      </a:r>
                    </a:p>
                  </a:txBody>
                  <a:tcPr marL="5871" marR="5871" marT="5871" marB="0" anchor="b">
                    <a:lnL>
                      <a:noFill/>
                    </a:lnL>
                    <a:lnR>
                      <a:noFill/>
                    </a:lnR>
                    <a:lnT>
                      <a:noFill/>
                    </a:lnT>
                    <a:lnB>
                      <a:noFill/>
                    </a:lnB>
                  </a:tcPr>
                </a:tc>
                <a:tc>
                  <a:txBody>
                    <a:bodyPr/>
                    <a:lstStyle/>
                    <a:p>
                      <a:pPr algn="l" fontAlgn="b"/>
                      <a:endParaRPr lang="pt-BR" sz="1000" b="0" i="0" u="none" strike="noStrike">
                        <a:solidFill>
                          <a:srgbClr val="000000"/>
                        </a:solidFill>
                        <a:effectLst/>
                        <a:latin typeface="Calibri" charset="0"/>
                      </a:endParaRPr>
                    </a:p>
                  </a:txBody>
                  <a:tcPr marL="5871" marR="5871" marT="5871" marB="0" anchor="b">
                    <a:lnL>
                      <a:noFill/>
                    </a:lnL>
                    <a:lnR>
                      <a:noFill/>
                    </a:lnR>
                    <a:lnT>
                      <a:noFill/>
                    </a:lnT>
                    <a:lnB>
                      <a:noFill/>
                    </a:lnB>
                  </a:tcPr>
                </a:tc>
                <a:tc>
                  <a:txBody>
                    <a:bodyPr/>
                    <a:lstStyle/>
                    <a:p>
                      <a:pPr algn="l" fontAlgn="b"/>
                      <a:endParaRPr lang="pt-BR" sz="1000" b="0" i="0" u="none" strike="noStrike">
                        <a:solidFill>
                          <a:srgbClr val="000000"/>
                        </a:solidFill>
                        <a:effectLst/>
                        <a:latin typeface="Calibri" charset="0"/>
                      </a:endParaRPr>
                    </a:p>
                  </a:txBody>
                  <a:tcPr marL="5871" marR="5871" marT="5871" marB="0" anchor="b">
                    <a:lnL>
                      <a:noFill/>
                    </a:lnL>
                    <a:lnR>
                      <a:noFill/>
                    </a:lnR>
                    <a:lnT>
                      <a:noFill/>
                    </a:lnT>
                    <a:lnB>
                      <a:noFill/>
                    </a:lnB>
                  </a:tcPr>
                </a:tc>
                <a:extLst>
                  <a:ext uri="{0D108BD9-81ED-4DB2-BD59-A6C34878D82A}">
                    <a16:rowId xmlns:a16="http://schemas.microsoft.com/office/drawing/2014/main" val="10008"/>
                  </a:ext>
                </a:extLst>
              </a:tr>
              <a:tr h="162371">
                <a:tc>
                  <a:txBody>
                    <a:bodyPr/>
                    <a:lstStyle/>
                    <a:p>
                      <a:pPr algn="l" fontAlgn="b"/>
                      <a:r>
                        <a:rPr lang="pt-BR" sz="1000" b="0" i="0" u="none" strike="noStrike">
                          <a:solidFill>
                            <a:srgbClr val="000000"/>
                          </a:solidFill>
                          <a:effectLst/>
                          <a:latin typeface="Calibri" charset="0"/>
                        </a:rPr>
                        <a:t>BRUSA</a:t>
                      </a:r>
                    </a:p>
                  </a:txBody>
                  <a:tcPr marL="5871" marR="5871" marT="5871" marB="0" anchor="b">
                    <a:lnL>
                      <a:noFill/>
                    </a:lnL>
                    <a:lnR>
                      <a:noFill/>
                    </a:lnR>
                    <a:lnT>
                      <a:noFill/>
                    </a:lnT>
                    <a:lnB>
                      <a:noFill/>
                    </a:lnB>
                  </a:tcPr>
                </a:tc>
                <a:tc>
                  <a:txBody>
                    <a:bodyPr/>
                    <a:lstStyle/>
                    <a:p>
                      <a:pPr algn="ctr" fontAlgn="b"/>
                      <a:r>
                        <a:rPr lang="pt-BR" sz="1000" b="0" i="0" u="none" strike="noStrike">
                          <a:solidFill>
                            <a:srgbClr val="000000"/>
                          </a:solidFill>
                          <a:effectLst/>
                          <a:latin typeface="Calibri" charset="0"/>
                        </a:rPr>
                        <a:t>2018</a:t>
                      </a:r>
                    </a:p>
                  </a:txBody>
                  <a:tcPr marL="5871" marR="5871" marT="5871" marB="0" anchor="b">
                    <a:lnL>
                      <a:noFill/>
                    </a:lnL>
                    <a:lnR>
                      <a:noFill/>
                    </a:lnR>
                    <a:lnT>
                      <a:noFill/>
                    </a:lnT>
                    <a:lnB>
                      <a:noFill/>
                    </a:lnB>
                  </a:tcPr>
                </a:tc>
                <a:tc>
                  <a:txBody>
                    <a:bodyPr/>
                    <a:lstStyle/>
                    <a:p>
                      <a:pPr algn="l" fontAlgn="b"/>
                      <a:endParaRPr lang="pt-BR" sz="1000" b="0" i="0" u="none" strike="noStrike">
                        <a:solidFill>
                          <a:srgbClr val="000000"/>
                        </a:solidFill>
                        <a:effectLst/>
                        <a:latin typeface="Calibri" charset="0"/>
                      </a:endParaRPr>
                    </a:p>
                  </a:txBody>
                  <a:tcPr marL="5871" marR="5871" marT="5871" marB="0" anchor="b">
                    <a:lnL>
                      <a:noFill/>
                    </a:lnL>
                    <a:lnR>
                      <a:noFill/>
                    </a:lnR>
                    <a:lnT>
                      <a:noFill/>
                    </a:lnT>
                    <a:lnB>
                      <a:noFill/>
                    </a:lnB>
                  </a:tcPr>
                </a:tc>
                <a:tc>
                  <a:txBody>
                    <a:bodyPr/>
                    <a:lstStyle/>
                    <a:p>
                      <a:pPr algn="l" fontAlgn="b"/>
                      <a:endParaRPr lang="pt-BR" sz="1000" b="0" i="0" u="none" strike="noStrike">
                        <a:solidFill>
                          <a:srgbClr val="000000"/>
                        </a:solidFill>
                        <a:effectLst/>
                        <a:latin typeface="Calibri" charset="0"/>
                      </a:endParaRPr>
                    </a:p>
                  </a:txBody>
                  <a:tcPr marL="5871" marR="5871" marT="5871" marB="0" anchor="b">
                    <a:lnL>
                      <a:noFill/>
                    </a:lnL>
                    <a:lnR>
                      <a:noFill/>
                    </a:lnR>
                    <a:lnT>
                      <a:noFill/>
                    </a:lnT>
                    <a:lnB>
                      <a:noFill/>
                    </a:lnB>
                  </a:tcPr>
                </a:tc>
                <a:extLst>
                  <a:ext uri="{0D108BD9-81ED-4DB2-BD59-A6C34878D82A}">
                    <a16:rowId xmlns:a16="http://schemas.microsoft.com/office/drawing/2014/main" val="10009"/>
                  </a:ext>
                </a:extLst>
              </a:tr>
              <a:tr h="162371">
                <a:tc>
                  <a:txBody>
                    <a:bodyPr/>
                    <a:lstStyle/>
                    <a:p>
                      <a:pPr algn="l" fontAlgn="b"/>
                      <a:endParaRPr lang="pt-BR" sz="1000" b="0" i="0" u="none" strike="noStrike">
                        <a:solidFill>
                          <a:srgbClr val="000000"/>
                        </a:solidFill>
                        <a:effectLst/>
                        <a:latin typeface="Calibri" charset="0"/>
                      </a:endParaRPr>
                    </a:p>
                  </a:txBody>
                  <a:tcPr marL="5871" marR="5871" marT="5871" marB="0" anchor="b">
                    <a:lnL>
                      <a:noFill/>
                    </a:lnL>
                    <a:lnR>
                      <a:noFill/>
                    </a:lnR>
                    <a:lnT>
                      <a:noFill/>
                    </a:lnT>
                    <a:lnB>
                      <a:noFill/>
                    </a:lnB>
                  </a:tcPr>
                </a:tc>
                <a:tc>
                  <a:txBody>
                    <a:bodyPr/>
                    <a:lstStyle/>
                    <a:p>
                      <a:pPr algn="ctr" fontAlgn="b"/>
                      <a:endParaRPr lang="pt-BR" sz="1000" b="0" i="0" u="none" strike="noStrike">
                        <a:solidFill>
                          <a:srgbClr val="000000"/>
                        </a:solidFill>
                        <a:effectLst/>
                        <a:latin typeface="Calibri" charset="0"/>
                      </a:endParaRPr>
                    </a:p>
                  </a:txBody>
                  <a:tcPr marL="5871" marR="5871" marT="5871" marB="0" anchor="b">
                    <a:lnL>
                      <a:noFill/>
                    </a:lnL>
                    <a:lnR>
                      <a:noFill/>
                    </a:lnR>
                    <a:lnT>
                      <a:noFill/>
                    </a:lnT>
                    <a:lnB>
                      <a:noFill/>
                    </a:lnB>
                  </a:tcPr>
                </a:tc>
                <a:tc>
                  <a:txBody>
                    <a:bodyPr/>
                    <a:lstStyle/>
                    <a:p>
                      <a:pPr algn="l" fontAlgn="b"/>
                      <a:endParaRPr lang="pt-BR" sz="1000" b="0" i="0" u="none" strike="noStrike">
                        <a:solidFill>
                          <a:srgbClr val="000000"/>
                        </a:solidFill>
                        <a:effectLst/>
                        <a:latin typeface="Calibri" charset="0"/>
                      </a:endParaRPr>
                    </a:p>
                  </a:txBody>
                  <a:tcPr marL="5871" marR="5871" marT="5871" marB="0" anchor="b">
                    <a:lnL>
                      <a:noFill/>
                    </a:lnL>
                    <a:lnR>
                      <a:noFill/>
                    </a:lnR>
                    <a:lnT>
                      <a:noFill/>
                    </a:lnT>
                    <a:lnB>
                      <a:noFill/>
                    </a:lnB>
                  </a:tcPr>
                </a:tc>
                <a:tc>
                  <a:txBody>
                    <a:bodyPr/>
                    <a:lstStyle/>
                    <a:p>
                      <a:pPr algn="l" fontAlgn="b"/>
                      <a:endParaRPr lang="pt-BR" sz="1000" b="0" i="0" u="none" strike="noStrike">
                        <a:solidFill>
                          <a:srgbClr val="000000"/>
                        </a:solidFill>
                        <a:effectLst/>
                        <a:latin typeface="Calibri" charset="0"/>
                      </a:endParaRPr>
                    </a:p>
                  </a:txBody>
                  <a:tcPr marL="5871" marR="5871" marT="5871" marB="0" anchor="b">
                    <a:lnL>
                      <a:noFill/>
                    </a:lnL>
                    <a:lnR>
                      <a:noFill/>
                    </a:lnR>
                    <a:lnT>
                      <a:noFill/>
                    </a:lnT>
                    <a:lnB>
                      <a:noFill/>
                    </a:lnB>
                  </a:tcPr>
                </a:tc>
                <a:extLst>
                  <a:ext uri="{0D108BD9-81ED-4DB2-BD59-A6C34878D82A}">
                    <a16:rowId xmlns:a16="http://schemas.microsoft.com/office/drawing/2014/main" val="10010"/>
                  </a:ext>
                </a:extLst>
              </a:tr>
              <a:tr h="186134">
                <a:tc gridSpan="3">
                  <a:txBody>
                    <a:bodyPr/>
                    <a:lstStyle/>
                    <a:p>
                      <a:pPr algn="l" fontAlgn="b"/>
                      <a:r>
                        <a:rPr lang="pt-BR" sz="1000" b="1" i="0" u="none" strike="noStrike">
                          <a:solidFill>
                            <a:srgbClr val="000000"/>
                          </a:solidFill>
                          <a:effectLst/>
                          <a:latin typeface="Calibri" charset="0"/>
                        </a:rPr>
                        <a:t>South America transatlantic</a:t>
                      </a:r>
                    </a:p>
                  </a:txBody>
                  <a:tcPr marL="5871" marR="5871" marT="5871" marB="0" anchor="b">
                    <a:lnL>
                      <a:noFill/>
                    </a:lnL>
                    <a:lnR>
                      <a:noFill/>
                    </a:lnR>
                    <a:lnT>
                      <a:noFill/>
                    </a:lnT>
                    <a:lnB>
                      <a:noFill/>
                    </a:lnB>
                  </a:tcPr>
                </a:tc>
                <a:tc hMerge="1">
                  <a:txBody>
                    <a:bodyPr/>
                    <a:lstStyle/>
                    <a:p>
                      <a:endParaRPr lang="pt-BR"/>
                    </a:p>
                  </a:txBody>
                  <a:tcPr/>
                </a:tc>
                <a:tc hMerge="1">
                  <a:txBody>
                    <a:bodyPr/>
                    <a:lstStyle/>
                    <a:p>
                      <a:endParaRPr lang="pt-BR"/>
                    </a:p>
                  </a:txBody>
                  <a:tcPr/>
                </a:tc>
                <a:tc>
                  <a:txBody>
                    <a:bodyPr/>
                    <a:lstStyle/>
                    <a:p>
                      <a:pPr algn="l" fontAlgn="b"/>
                      <a:endParaRPr lang="pt-BR" sz="1000" b="0" i="0" u="none" strike="noStrike">
                        <a:solidFill>
                          <a:srgbClr val="000000"/>
                        </a:solidFill>
                        <a:effectLst/>
                        <a:latin typeface="Calibri" charset="0"/>
                      </a:endParaRPr>
                    </a:p>
                  </a:txBody>
                  <a:tcPr marL="5871" marR="5871" marT="5871" marB="0" anchor="b">
                    <a:lnL>
                      <a:noFill/>
                    </a:lnL>
                    <a:lnR>
                      <a:noFill/>
                    </a:lnR>
                    <a:lnT>
                      <a:noFill/>
                    </a:lnT>
                    <a:lnB>
                      <a:noFill/>
                    </a:lnB>
                  </a:tcPr>
                </a:tc>
                <a:extLst>
                  <a:ext uri="{0D108BD9-81ED-4DB2-BD59-A6C34878D82A}">
                    <a16:rowId xmlns:a16="http://schemas.microsoft.com/office/drawing/2014/main" val="10011"/>
                  </a:ext>
                </a:extLst>
              </a:tr>
              <a:tr h="162371">
                <a:tc>
                  <a:txBody>
                    <a:bodyPr/>
                    <a:lstStyle/>
                    <a:p>
                      <a:pPr algn="l" fontAlgn="b"/>
                      <a:r>
                        <a:rPr lang="pt-BR" sz="1000" b="1" i="0" u="none" strike="noStrike">
                          <a:solidFill>
                            <a:srgbClr val="000000"/>
                          </a:solidFill>
                          <a:effectLst/>
                          <a:latin typeface="Calibri" charset="0"/>
                        </a:rPr>
                        <a:t>Name</a:t>
                      </a:r>
                    </a:p>
                  </a:txBody>
                  <a:tcPr marL="5871" marR="5871" marT="5871" marB="0" anchor="b">
                    <a:lnL>
                      <a:noFill/>
                    </a:lnL>
                    <a:lnR>
                      <a:noFill/>
                    </a:lnR>
                    <a:lnT>
                      <a:noFill/>
                    </a:lnT>
                    <a:lnB>
                      <a:noFill/>
                    </a:lnB>
                  </a:tcPr>
                </a:tc>
                <a:tc>
                  <a:txBody>
                    <a:bodyPr/>
                    <a:lstStyle/>
                    <a:p>
                      <a:pPr algn="ctr" fontAlgn="b"/>
                      <a:r>
                        <a:rPr lang="pt-BR" sz="1000" b="1" i="0" u="none" strike="noStrike">
                          <a:solidFill>
                            <a:srgbClr val="000000"/>
                          </a:solidFill>
                          <a:effectLst/>
                          <a:latin typeface="Calibri" charset="0"/>
                        </a:rPr>
                        <a:t>Year</a:t>
                      </a:r>
                    </a:p>
                  </a:txBody>
                  <a:tcPr marL="5871" marR="5871" marT="5871" marB="0" anchor="b">
                    <a:lnL>
                      <a:noFill/>
                    </a:lnL>
                    <a:lnR>
                      <a:noFill/>
                    </a:lnR>
                    <a:lnT>
                      <a:noFill/>
                    </a:lnT>
                    <a:lnB>
                      <a:noFill/>
                    </a:lnB>
                  </a:tcPr>
                </a:tc>
                <a:tc>
                  <a:txBody>
                    <a:bodyPr/>
                    <a:lstStyle/>
                    <a:p>
                      <a:pPr algn="l" fontAlgn="b"/>
                      <a:endParaRPr lang="pt-BR" sz="1000" b="0" i="0" u="none" strike="noStrike">
                        <a:solidFill>
                          <a:srgbClr val="000000"/>
                        </a:solidFill>
                        <a:effectLst/>
                        <a:latin typeface="Calibri" charset="0"/>
                      </a:endParaRPr>
                    </a:p>
                  </a:txBody>
                  <a:tcPr marL="5871" marR="5871" marT="5871" marB="0" anchor="b">
                    <a:lnL>
                      <a:noFill/>
                    </a:lnL>
                    <a:lnR>
                      <a:noFill/>
                    </a:lnR>
                    <a:lnT>
                      <a:noFill/>
                    </a:lnT>
                    <a:lnB>
                      <a:noFill/>
                    </a:lnB>
                  </a:tcPr>
                </a:tc>
                <a:tc>
                  <a:txBody>
                    <a:bodyPr/>
                    <a:lstStyle/>
                    <a:p>
                      <a:pPr algn="l" fontAlgn="b"/>
                      <a:endParaRPr lang="pt-BR" sz="1000" b="0" i="0" u="none" strike="noStrike">
                        <a:solidFill>
                          <a:srgbClr val="000000"/>
                        </a:solidFill>
                        <a:effectLst/>
                        <a:latin typeface="Calibri" charset="0"/>
                      </a:endParaRPr>
                    </a:p>
                  </a:txBody>
                  <a:tcPr marL="5871" marR="5871" marT="5871" marB="0" anchor="b">
                    <a:lnL>
                      <a:noFill/>
                    </a:lnL>
                    <a:lnR>
                      <a:noFill/>
                    </a:lnR>
                    <a:lnT>
                      <a:noFill/>
                    </a:lnT>
                    <a:lnB>
                      <a:noFill/>
                    </a:lnB>
                  </a:tcPr>
                </a:tc>
                <a:extLst>
                  <a:ext uri="{0D108BD9-81ED-4DB2-BD59-A6C34878D82A}">
                    <a16:rowId xmlns:a16="http://schemas.microsoft.com/office/drawing/2014/main" val="10012"/>
                  </a:ext>
                </a:extLst>
              </a:tr>
              <a:tr h="162371">
                <a:tc>
                  <a:txBody>
                    <a:bodyPr/>
                    <a:lstStyle/>
                    <a:p>
                      <a:pPr algn="l" fontAlgn="b"/>
                      <a:r>
                        <a:rPr lang="pt-BR" sz="1000" b="0" i="0" u="none" strike="noStrike">
                          <a:solidFill>
                            <a:srgbClr val="000000"/>
                          </a:solidFill>
                          <a:effectLst/>
                          <a:latin typeface="Calibri" charset="0"/>
                        </a:rPr>
                        <a:t>Atlantis-2</a:t>
                      </a:r>
                    </a:p>
                  </a:txBody>
                  <a:tcPr marL="5871" marR="5871" marT="5871" marB="0" anchor="b">
                    <a:lnL>
                      <a:noFill/>
                    </a:lnL>
                    <a:lnR>
                      <a:noFill/>
                    </a:lnR>
                    <a:lnT>
                      <a:noFill/>
                    </a:lnT>
                    <a:lnB>
                      <a:noFill/>
                    </a:lnB>
                  </a:tcPr>
                </a:tc>
                <a:tc>
                  <a:txBody>
                    <a:bodyPr/>
                    <a:lstStyle/>
                    <a:p>
                      <a:pPr algn="ctr" fontAlgn="b"/>
                      <a:r>
                        <a:rPr lang="pt-BR" sz="1000" b="0" i="0" u="none" strike="noStrike">
                          <a:solidFill>
                            <a:srgbClr val="000000"/>
                          </a:solidFill>
                          <a:effectLst/>
                          <a:latin typeface="Calibri" charset="0"/>
                        </a:rPr>
                        <a:t>2000</a:t>
                      </a:r>
                    </a:p>
                  </a:txBody>
                  <a:tcPr marL="5871" marR="5871" marT="5871" marB="0" anchor="b">
                    <a:lnL>
                      <a:noFill/>
                    </a:lnL>
                    <a:lnR>
                      <a:noFill/>
                    </a:lnR>
                    <a:lnT>
                      <a:noFill/>
                    </a:lnT>
                    <a:lnB>
                      <a:noFill/>
                    </a:lnB>
                  </a:tcPr>
                </a:tc>
                <a:tc>
                  <a:txBody>
                    <a:bodyPr/>
                    <a:lstStyle/>
                    <a:p>
                      <a:pPr algn="l" fontAlgn="b"/>
                      <a:endParaRPr lang="pt-BR" sz="1000" b="0" i="0" u="none" strike="noStrike">
                        <a:solidFill>
                          <a:srgbClr val="000000"/>
                        </a:solidFill>
                        <a:effectLst/>
                        <a:latin typeface="Calibri" charset="0"/>
                      </a:endParaRPr>
                    </a:p>
                  </a:txBody>
                  <a:tcPr marL="5871" marR="5871" marT="5871" marB="0" anchor="b">
                    <a:lnL>
                      <a:noFill/>
                    </a:lnL>
                    <a:lnR>
                      <a:noFill/>
                    </a:lnR>
                    <a:lnT>
                      <a:noFill/>
                    </a:lnT>
                    <a:lnB>
                      <a:noFill/>
                    </a:lnB>
                  </a:tcPr>
                </a:tc>
                <a:tc>
                  <a:txBody>
                    <a:bodyPr/>
                    <a:lstStyle/>
                    <a:p>
                      <a:pPr algn="l" fontAlgn="b"/>
                      <a:endParaRPr lang="pt-BR" sz="1000" b="0" i="0" u="none" strike="noStrike">
                        <a:solidFill>
                          <a:srgbClr val="000000"/>
                        </a:solidFill>
                        <a:effectLst/>
                        <a:latin typeface="Calibri" charset="0"/>
                      </a:endParaRPr>
                    </a:p>
                  </a:txBody>
                  <a:tcPr marL="5871" marR="5871" marT="5871" marB="0" anchor="b">
                    <a:lnL>
                      <a:noFill/>
                    </a:lnL>
                    <a:lnR>
                      <a:noFill/>
                    </a:lnR>
                    <a:lnT>
                      <a:noFill/>
                    </a:lnT>
                    <a:lnB>
                      <a:noFill/>
                    </a:lnB>
                  </a:tcPr>
                </a:tc>
                <a:extLst>
                  <a:ext uri="{0D108BD9-81ED-4DB2-BD59-A6C34878D82A}">
                    <a16:rowId xmlns:a16="http://schemas.microsoft.com/office/drawing/2014/main" val="10013"/>
                  </a:ext>
                </a:extLst>
              </a:tr>
              <a:tr h="162371">
                <a:tc>
                  <a:txBody>
                    <a:bodyPr/>
                    <a:lstStyle/>
                    <a:p>
                      <a:pPr algn="l" fontAlgn="b"/>
                      <a:r>
                        <a:rPr lang="pt-BR" sz="1000" b="0" i="0" u="none" strike="noStrike">
                          <a:solidFill>
                            <a:srgbClr val="000000"/>
                          </a:solidFill>
                          <a:effectLst/>
                          <a:latin typeface="Calibri" charset="0"/>
                        </a:rPr>
                        <a:t>SACS</a:t>
                      </a:r>
                    </a:p>
                  </a:txBody>
                  <a:tcPr marL="5871" marR="5871" marT="5871" marB="0" anchor="b">
                    <a:lnL>
                      <a:noFill/>
                    </a:lnL>
                    <a:lnR>
                      <a:noFill/>
                    </a:lnR>
                    <a:lnT>
                      <a:noFill/>
                    </a:lnT>
                    <a:lnB>
                      <a:noFill/>
                    </a:lnB>
                  </a:tcPr>
                </a:tc>
                <a:tc>
                  <a:txBody>
                    <a:bodyPr/>
                    <a:lstStyle/>
                    <a:p>
                      <a:pPr algn="ctr" fontAlgn="b"/>
                      <a:r>
                        <a:rPr lang="pt-BR" sz="1000" b="0" i="0" u="none" strike="noStrike">
                          <a:solidFill>
                            <a:srgbClr val="000000"/>
                          </a:solidFill>
                          <a:effectLst/>
                          <a:latin typeface="Calibri" charset="0"/>
                        </a:rPr>
                        <a:t>2018</a:t>
                      </a:r>
                    </a:p>
                  </a:txBody>
                  <a:tcPr marL="5871" marR="5871" marT="5871" marB="0" anchor="b">
                    <a:lnL>
                      <a:noFill/>
                    </a:lnL>
                    <a:lnR>
                      <a:noFill/>
                    </a:lnR>
                    <a:lnT>
                      <a:noFill/>
                    </a:lnT>
                    <a:lnB>
                      <a:noFill/>
                    </a:lnB>
                  </a:tcPr>
                </a:tc>
                <a:tc>
                  <a:txBody>
                    <a:bodyPr/>
                    <a:lstStyle/>
                    <a:p>
                      <a:pPr algn="l" fontAlgn="b"/>
                      <a:endParaRPr lang="pt-BR" sz="1000" b="0" i="0" u="none" strike="noStrike">
                        <a:solidFill>
                          <a:srgbClr val="000000"/>
                        </a:solidFill>
                        <a:effectLst/>
                        <a:latin typeface="Calibri" charset="0"/>
                      </a:endParaRPr>
                    </a:p>
                  </a:txBody>
                  <a:tcPr marL="5871" marR="5871" marT="5871" marB="0" anchor="b">
                    <a:lnL>
                      <a:noFill/>
                    </a:lnL>
                    <a:lnR>
                      <a:noFill/>
                    </a:lnR>
                    <a:lnT>
                      <a:noFill/>
                    </a:lnT>
                    <a:lnB>
                      <a:noFill/>
                    </a:lnB>
                  </a:tcPr>
                </a:tc>
                <a:tc>
                  <a:txBody>
                    <a:bodyPr/>
                    <a:lstStyle/>
                    <a:p>
                      <a:pPr algn="l" fontAlgn="b"/>
                      <a:endParaRPr lang="pt-BR" sz="1000" b="0" i="0" u="none" strike="noStrike">
                        <a:solidFill>
                          <a:srgbClr val="000000"/>
                        </a:solidFill>
                        <a:effectLst/>
                        <a:latin typeface="Calibri" charset="0"/>
                      </a:endParaRPr>
                    </a:p>
                  </a:txBody>
                  <a:tcPr marL="5871" marR="5871" marT="5871" marB="0" anchor="b">
                    <a:lnL>
                      <a:noFill/>
                    </a:lnL>
                    <a:lnR>
                      <a:noFill/>
                    </a:lnR>
                    <a:lnT>
                      <a:noFill/>
                    </a:lnT>
                    <a:lnB>
                      <a:noFill/>
                    </a:lnB>
                  </a:tcPr>
                </a:tc>
                <a:extLst>
                  <a:ext uri="{0D108BD9-81ED-4DB2-BD59-A6C34878D82A}">
                    <a16:rowId xmlns:a16="http://schemas.microsoft.com/office/drawing/2014/main" val="10014"/>
                  </a:ext>
                </a:extLst>
              </a:tr>
              <a:tr h="162371">
                <a:tc>
                  <a:txBody>
                    <a:bodyPr/>
                    <a:lstStyle/>
                    <a:p>
                      <a:pPr algn="l" fontAlgn="b"/>
                      <a:r>
                        <a:rPr lang="pt-BR" sz="1000" b="0" i="0" u="none" strike="noStrike">
                          <a:solidFill>
                            <a:srgbClr val="000000"/>
                          </a:solidFill>
                          <a:effectLst/>
                          <a:latin typeface="Calibri" charset="0"/>
                        </a:rPr>
                        <a:t>SAIL</a:t>
                      </a:r>
                    </a:p>
                  </a:txBody>
                  <a:tcPr marL="5871" marR="5871" marT="5871" marB="0" anchor="b">
                    <a:lnL>
                      <a:noFill/>
                    </a:lnL>
                    <a:lnR>
                      <a:noFill/>
                    </a:lnR>
                    <a:lnT>
                      <a:noFill/>
                    </a:lnT>
                    <a:lnB>
                      <a:noFill/>
                    </a:lnB>
                  </a:tcPr>
                </a:tc>
                <a:tc>
                  <a:txBody>
                    <a:bodyPr/>
                    <a:lstStyle/>
                    <a:p>
                      <a:pPr algn="ctr" fontAlgn="b"/>
                      <a:r>
                        <a:rPr lang="pt-BR" sz="1000" b="0" i="0" u="none" strike="noStrike">
                          <a:solidFill>
                            <a:srgbClr val="000000"/>
                          </a:solidFill>
                          <a:effectLst/>
                          <a:latin typeface="Calibri" charset="0"/>
                        </a:rPr>
                        <a:t>2018</a:t>
                      </a:r>
                    </a:p>
                  </a:txBody>
                  <a:tcPr marL="5871" marR="5871" marT="5871" marB="0" anchor="b">
                    <a:lnL>
                      <a:noFill/>
                    </a:lnL>
                    <a:lnR>
                      <a:noFill/>
                    </a:lnR>
                    <a:lnT>
                      <a:noFill/>
                    </a:lnT>
                    <a:lnB>
                      <a:noFill/>
                    </a:lnB>
                  </a:tcPr>
                </a:tc>
                <a:tc>
                  <a:txBody>
                    <a:bodyPr/>
                    <a:lstStyle/>
                    <a:p>
                      <a:pPr algn="l" fontAlgn="b"/>
                      <a:endParaRPr lang="pt-BR" sz="1000" b="0" i="0" u="none" strike="noStrike">
                        <a:solidFill>
                          <a:srgbClr val="000000"/>
                        </a:solidFill>
                        <a:effectLst/>
                        <a:latin typeface="Calibri" charset="0"/>
                      </a:endParaRPr>
                    </a:p>
                  </a:txBody>
                  <a:tcPr marL="5871" marR="5871" marT="5871" marB="0" anchor="b">
                    <a:lnL>
                      <a:noFill/>
                    </a:lnL>
                    <a:lnR>
                      <a:noFill/>
                    </a:lnR>
                    <a:lnT>
                      <a:noFill/>
                    </a:lnT>
                    <a:lnB>
                      <a:noFill/>
                    </a:lnB>
                  </a:tcPr>
                </a:tc>
                <a:tc>
                  <a:txBody>
                    <a:bodyPr/>
                    <a:lstStyle/>
                    <a:p>
                      <a:pPr algn="l" fontAlgn="b"/>
                      <a:endParaRPr lang="pt-BR" sz="1000" b="0" i="0" u="none" strike="noStrike">
                        <a:solidFill>
                          <a:srgbClr val="000000"/>
                        </a:solidFill>
                        <a:effectLst/>
                        <a:latin typeface="Calibri" charset="0"/>
                      </a:endParaRPr>
                    </a:p>
                  </a:txBody>
                  <a:tcPr marL="5871" marR="5871" marT="5871" marB="0" anchor="b">
                    <a:lnL>
                      <a:noFill/>
                    </a:lnL>
                    <a:lnR>
                      <a:noFill/>
                    </a:lnR>
                    <a:lnT>
                      <a:noFill/>
                    </a:lnT>
                    <a:lnB>
                      <a:noFill/>
                    </a:lnB>
                  </a:tcPr>
                </a:tc>
                <a:extLst>
                  <a:ext uri="{0D108BD9-81ED-4DB2-BD59-A6C34878D82A}">
                    <a16:rowId xmlns:a16="http://schemas.microsoft.com/office/drawing/2014/main" val="10015"/>
                  </a:ext>
                </a:extLst>
              </a:tr>
              <a:tr h="162371">
                <a:tc>
                  <a:txBody>
                    <a:bodyPr/>
                    <a:lstStyle/>
                    <a:p>
                      <a:pPr algn="l" fontAlgn="b"/>
                      <a:r>
                        <a:rPr lang="pt-BR" sz="1000" b="0" i="0" u="none" strike="noStrike">
                          <a:solidFill>
                            <a:srgbClr val="000000"/>
                          </a:solidFill>
                          <a:effectLst/>
                          <a:latin typeface="Calibri" charset="0"/>
                        </a:rPr>
                        <a:t>EllaLink</a:t>
                      </a:r>
                    </a:p>
                  </a:txBody>
                  <a:tcPr marL="5871" marR="5871" marT="5871" marB="0" anchor="b">
                    <a:lnL>
                      <a:noFill/>
                    </a:lnL>
                    <a:lnR>
                      <a:noFill/>
                    </a:lnR>
                    <a:lnT>
                      <a:noFill/>
                    </a:lnT>
                    <a:lnB>
                      <a:noFill/>
                    </a:lnB>
                  </a:tcPr>
                </a:tc>
                <a:tc>
                  <a:txBody>
                    <a:bodyPr/>
                    <a:lstStyle/>
                    <a:p>
                      <a:pPr algn="ctr" fontAlgn="b"/>
                      <a:r>
                        <a:rPr lang="pt-BR" sz="1000" b="0" i="0" u="none" strike="noStrike">
                          <a:solidFill>
                            <a:srgbClr val="000000"/>
                          </a:solidFill>
                          <a:effectLst/>
                          <a:latin typeface="Calibri" charset="0"/>
                        </a:rPr>
                        <a:t>2020</a:t>
                      </a:r>
                    </a:p>
                  </a:txBody>
                  <a:tcPr marL="5871" marR="5871" marT="5871" marB="0" anchor="b">
                    <a:lnL>
                      <a:noFill/>
                    </a:lnL>
                    <a:lnR>
                      <a:noFill/>
                    </a:lnR>
                    <a:lnT>
                      <a:noFill/>
                    </a:lnT>
                    <a:lnB>
                      <a:noFill/>
                    </a:lnB>
                  </a:tcPr>
                </a:tc>
                <a:tc>
                  <a:txBody>
                    <a:bodyPr/>
                    <a:lstStyle/>
                    <a:p>
                      <a:pPr algn="l" fontAlgn="b"/>
                      <a:endParaRPr lang="pt-BR" sz="1000" b="0" i="0" u="none" strike="noStrike">
                        <a:solidFill>
                          <a:srgbClr val="000000"/>
                        </a:solidFill>
                        <a:effectLst/>
                        <a:latin typeface="Calibri" charset="0"/>
                      </a:endParaRPr>
                    </a:p>
                  </a:txBody>
                  <a:tcPr marL="5871" marR="5871" marT="5871" marB="0" anchor="b">
                    <a:lnL>
                      <a:noFill/>
                    </a:lnL>
                    <a:lnR>
                      <a:noFill/>
                    </a:lnR>
                    <a:lnT>
                      <a:noFill/>
                    </a:lnT>
                    <a:lnB>
                      <a:noFill/>
                    </a:lnB>
                  </a:tcPr>
                </a:tc>
                <a:tc>
                  <a:txBody>
                    <a:bodyPr/>
                    <a:lstStyle/>
                    <a:p>
                      <a:pPr algn="l" fontAlgn="b"/>
                      <a:endParaRPr lang="pt-BR" sz="1000" b="0" i="0" u="none" strike="noStrike">
                        <a:solidFill>
                          <a:srgbClr val="000000"/>
                        </a:solidFill>
                        <a:effectLst/>
                        <a:latin typeface="Calibri" charset="0"/>
                      </a:endParaRPr>
                    </a:p>
                  </a:txBody>
                  <a:tcPr marL="5871" marR="5871" marT="5871" marB="0" anchor="b">
                    <a:lnL>
                      <a:noFill/>
                    </a:lnL>
                    <a:lnR>
                      <a:noFill/>
                    </a:lnR>
                    <a:lnT>
                      <a:noFill/>
                    </a:lnT>
                    <a:lnB>
                      <a:noFill/>
                    </a:lnB>
                  </a:tcPr>
                </a:tc>
                <a:extLst>
                  <a:ext uri="{0D108BD9-81ED-4DB2-BD59-A6C34878D82A}">
                    <a16:rowId xmlns:a16="http://schemas.microsoft.com/office/drawing/2014/main" val="10016"/>
                  </a:ext>
                </a:extLst>
              </a:tr>
              <a:tr h="162371">
                <a:tc>
                  <a:txBody>
                    <a:bodyPr/>
                    <a:lstStyle/>
                    <a:p>
                      <a:pPr algn="l" fontAlgn="b"/>
                      <a:r>
                        <a:rPr lang="pt-BR" sz="1000" b="0" i="0" u="none" strike="noStrike">
                          <a:solidFill>
                            <a:srgbClr val="000000"/>
                          </a:solidFill>
                          <a:effectLst/>
                          <a:latin typeface="Calibri" charset="0"/>
                        </a:rPr>
                        <a:t>SABR</a:t>
                      </a:r>
                    </a:p>
                  </a:txBody>
                  <a:tcPr marL="5871" marR="5871" marT="5871" marB="0" anchor="b">
                    <a:lnL>
                      <a:noFill/>
                    </a:lnL>
                    <a:lnR>
                      <a:noFill/>
                    </a:lnR>
                    <a:lnT>
                      <a:noFill/>
                    </a:lnT>
                    <a:lnB>
                      <a:noFill/>
                    </a:lnB>
                  </a:tcPr>
                </a:tc>
                <a:tc>
                  <a:txBody>
                    <a:bodyPr/>
                    <a:lstStyle/>
                    <a:p>
                      <a:pPr algn="ctr" fontAlgn="b"/>
                      <a:r>
                        <a:rPr lang="pt-BR" sz="1000" b="0" i="0" u="none" strike="noStrike">
                          <a:solidFill>
                            <a:srgbClr val="000000"/>
                          </a:solidFill>
                          <a:effectLst/>
                          <a:latin typeface="Calibri" charset="0"/>
                        </a:rPr>
                        <a:t>2021</a:t>
                      </a:r>
                    </a:p>
                  </a:txBody>
                  <a:tcPr marL="5871" marR="5871" marT="5871" marB="0" anchor="b">
                    <a:lnL>
                      <a:noFill/>
                    </a:lnL>
                    <a:lnR>
                      <a:noFill/>
                    </a:lnR>
                    <a:lnT>
                      <a:noFill/>
                    </a:lnT>
                    <a:lnB>
                      <a:noFill/>
                    </a:lnB>
                  </a:tcPr>
                </a:tc>
                <a:tc>
                  <a:txBody>
                    <a:bodyPr/>
                    <a:lstStyle/>
                    <a:p>
                      <a:pPr algn="l" fontAlgn="b"/>
                      <a:endParaRPr lang="pt-BR" sz="1000" b="0" i="0" u="none" strike="noStrike">
                        <a:solidFill>
                          <a:srgbClr val="000000"/>
                        </a:solidFill>
                        <a:effectLst/>
                        <a:latin typeface="Calibri" charset="0"/>
                      </a:endParaRPr>
                    </a:p>
                  </a:txBody>
                  <a:tcPr marL="5871" marR="5871" marT="5871" marB="0" anchor="b">
                    <a:lnL>
                      <a:noFill/>
                    </a:lnL>
                    <a:lnR>
                      <a:noFill/>
                    </a:lnR>
                    <a:lnT>
                      <a:noFill/>
                    </a:lnT>
                    <a:lnB>
                      <a:noFill/>
                    </a:lnB>
                  </a:tcPr>
                </a:tc>
                <a:tc>
                  <a:txBody>
                    <a:bodyPr/>
                    <a:lstStyle/>
                    <a:p>
                      <a:pPr algn="l" fontAlgn="b"/>
                      <a:endParaRPr lang="pt-BR" sz="1000" b="0" i="0" u="none" strike="noStrike">
                        <a:solidFill>
                          <a:srgbClr val="000000"/>
                        </a:solidFill>
                        <a:effectLst/>
                        <a:latin typeface="Calibri" charset="0"/>
                      </a:endParaRPr>
                    </a:p>
                  </a:txBody>
                  <a:tcPr marL="5871" marR="5871" marT="5871" marB="0" anchor="b">
                    <a:lnL>
                      <a:noFill/>
                    </a:lnL>
                    <a:lnR>
                      <a:noFill/>
                    </a:lnR>
                    <a:lnT>
                      <a:noFill/>
                    </a:lnT>
                    <a:lnB>
                      <a:noFill/>
                    </a:lnB>
                  </a:tcPr>
                </a:tc>
                <a:extLst>
                  <a:ext uri="{0D108BD9-81ED-4DB2-BD59-A6C34878D82A}">
                    <a16:rowId xmlns:a16="http://schemas.microsoft.com/office/drawing/2014/main" val="10017"/>
                  </a:ext>
                </a:extLst>
              </a:tr>
              <a:tr h="162371">
                <a:tc>
                  <a:txBody>
                    <a:bodyPr/>
                    <a:lstStyle/>
                    <a:p>
                      <a:pPr algn="l" fontAlgn="b"/>
                      <a:r>
                        <a:rPr lang="pt-BR" sz="1000" b="0" i="0" u="none" strike="noStrike">
                          <a:solidFill>
                            <a:srgbClr val="000000"/>
                          </a:solidFill>
                          <a:effectLst/>
                          <a:latin typeface="Calibri" charset="0"/>
                        </a:rPr>
                        <a:t>SAEx1</a:t>
                      </a:r>
                    </a:p>
                  </a:txBody>
                  <a:tcPr marL="5871" marR="5871" marT="5871" marB="0" anchor="b">
                    <a:lnL>
                      <a:noFill/>
                    </a:lnL>
                    <a:lnR>
                      <a:noFill/>
                    </a:lnR>
                    <a:lnT>
                      <a:noFill/>
                    </a:lnT>
                    <a:lnB>
                      <a:noFill/>
                    </a:lnB>
                  </a:tcPr>
                </a:tc>
                <a:tc>
                  <a:txBody>
                    <a:bodyPr/>
                    <a:lstStyle/>
                    <a:p>
                      <a:pPr algn="ctr" fontAlgn="b"/>
                      <a:r>
                        <a:rPr lang="pt-BR" sz="1000" b="0" i="0" u="none" strike="noStrike">
                          <a:solidFill>
                            <a:srgbClr val="000000"/>
                          </a:solidFill>
                          <a:effectLst/>
                          <a:latin typeface="Calibri" charset="0"/>
                        </a:rPr>
                        <a:t>2021</a:t>
                      </a:r>
                    </a:p>
                  </a:txBody>
                  <a:tcPr marL="5871" marR="5871" marT="5871" marB="0" anchor="b">
                    <a:lnL>
                      <a:noFill/>
                    </a:lnL>
                    <a:lnR>
                      <a:noFill/>
                    </a:lnR>
                    <a:lnT>
                      <a:noFill/>
                    </a:lnT>
                    <a:lnB>
                      <a:noFill/>
                    </a:lnB>
                  </a:tcPr>
                </a:tc>
                <a:tc>
                  <a:txBody>
                    <a:bodyPr/>
                    <a:lstStyle/>
                    <a:p>
                      <a:pPr algn="l" fontAlgn="b"/>
                      <a:endParaRPr lang="pt-BR" sz="1000" b="0" i="0" u="none" strike="noStrike">
                        <a:solidFill>
                          <a:srgbClr val="000000"/>
                        </a:solidFill>
                        <a:effectLst/>
                        <a:latin typeface="Calibri" charset="0"/>
                      </a:endParaRPr>
                    </a:p>
                  </a:txBody>
                  <a:tcPr marL="5871" marR="5871" marT="5871" marB="0" anchor="b">
                    <a:lnL>
                      <a:noFill/>
                    </a:lnL>
                    <a:lnR>
                      <a:noFill/>
                    </a:lnR>
                    <a:lnT>
                      <a:noFill/>
                    </a:lnT>
                    <a:lnB>
                      <a:noFill/>
                    </a:lnB>
                  </a:tcPr>
                </a:tc>
                <a:tc>
                  <a:txBody>
                    <a:bodyPr/>
                    <a:lstStyle/>
                    <a:p>
                      <a:pPr algn="l" fontAlgn="b"/>
                      <a:endParaRPr lang="pt-BR" sz="1000" b="0" i="0" u="none" strike="noStrike">
                        <a:solidFill>
                          <a:srgbClr val="000000"/>
                        </a:solidFill>
                        <a:effectLst/>
                        <a:latin typeface="Calibri" charset="0"/>
                      </a:endParaRPr>
                    </a:p>
                  </a:txBody>
                  <a:tcPr marL="5871" marR="5871" marT="5871" marB="0" anchor="b">
                    <a:lnL>
                      <a:noFill/>
                    </a:lnL>
                    <a:lnR>
                      <a:noFill/>
                    </a:lnR>
                    <a:lnT>
                      <a:noFill/>
                    </a:lnT>
                    <a:lnB>
                      <a:noFill/>
                    </a:lnB>
                  </a:tcPr>
                </a:tc>
                <a:extLst>
                  <a:ext uri="{0D108BD9-81ED-4DB2-BD59-A6C34878D82A}">
                    <a16:rowId xmlns:a16="http://schemas.microsoft.com/office/drawing/2014/main" val="10018"/>
                  </a:ext>
                </a:extLst>
              </a:tr>
              <a:tr h="162371">
                <a:tc>
                  <a:txBody>
                    <a:bodyPr/>
                    <a:lstStyle/>
                    <a:p>
                      <a:pPr algn="l" fontAlgn="b"/>
                      <a:endParaRPr lang="pt-BR" sz="1000" b="0" i="0" u="none" strike="noStrike">
                        <a:solidFill>
                          <a:srgbClr val="000000"/>
                        </a:solidFill>
                        <a:effectLst/>
                        <a:latin typeface="Calibri" charset="0"/>
                      </a:endParaRPr>
                    </a:p>
                  </a:txBody>
                  <a:tcPr marL="5871" marR="5871" marT="5871" marB="0" anchor="b">
                    <a:lnL>
                      <a:noFill/>
                    </a:lnL>
                    <a:lnR>
                      <a:noFill/>
                    </a:lnR>
                    <a:lnT>
                      <a:noFill/>
                    </a:lnT>
                    <a:lnB>
                      <a:noFill/>
                    </a:lnB>
                  </a:tcPr>
                </a:tc>
                <a:tc>
                  <a:txBody>
                    <a:bodyPr/>
                    <a:lstStyle/>
                    <a:p>
                      <a:pPr algn="ctr" fontAlgn="b"/>
                      <a:endParaRPr lang="pt-BR" sz="1000" b="0" i="0" u="none" strike="noStrike">
                        <a:solidFill>
                          <a:srgbClr val="000000"/>
                        </a:solidFill>
                        <a:effectLst/>
                        <a:latin typeface="Calibri" charset="0"/>
                      </a:endParaRPr>
                    </a:p>
                  </a:txBody>
                  <a:tcPr marL="5871" marR="5871" marT="5871" marB="0" anchor="b">
                    <a:lnL>
                      <a:noFill/>
                    </a:lnL>
                    <a:lnR>
                      <a:noFill/>
                    </a:lnR>
                    <a:lnT>
                      <a:noFill/>
                    </a:lnT>
                    <a:lnB>
                      <a:noFill/>
                    </a:lnB>
                  </a:tcPr>
                </a:tc>
                <a:tc>
                  <a:txBody>
                    <a:bodyPr/>
                    <a:lstStyle/>
                    <a:p>
                      <a:pPr algn="l" fontAlgn="b"/>
                      <a:endParaRPr lang="pt-BR" sz="1000" b="0" i="0" u="none" strike="noStrike">
                        <a:solidFill>
                          <a:srgbClr val="000000"/>
                        </a:solidFill>
                        <a:effectLst/>
                        <a:latin typeface="Calibri" charset="0"/>
                      </a:endParaRPr>
                    </a:p>
                  </a:txBody>
                  <a:tcPr marL="5871" marR="5871" marT="5871" marB="0" anchor="b">
                    <a:lnL>
                      <a:noFill/>
                    </a:lnL>
                    <a:lnR>
                      <a:noFill/>
                    </a:lnR>
                    <a:lnT>
                      <a:noFill/>
                    </a:lnT>
                    <a:lnB>
                      <a:noFill/>
                    </a:lnB>
                  </a:tcPr>
                </a:tc>
                <a:tc>
                  <a:txBody>
                    <a:bodyPr/>
                    <a:lstStyle/>
                    <a:p>
                      <a:pPr algn="l" fontAlgn="b"/>
                      <a:endParaRPr lang="pt-BR" sz="1000" b="0" i="0" u="none" strike="noStrike">
                        <a:solidFill>
                          <a:srgbClr val="000000"/>
                        </a:solidFill>
                        <a:effectLst/>
                        <a:latin typeface="Calibri" charset="0"/>
                      </a:endParaRPr>
                    </a:p>
                  </a:txBody>
                  <a:tcPr marL="5871" marR="5871" marT="5871" marB="0" anchor="b">
                    <a:lnL>
                      <a:noFill/>
                    </a:lnL>
                    <a:lnR>
                      <a:noFill/>
                    </a:lnR>
                    <a:lnT>
                      <a:noFill/>
                    </a:lnT>
                    <a:lnB>
                      <a:noFill/>
                    </a:lnB>
                  </a:tcPr>
                </a:tc>
                <a:extLst>
                  <a:ext uri="{0D108BD9-81ED-4DB2-BD59-A6C34878D82A}">
                    <a16:rowId xmlns:a16="http://schemas.microsoft.com/office/drawing/2014/main" val="10019"/>
                  </a:ext>
                </a:extLst>
              </a:tr>
              <a:tr h="186134">
                <a:tc gridSpan="4">
                  <a:txBody>
                    <a:bodyPr/>
                    <a:lstStyle/>
                    <a:p>
                      <a:pPr algn="l" fontAlgn="b"/>
                      <a:r>
                        <a:rPr lang="pt-BR" sz="1000" b="1" i="0" u="none" strike="noStrike">
                          <a:solidFill>
                            <a:srgbClr val="000000"/>
                          </a:solidFill>
                          <a:effectLst/>
                          <a:latin typeface="Calibri" charset="0"/>
                        </a:rPr>
                        <a:t>South America (internal)</a:t>
                      </a:r>
                    </a:p>
                  </a:txBody>
                  <a:tcPr marL="5871" marR="5871" marT="5871" marB="0" anchor="b">
                    <a:lnL>
                      <a:noFill/>
                    </a:lnL>
                    <a:lnR>
                      <a:noFill/>
                    </a:lnR>
                    <a:lnT>
                      <a:noFill/>
                    </a:lnT>
                    <a:lnB>
                      <a:noFill/>
                    </a:lnB>
                  </a:tcPr>
                </a:tc>
                <a:tc hMerge="1">
                  <a:txBody>
                    <a:bodyPr/>
                    <a:lstStyle/>
                    <a:p>
                      <a:endParaRPr lang="pt-BR"/>
                    </a:p>
                  </a:txBody>
                  <a:tcPr/>
                </a:tc>
                <a:tc hMerge="1">
                  <a:txBody>
                    <a:bodyPr/>
                    <a:lstStyle/>
                    <a:p>
                      <a:endParaRPr lang="pt-BR"/>
                    </a:p>
                  </a:txBody>
                  <a:tcPr/>
                </a:tc>
                <a:tc hMerge="1">
                  <a:txBody>
                    <a:bodyPr/>
                    <a:lstStyle/>
                    <a:p>
                      <a:endParaRPr lang="pt-BR"/>
                    </a:p>
                  </a:txBody>
                  <a:tcPr/>
                </a:tc>
                <a:extLst>
                  <a:ext uri="{0D108BD9-81ED-4DB2-BD59-A6C34878D82A}">
                    <a16:rowId xmlns:a16="http://schemas.microsoft.com/office/drawing/2014/main" val="10020"/>
                  </a:ext>
                </a:extLst>
              </a:tr>
              <a:tr h="162371">
                <a:tc>
                  <a:txBody>
                    <a:bodyPr/>
                    <a:lstStyle/>
                    <a:p>
                      <a:pPr algn="l" fontAlgn="b"/>
                      <a:r>
                        <a:rPr lang="pt-BR" sz="1000" b="1" i="0" u="none" strike="noStrike">
                          <a:solidFill>
                            <a:srgbClr val="000000"/>
                          </a:solidFill>
                          <a:effectLst/>
                          <a:latin typeface="Calibri" charset="0"/>
                        </a:rPr>
                        <a:t>Name</a:t>
                      </a:r>
                    </a:p>
                  </a:txBody>
                  <a:tcPr marL="5871" marR="5871" marT="5871" marB="0" anchor="b">
                    <a:lnL>
                      <a:noFill/>
                    </a:lnL>
                    <a:lnR>
                      <a:noFill/>
                    </a:lnR>
                    <a:lnT>
                      <a:noFill/>
                    </a:lnT>
                    <a:lnB>
                      <a:noFill/>
                    </a:lnB>
                  </a:tcPr>
                </a:tc>
                <a:tc>
                  <a:txBody>
                    <a:bodyPr/>
                    <a:lstStyle/>
                    <a:p>
                      <a:pPr algn="ctr" fontAlgn="b"/>
                      <a:r>
                        <a:rPr lang="pt-BR" sz="1000" b="1" i="0" u="none" strike="noStrike">
                          <a:solidFill>
                            <a:srgbClr val="000000"/>
                          </a:solidFill>
                          <a:effectLst/>
                          <a:latin typeface="Calibri" charset="0"/>
                        </a:rPr>
                        <a:t>Year</a:t>
                      </a:r>
                    </a:p>
                  </a:txBody>
                  <a:tcPr marL="5871" marR="5871" marT="5871" marB="0" anchor="b">
                    <a:lnL>
                      <a:noFill/>
                    </a:lnL>
                    <a:lnR>
                      <a:noFill/>
                    </a:lnR>
                    <a:lnT>
                      <a:noFill/>
                    </a:lnT>
                    <a:lnB>
                      <a:noFill/>
                    </a:lnB>
                  </a:tcPr>
                </a:tc>
                <a:tc gridSpan="2">
                  <a:txBody>
                    <a:bodyPr/>
                    <a:lstStyle/>
                    <a:p>
                      <a:pPr algn="l" fontAlgn="b"/>
                      <a:r>
                        <a:rPr lang="pt-BR" sz="1000" b="1" i="0" u="none" strike="noStrike">
                          <a:solidFill>
                            <a:srgbClr val="000000"/>
                          </a:solidFill>
                          <a:effectLst/>
                          <a:latin typeface="Calibri" charset="0"/>
                        </a:rPr>
                        <a:t>N-S Cable extended</a:t>
                      </a:r>
                    </a:p>
                  </a:txBody>
                  <a:tcPr marL="5871" marR="5871" marT="5871" marB="0" anchor="b">
                    <a:lnL>
                      <a:noFill/>
                    </a:lnL>
                    <a:lnR>
                      <a:noFill/>
                    </a:lnR>
                    <a:lnT>
                      <a:noFill/>
                    </a:lnT>
                    <a:lnB>
                      <a:noFill/>
                    </a:lnB>
                  </a:tcPr>
                </a:tc>
                <a:tc hMerge="1">
                  <a:txBody>
                    <a:bodyPr/>
                    <a:lstStyle/>
                    <a:p>
                      <a:endParaRPr lang="pt-BR"/>
                    </a:p>
                  </a:txBody>
                  <a:tcPr/>
                </a:tc>
                <a:extLst>
                  <a:ext uri="{0D108BD9-81ED-4DB2-BD59-A6C34878D82A}">
                    <a16:rowId xmlns:a16="http://schemas.microsoft.com/office/drawing/2014/main" val="10021"/>
                  </a:ext>
                </a:extLst>
              </a:tr>
              <a:tr h="162371">
                <a:tc>
                  <a:txBody>
                    <a:bodyPr/>
                    <a:lstStyle/>
                    <a:p>
                      <a:pPr algn="l" fontAlgn="b"/>
                      <a:r>
                        <a:rPr lang="pt-BR" sz="1000" b="0" i="0" u="none" strike="noStrike">
                          <a:solidFill>
                            <a:srgbClr val="000000"/>
                          </a:solidFill>
                          <a:effectLst/>
                          <a:latin typeface="Calibri" charset="0"/>
                        </a:rPr>
                        <a:t>BR Festoon</a:t>
                      </a:r>
                    </a:p>
                  </a:txBody>
                  <a:tcPr marL="5871" marR="5871" marT="5871" marB="0" anchor="b">
                    <a:lnL>
                      <a:noFill/>
                    </a:lnL>
                    <a:lnR>
                      <a:noFill/>
                    </a:lnR>
                    <a:lnT>
                      <a:noFill/>
                    </a:lnT>
                    <a:lnB>
                      <a:noFill/>
                    </a:lnB>
                  </a:tcPr>
                </a:tc>
                <a:tc>
                  <a:txBody>
                    <a:bodyPr/>
                    <a:lstStyle/>
                    <a:p>
                      <a:pPr algn="ctr" fontAlgn="b"/>
                      <a:r>
                        <a:rPr lang="pt-BR" sz="1000" b="0" i="0" u="none" strike="noStrike">
                          <a:solidFill>
                            <a:srgbClr val="000000"/>
                          </a:solidFill>
                          <a:effectLst/>
                          <a:latin typeface="Calibri" charset="0"/>
                        </a:rPr>
                        <a:t>1996</a:t>
                      </a:r>
                    </a:p>
                  </a:txBody>
                  <a:tcPr marL="5871" marR="5871" marT="5871" marB="0" anchor="b">
                    <a:lnL>
                      <a:noFill/>
                    </a:lnL>
                    <a:lnR>
                      <a:noFill/>
                    </a:lnR>
                    <a:lnT>
                      <a:noFill/>
                    </a:lnT>
                    <a:lnB>
                      <a:noFill/>
                    </a:lnB>
                  </a:tcPr>
                </a:tc>
                <a:tc gridSpan="2">
                  <a:txBody>
                    <a:bodyPr/>
                    <a:lstStyle/>
                    <a:p>
                      <a:pPr algn="l" fontAlgn="b"/>
                      <a:r>
                        <a:rPr lang="pt-BR" sz="1000" b="0" i="0" u="none" strike="noStrike">
                          <a:solidFill>
                            <a:srgbClr val="000000"/>
                          </a:solidFill>
                          <a:effectLst/>
                          <a:latin typeface="Calibri" charset="0"/>
                        </a:rPr>
                        <a:t>Americas-1/2</a:t>
                      </a:r>
                    </a:p>
                  </a:txBody>
                  <a:tcPr marL="5871" marR="5871" marT="5871" marB="0" anchor="b">
                    <a:lnL>
                      <a:noFill/>
                    </a:lnL>
                    <a:lnR>
                      <a:noFill/>
                    </a:lnR>
                    <a:lnT>
                      <a:noFill/>
                    </a:lnT>
                    <a:lnB>
                      <a:noFill/>
                    </a:lnB>
                  </a:tcPr>
                </a:tc>
                <a:tc hMerge="1">
                  <a:txBody>
                    <a:bodyPr/>
                    <a:lstStyle/>
                    <a:p>
                      <a:endParaRPr lang="pt-BR"/>
                    </a:p>
                  </a:txBody>
                  <a:tcPr/>
                </a:tc>
                <a:extLst>
                  <a:ext uri="{0D108BD9-81ED-4DB2-BD59-A6C34878D82A}">
                    <a16:rowId xmlns:a16="http://schemas.microsoft.com/office/drawing/2014/main" val="10022"/>
                  </a:ext>
                </a:extLst>
              </a:tr>
              <a:tr h="162371">
                <a:tc>
                  <a:txBody>
                    <a:bodyPr/>
                    <a:lstStyle/>
                    <a:p>
                      <a:pPr algn="l" fontAlgn="b"/>
                      <a:r>
                        <a:rPr lang="pt-BR" sz="1000" b="0" i="0" u="none" strike="noStrike">
                          <a:solidFill>
                            <a:srgbClr val="000000"/>
                          </a:solidFill>
                          <a:effectLst/>
                          <a:latin typeface="Calibri" charset="0"/>
                        </a:rPr>
                        <a:t>Tannat</a:t>
                      </a:r>
                    </a:p>
                  </a:txBody>
                  <a:tcPr marL="5871" marR="5871" marT="5871" marB="0" anchor="b">
                    <a:lnL>
                      <a:noFill/>
                    </a:lnL>
                    <a:lnR>
                      <a:noFill/>
                    </a:lnR>
                    <a:lnT>
                      <a:noFill/>
                    </a:lnT>
                    <a:lnB>
                      <a:noFill/>
                    </a:lnB>
                  </a:tcPr>
                </a:tc>
                <a:tc>
                  <a:txBody>
                    <a:bodyPr/>
                    <a:lstStyle/>
                    <a:p>
                      <a:pPr algn="ctr" fontAlgn="b"/>
                      <a:r>
                        <a:rPr lang="pt-BR" sz="1000" b="0" i="0" u="none" strike="noStrike">
                          <a:solidFill>
                            <a:srgbClr val="000000"/>
                          </a:solidFill>
                          <a:effectLst/>
                          <a:latin typeface="Calibri" charset="0"/>
                        </a:rPr>
                        <a:t>2018</a:t>
                      </a:r>
                    </a:p>
                  </a:txBody>
                  <a:tcPr marL="5871" marR="5871" marT="5871" marB="0" anchor="b">
                    <a:lnL>
                      <a:noFill/>
                    </a:lnL>
                    <a:lnR>
                      <a:noFill/>
                    </a:lnR>
                    <a:lnT>
                      <a:noFill/>
                    </a:lnT>
                    <a:lnB>
                      <a:noFill/>
                    </a:lnB>
                  </a:tcPr>
                </a:tc>
                <a:tc gridSpan="2">
                  <a:txBody>
                    <a:bodyPr/>
                    <a:lstStyle/>
                    <a:p>
                      <a:pPr algn="l" fontAlgn="b"/>
                      <a:r>
                        <a:rPr lang="pt-BR" sz="1000" b="0" i="0" u="none" strike="noStrike">
                          <a:solidFill>
                            <a:srgbClr val="000000"/>
                          </a:solidFill>
                          <a:effectLst/>
                          <a:latin typeface="Calibri" charset="0"/>
                        </a:rPr>
                        <a:t>Monet (Google, Antel)</a:t>
                      </a:r>
                    </a:p>
                  </a:txBody>
                  <a:tcPr marL="5871" marR="5871" marT="5871" marB="0" anchor="b">
                    <a:lnL>
                      <a:noFill/>
                    </a:lnL>
                    <a:lnR>
                      <a:noFill/>
                    </a:lnR>
                    <a:lnT>
                      <a:noFill/>
                    </a:lnT>
                    <a:lnB>
                      <a:noFill/>
                    </a:lnB>
                  </a:tcPr>
                </a:tc>
                <a:tc hMerge="1">
                  <a:txBody>
                    <a:bodyPr/>
                    <a:lstStyle/>
                    <a:p>
                      <a:endParaRPr lang="pt-BR"/>
                    </a:p>
                  </a:txBody>
                  <a:tcPr/>
                </a:tc>
                <a:extLst>
                  <a:ext uri="{0D108BD9-81ED-4DB2-BD59-A6C34878D82A}">
                    <a16:rowId xmlns:a16="http://schemas.microsoft.com/office/drawing/2014/main" val="10023"/>
                  </a:ext>
                </a:extLst>
              </a:tr>
              <a:tr h="162371">
                <a:tc>
                  <a:txBody>
                    <a:bodyPr/>
                    <a:lstStyle/>
                    <a:p>
                      <a:pPr algn="l" fontAlgn="b"/>
                      <a:r>
                        <a:rPr lang="pt-BR" sz="1000" b="0" i="0" u="none" strike="noStrike">
                          <a:solidFill>
                            <a:srgbClr val="000000"/>
                          </a:solidFill>
                          <a:effectLst/>
                          <a:latin typeface="Calibri" charset="0"/>
                        </a:rPr>
                        <a:t>Junior</a:t>
                      </a:r>
                    </a:p>
                  </a:txBody>
                  <a:tcPr marL="5871" marR="5871" marT="5871" marB="0" anchor="b">
                    <a:lnL>
                      <a:noFill/>
                    </a:lnL>
                    <a:lnR>
                      <a:noFill/>
                    </a:lnR>
                    <a:lnT>
                      <a:noFill/>
                    </a:lnT>
                    <a:lnB>
                      <a:noFill/>
                    </a:lnB>
                  </a:tcPr>
                </a:tc>
                <a:tc>
                  <a:txBody>
                    <a:bodyPr/>
                    <a:lstStyle/>
                    <a:p>
                      <a:pPr algn="ctr" fontAlgn="b"/>
                      <a:r>
                        <a:rPr lang="pt-BR" sz="1000" b="0" i="0" u="none" strike="noStrike">
                          <a:solidFill>
                            <a:srgbClr val="000000"/>
                          </a:solidFill>
                          <a:effectLst/>
                          <a:latin typeface="Calibri" charset="0"/>
                        </a:rPr>
                        <a:t>2018</a:t>
                      </a:r>
                    </a:p>
                  </a:txBody>
                  <a:tcPr marL="5871" marR="5871" marT="5871" marB="0" anchor="b">
                    <a:lnL>
                      <a:noFill/>
                    </a:lnL>
                    <a:lnR>
                      <a:noFill/>
                    </a:lnR>
                    <a:lnT>
                      <a:noFill/>
                    </a:lnT>
                    <a:lnB>
                      <a:noFill/>
                    </a:lnB>
                  </a:tcPr>
                </a:tc>
                <a:tc gridSpan="2">
                  <a:txBody>
                    <a:bodyPr/>
                    <a:lstStyle/>
                    <a:p>
                      <a:pPr algn="l" fontAlgn="b"/>
                      <a:r>
                        <a:rPr lang="pt-BR" sz="1000" b="0" i="0" u="none" strike="noStrike">
                          <a:solidFill>
                            <a:srgbClr val="000000"/>
                          </a:solidFill>
                          <a:effectLst/>
                          <a:latin typeface="Calibri" charset="0"/>
                        </a:rPr>
                        <a:t>Monet (Google)</a:t>
                      </a:r>
                    </a:p>
                  </a:txBody>
                  <a:tcPr marL="5871" marR="5871" marT="5871" marB="0" anchor="b">
                    <a:lnL>
                      <a:noFill/>
                    </a:lnL>
                    <a:lnR>
                      <a:noFill/>
                    </a:lnR>
                    <a:lnT>
                      <a:noFill/>
                    </a:lnT>
                    <a:lnB>
                      <a:noFill/>
                    </a:lnB>
                  </a:tcPr>
                </a:tc>
                <a:tc hMerge="1">
                  <a:txBody>
                    <a:bodyPr/>
                    <a:lstStyle/>
                    <a:p>
                      <a:endParaRPr lang="pt-BR"/>
                    </a:p>
                  </a:txBody>
                  <a:tcPr/>
                </a:tc>
                <a:extLst>
                  <a:ext uri="{0D108BD9-81ED-4DB2-BD59-A6C34878D82A}">
                    <a16:rowId xmlns:a16="http://schemas.microsoft.com/office/drawing/2014/main" val="10024"/>
                  </a:ext>
                </a:extLst>
              </a:tr>
              <a:tr h="162371">
                <a:tc>
                  <a:txBody>
                    <a:bodyPr/>
                    <a:lstStyle/>
                    <a:p>
                      <a:pPr algn="l" fontAlgn="b"/>
                      <a:r>
                        <a:rPr lang="pt-BR" sz="1000" b="0" i="0" u="none" strike="noStrike">
                          <a:solidFill>
                            <a:srgbClr val="000000"/>
                          </a:solidFill>
                          <a:effectLst/>
                          <a:latin typeface="Calibri" charset="0"/>
                        </a:rPr>
                        <a:t>Malbec</a:t>
                      </a:r>
                    </a:p>
                  </a:txBody>
                  <a:tcPr marL="5871" marR="5871" marT="5871" marB="0" anchor="b">
                    <a:lnL>
                      <a:noFill/>
                    </a:lnL>
                    <a:lnR>
                      <a:noFill/>
                    </a:lnR>
                    <a:lnT>
                      <a:noFill/>
                    </a:lnT>
                    <a:lnB>
                      <a:noFill/>
                    </a:lnB>
                  </a:tcPr>
                </a:tc>
                <a:tc>
                  <a:txBody>
                    <a:bodyPr/>
                    <a:lstStyle/>
                    <a:p>
                      <a:pPr algn="ctr" fontAlgn="b"/>
                      <a:r>
                        <a:rPr lang="pt-BR" sz="1000" b="0" i="0" u="none" strike="noStrike">
                          <a:solidFill>
                            <a:srgbClr val="000000"/>
                          </a:solidFill>
                          <a:effectLst/>
                          <a:latin typeface="Calibri" charset="0"/>
                        </a:rPr>
                        <a:t>2020</a:t>
                      </a:r>
                    </a:p>
                  </a:txBody>
                  <a:tcPr marL="5871" marR="5871" marT="5871" marB="0" anchor="b">
                    <a:lnL>
                      <a:noFill/>
                    </a:lnL>
                    <a:lnR>
                      <a:noFill/>
                    </a:lnR>
                    <a:lnT>
                      <a:noFill/>
                    </a:lnT>
                    <a:lnB>
                      <a:noFill/>
                    </a:lnB>
                  </a:tcPr>
                </a:tc>
                <a:tc gridSpan="2">
                  <a:txBody>
                    <a:bodyPr/>
                    <a:lstStyle/>
                    <a:p>
                      <a:pPr algn="l" fontAlgn="b"/>
                      <a:r>
                        <a:rPr lang="pt-BR" sz="1000" b="0" i="0" u="none" strike="noStrike">
                          <a:solidFill>
                            <a:srgbClr val="000000"/>
                          </a:solidFill>
                          <a:effectLst/>
                          <a:latin typeface="Calibri" charset="0"/>
                        </a:rPr>
                        <a:t>GlobeNet</a:t>
                      </a:r>
                    </a:p>
                  </a:txBody>
                  <a:tcPr marL="5871" marR="5871" marT="5871" marB="0" anchor="b">
                    <a:lnL>
                      <a:noFill/>
                    </a:lnL>
                    <a:lnR>
                      <a:noFill/>
                    </a:lnR>
                    <a:lnT>
                      <a:noFill/>
                    </a:lnT>
                    <a:lnB>
                      <a:noFill/>
                    </a:lnB>
                  </a:tcPr>
                </a:tc>
                <a:tc hMerge="1">
                  <a:txBody>
                    <a:bodyPr/>
                    <a:lstStyle/>
                    <a:p>
                      <a:endParaRPr lang="pt-BR"/>
                    </a:p>
                  </a:txBody>
                  <a:tcPr/>
                </a:tc>
                <a:extLst>
                  <a:ext uri="{0D108BD9-81ED-4DB2-BD59-A6C34878D82A}">
                    <a16:rowId xmlns:a16="http://schemas.microsoft.com/office/drawing/2014/main" val="10025"/>
                  </a:ext>
                </a:extLst>
              </a:tr>
              <a:tr h="162371">
                <a:tc>
                  <a:txBody>
                    <a:bodyPr/>
                    <a:lstStyle/>
                    <a:p>
                      <a:pPr algn="l" fontAlgn="b"/>
                      <a:r>
                        <a:rPr lang="pt-BR" sz="1000" b="0" i="0" u="none" strike="noStrike">
                          <a:solidFill>
                            <a:srgbClr val="000000"/>
                          </a:solidFill>
                          <a:effectLst/>
                          <a:latin typeface="Calibri" charset="0"/>
                        </a:rPr>
                        <a:t>ARBR</a:t>
                      </a:r>
                    </a:p>
                  </a:txBody>
                  <a:tcPr marL="5871" marR="5871" marT="5871" marB="0" anchor="b">
                    <a:lnL>
                      <a:noFill/>
                    </a:lnL>
                    <a:lnR>
                      <a:noFill/>
                    </a:lnR>
                    <a:lnT>
                      <a:noFill/>
                    </a:lnT>
                    <a:lnB>
                      <a:noFill/>
                    </a:lnB>
                  </a:tcPr>
                </a:tc>
                <a:tc>
                  <a:txBody>
                    <a:bodyPr/>
                    <a:lstStyle/>
                    <a:p>
                      <a:pPr algn="ctr" fontAlgn="b"/>
                      <a:r>
                        <a:rPr lang="pt-BR" sz="1000" b="0" i="0" u="none" strike="noStrike">
                          <a:solidFill>
                            <a:srgbClr val="000000"/>
                          </a:solidFill>
                          <a:effectLst/>
                          <a:latin typeface="Calibri" charset="0"/>
                        </a:rPr>
                        <a:t>2021</a:t>
                      </a:r>
                    </a:p>
                  </a:txBody>
                  <a:tcPr marL="5871" marR="5871" marT="5871" marB="0" anchor="b">
                    <a:lnL>
                      <a:noFill/>
                    </a:lnL>
                    <a:lnR>
                      <a:noFill/>
                    </a:lnR>
                    <a:lnT>
                      <a:noFill/>
                    </a:lnT>
                    <a:lnB>
                      <a:noFill/>
                    </a:lnB>
                  </a:tcPr>
                </a:tc>
                <a:tc gridSpan="2">
                  <a:txBody>
                    <a:bodyPr/>
                    <a:lstStyle/>
                    <a:p>
                      <a:pPr algn="l" fontAlgn="b"/>
                      <a:r>
                        <a:rPr lang="pt-BR" sz="1000" b="0" i="0" u="none" strike="noStrike" dirty="0">
                          <a:solidFill>
                            <a:srgbClr val="000000"/>
                          </a:solidFill>
                          <a:effectLst/>
                          <a:latin typeface="Calibri" charset="0"/>
                        </a:rPr>
                        <a:t>Seabras-1</a:t>
                      </a:r>
                    </a:p>
                  </a:txBody>
                  <a:tcPr marL="5871" marR="5871" marT="5871" marB="0" anchor="b">
                    <a:lnL>
                      <a:noFill/>
                    </a:lnL>
                    <a:lnR>
                      <a:noFill/>
                    </a:lnR>
                    <a:lnT>
                      <a:noFill/>
                    </a:lnT>
                    <a:lnB>
                      <a:noFill/>
                    </a:lnB>
                  </a:tcPr>
                </a:tc>
                <a:tc hMerge="1">
                  <a:txBody>
                    <a:bodyPr/>
                    <a:lstStyle/>
                    <a:p>
                      <a:endParaRPr lang="pt-BR"/>
                    </a:p>
                  </a:txBody>
                  <a:tcPr/>
                </a:tc>
                <a:extLst>
                  <a:ext uri="{0D108BD9-81ED-4DB2-BD59-A6C34878D82A}">
                    <a16:rowId xmlns:a16="http://schemas.microsoft.com/office/drawing/2014/main" val="10026"/>
                  </a:ext>
                </a:extLst>
              </a:tr>
            </a:tbl>
          </a:graphicData>
        </a:graphic>
      </p:graphicFrame>
      <p:pic>
        <p:nvPicPr>
          <p:cNvPr id="10" name="Imagem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8315" y="1"/>
            <a:ext cx="5973328" cy="5143500"/>
          </a:xfrm>
          <a:prstGeom prst="rect">
            <a:avLst/>
          </a:prstGeom>
        </p:spPr>
      </p:pic>
    </p:spTree>
    <p:extLst>
      <p:ext uri="{BB962C8B-B14F-4D97-AF65-F5344CB8AC3E}">
        <p14:creationId xmlns:p14="http://schemas.microsoft.com/office/powerpoint/2010/main" val="2129376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p:cNvGraphicFramePr>
            <a:graphicFrameLocks noGrp="1"/>
          </p:cNvGraphicFramePr>
          <p:nvPr>
            <p:extLst>
              <p:ext uri="{D42A27DB-BD31-4B8C-83A1-F6EECF244321}">
                <p14:modId xmlns:p14="http://schemas.microsoft.com/office/powerpoint/2010/main" val="825368199"/>
              </p:ext>
            </p:extLst>
          </p:nvPr>
        </p:nvGraphicFramePr>
        <p:xfrm>
          <a:off x="320041" y="456248"/>
          <a:ext cx="8572501" cy="4179294"/>
        </p:xfrm>
        <a:graphic>
          <a:graphicData uri="http://schemas.openxmlformats.org/drawingml/2006/table">
            <a:tbl>
              <a:tblPr/>
              <a:tblGrid>
                <a:gridCol w="602576">
                  <a:extLst>
                    <a:ext uri="{9D8B030D-6E8A-4147-A177-3AD203B41FA5}">
                      <a16:colId xmlns:a16="http://schemas.microsoft.com/office/drawing/2014/main" val="20000"/>
                    </a:ext>
                  </a:extLst>
                </a:gridCol>
                <a:gridCol w="2220634">
                  <a:extLst>
                    <a:ext uri="{9D8B030D-6E8A-4147-A177-3AD203B41FA5}">
                      <a16:colId xmlns:a16="http://schemas.microsoft.com/office/drawing/2014/main" val="20001"/>
                    </a:ext>
                  </a:extLst>
                </a:gridCol>
                <a:gridCol w="628650">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gridCol w="217170">
                  <a:extLst>
                    <a:ext uri="{9D8B030D-6E8A-4147-A177-3AD203B41FA5}">
                      <a16:colId xmlns:a16="http://schemas.microsoft.com/office/drawing/2014/main" val="20004"/>
                    </a:ext>
                  </a:extLst>
                </a:gridCol>
                <a:gridCol w="4217671">
                  <a:extLst>
                    <a:ext uri="{9D8B030D-6E8A-4147-A177-3AD203B41FA5}">
                      <a16:colId xmlns:a16="http://schemas.microsoft.com/office/drawing/2014/main" val="20005"/>
                    </a:ext>
                  </a:extLst>
                </a:gridCol>
              </a:tblGrid>
              <a:tr h="271944">
                <a:tc>
                  <a:txBody>
                    <a:bodyPr/>
                    <a:lstStyle/>
                    <a:p>
                      <a:pPr algn="l" fontAlgn="b"/>
                      <a:r>
                        <a:rPr lang="pt-BR" sz="1400" b="1" i="0" u="none" strike="noStrike" dirty="0">
                          <a:solidFill>
                            <a:srgbClr val="000000"/>
                          </a:solidFill>
                          <a:effectLst/>
                          <a:latin typeface="Calibri" charset="0"/>
                        </a:rPr>
                        <a:t>ID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1" i="0" u="none" strike="noStrike" dirty="0" err="1">
                          <a:solidFill>
                            <a:srgbClr val="000000"/>
                          </a:solidFill>
                          <a:effectLst/>
                          <a:latin typeface="Calibri" charset="0"/>
                        </a:rPr>
                        <a:t>Cable</a:t>
                      </a:r>
                      <a:r>
                        <a:rPr lang="pt-BR" sz="1400" b="1" i="0" u="none" strike="noStrike" dirty="0">
                          <a:solidFill>
                            <a:srgbClr val="000000"/>
                          </a:solidFill>
                          <a:effectLst/>
                          <a:latin typeface="Calibri" charset="0"/>
                        </a:rPr>
                        <a:t> </a:t>
                      </a:r>
                      <a:r>
                        <a:rPr lang="pt-BR" sz="1400" b="1" i="0" u="none" strike="noStrike" dirty="0" err="1">
                          <a:solidFill>
                            <a:srgbClr val="000000"/>
                          </a:solidFill>
                          <a:effectLst/>
                          <a:latin typeface="Calibri" charset="0"/>
                        </a:rPr>
                        <a:t>name</a:t>
                      </a:r>
                      <a:endParaRPr lang="pt-BR" sz="1400" b="1" i="0" u="none" strike="noStrike" dirty="0">
                        <a:solidFill>
                          <a:srgbClr val="000000"/>
                        </a:solidFill>
                        <a:effectLst/>
                        <a:latin typeface="Calibri"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1" i="0" u="none" strike="noStrike" dirty="0">
                          <a:solidFill>
                            <a:srgbClr val="000000"/>
                          </a:solidFill>
                          <a:effectLst/>
                          <a:latin typeface="Calibri" charset="0"/>
                        </a:rPr>
                        <a:t>Date RFS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1" i="0" u="none" strike="noStrike" dirty="0" err="1">
                          <a:solidFill>
                            <a:srgbClr val="000000"/>
                          </a:solidFill>
                          <a:effectLst/>
                          <a:latin typeface="Calibri" charset="0"/>
                        </a:rPr>
                        <a:t>Length</a:t>
                      </a:r>
                      <a:r>
                        <a:rPr lang="pt-BR" sz="1400" b="1" i="0" u="none" strike="noStrike" dirty="0">
                          <a:solidFill>
                            <a:srgbClr val="000000"/>
                          </a:solidFill>
                          <a:effectLst/>
                          <a:latin typeface="Calibri" charset="0"/>
                        </a:rPr>
                        <a:t> (km)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1" i="0" u="none" strike="noStrike" dirty="0">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1" i="0" u="none" strike="noStrike" dirty="0" err="1">
                          <a:solidFill>
                            <a:srgbClr val="000000"/>
                          </a:solidFill>
                          <a:effectLst/>
                          <a:latin typeface="Calibri" charset="0"/>
                        </a:rPr>
                        <a:t>Landing</a:t>
                      </a:r>
                      <a:r>
                        <a:rPr lang="pt-BR" sz="1400" b="1" i="0" u="none" strike="noStrike" dirty="0">
                          <a:solidFill>
                            <a:srgbClr val="000000"/>
                          </a:solidFill>
                          <a:effectLst/>
                          <a:latin typeface="Calibri" charset="0"/>
                        </a:rPr>
                        <a:t> points - Country (</a:t>
                      </a:r>
                      <a:r>
                        <a:rPr lang="pt-BR" sz="1400" b="1" i="0" u="none" strike="noStrike" dirty="0" err="1">
                          <a:solidFill>
                            <a:srgbClr val="000000"/>
                          </a:solidFill>
                          <a:effectLst/>
                          <a:latin typeface="Calibri" charset="0"/>
                        </a:rPr>
                        <a:t>region</a:t>
                      </a:r>
                      <a:r>
                        <a:rPr lang="pt-BR" sz="1400" b="1" i="0" u="none" strike="noStrike" dirty="0">
                          <a:solidFill>
                            <a:srgbClr val="000000"/>
                          </a:solidFill>
                          <a:effectLst/>
                          <a:latin typeface="Calibri" charset="0"/>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01449">
                <a:tc>
                  <a:txBody>
                    <a:bodyPr/>
                    <a:lstStyle/>
                    <a:p>
                      <a:pPr algn="l" fontAlgn="b"/>
                      <a:r>
                        <a:rPr lang="pt-BR" sz="1400" b="0" i="0" u="none" strike="noStrike" dirty="0">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1" i="0" u="none" strike="noStrike">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1" i="0" u="none" strike="noStrike">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1" i="0" u="none" strike="noStrike">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1" i="0" u="none" strike="noStrike">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1" i="0" u="none" strike="noStrike" dirty="0">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41728">
                <a:tc gridSpan="2">
                  <a:txBody>
                    <a:bodyPr/>
                    <a:lstStyle/>
                    <a:p>
                      <a:pPr algn="ctr" fontAlgn="b"/>
                      <a:r>
                        <a:rPr lang="pt-BR" sz="1400" b="1" i="0" u="none" strike="noStrike" dirty="0" err="1">
                          <a:solidFill>
                            <a:srgbClr val="000000"/>
                          </a:solidFill>
                          <a:effectLst/>
                          <a:latin typeface="Calibri" charset="0"/>
                        </a:rPr>
                        <a:t>Transatlantic</a:t>
                      </a:r>
                      <a:r>
                        <a:rPr lang="pt-BR" sz="1400" b="1" i="0" u="none" strike="noStrike" dirty="0">
                          <a:solidFill>
                            <a:srgbClr val="000000"/>
                          </a:solidFill>
                          <a:effectLst/>
                          <a:latin typeface="Calibri" charset="0"/>
                        </a:rPr>
                        <a:t> </a:t>
                      </a:r>
                      <a:r>
                        <a:rPr lang="pt-BR" sz="1400" b="1" i="0" u="none" strike="noStrike" dirty="0" err="1">
                          <a:solidFill>
                            <a:srgbClr val="000000"/>
                          </a:solidFill>
                          <a:effectLst/>
                          <a:latin typeface="Calibri" charset="0"/>
                        </a:rPr>
                        <a:t>cables</a:t>
                      </a:r>
                      <a:endParaRPr lang="pt-BR" sz="1400" b="1" i="0" u="none" strike="noStrike" dirty="0">
                        <a:solidFill>
                          <a:srgbClr val="000000"/>
                        </a:solidFill>
                        <a:effectLst/>
                        <a:latin typeface="Calibri"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pt-BR"/>
                    </a:p>
                  </a:txBody>
                  <a:tcPr/>
                </a:tc>
                <a:tc>
                  <a:txBody>
                    <a:bodyPr/>
                    <a:lstStyle/>
                    <a:p>
                      <a:pPr algn="l" fontAlgn="b"/>
                      <a:r>
                        <a:rPr lang="pt-BR" sz="1400" b="0" i="0" u="none" strike="noStrike">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0" i="0" u="none" strike="noStrike">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0" i="0" u="none" strike="noStrike">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0" i="0" u="none" strike="noStrike" dirty="0">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41728">
                <a:tc>
                  <a:txBody>
                    <a:bodyPr/>
                    <a:lstStyle/>
                    <a:p>
                      <a:pPr algn="l" fontAlgn="b"/>
                      <a:r>
                        <a:rPr lang="pt-BR" sz="1400" b="0" i="0" u="none" strike="noStrike" dirty="0">
                          <a:solidFill>
                            <a:srgbClr val="000000"/>
                          </a:solidFill>
                          <a:effectLst/>
                          <a:latin typeface="Calibri" charset="0"/>
                        </a:rPr>
                        <a:t>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0" i="0" u="none" strike="noStrike" dirty="0">
                          <a:solidFill>
                            <a:srgbClr val="000000"/>
                          </a:solidFill>
                          <a:effectLst/>
                          <a:latin typeface="Calibri" charset="0"/>
                        </a:rPr>
                        <a:t>Atlantis-2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0" i="0" u="none" strike="noStrike">
                          <a:solidFill>
                            <a:srgbClr val="000000"/>
                          </a:solidFill>
                          <a:effectLst/>
                          <a:latin typeface="Calibri" charset="0"/>
                        </a:rPr>
                        <a:t>2000-02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pt-BR" sz="1400" b="0" i="0" u="none" strike="noStrike">
                          <a:solidFill>
                            <a:srgbClr val="000000"/>
                          </a:solidFill>
                          <a:effectLst/>
                          <a:latin typeface="Calibri" charset="0"/>
                        </a:rPr>
                        <a:t>8500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0" i="0" u="none" strike="noStrike">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0" i="0" u="none" strike="noStrike" dirty="0">
                          <a:solidFill>
                            <a:srgbClr val="000000"/>
                          </a:solidFill>
                          <a:effectLst/>
                          <a:latin typeface="Calibri" charset="0"/>
                        </a:rPr>
                        <a:t>AR BR-CE CV ES-CN PT SN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41728">
                <a:tc>
                  <a:txBody>
                    <a:bodyPr/>
                    <a:lstStyle/>
                    <a:p>
                      <a:pPr algn="l" fontAlgn="b"/>
                      <a:r>
                        <a:rPr lang="pt-BR" sz="1400" b="0" i="0" u="none" strike="noStrike" dirty="0">
                          <a:solidFill>
                            <a:srgbClr val="000000"/>
                          </a:solidFill>
                          <a:effectLst/>
                          <a:latin typeface="Calibri" charset="0"/>
                        </a:rPr>
                        <a:t>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0" i="0" u="none" strike="noStrike" dirty="0">
                          <a:solidFill>
                            <a:srgbClr val="000000"/>
                          </a:solidFill>
                          <a:effectLst/>
                          <a:latin typeface="Calibri" charset="0"/>
                        </a:rPr>
                        <a:t>SACS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0" i="0" u="none" strike="noStrike">
                          <a:solidFill>
                            <a:srgbClr val="000000"/>
                          </a:solidFill>
                          <a:effectLst/>
                          <a:latin typeface="Calibri" charset="0"/>
                        </a:rPr>
                        <a:t>2018-09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pt-BR" sz="1400" b="0" i="0" u="none" strike="noStrike">
                          <a:solidFill>
                            <a:srgbClr val="000000"/>
                          </a:solidFill>
                          <a:effectLst/>
                          <a:latin typeface="Calibri" charset="0"/>
                        </a:rPr>
                        <a:t>6165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0" i="0" u="none" strike="noStrike">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0" i="0" u="none" strike="noStrike" dirty="0">
                          <a:solidFill>
                            <a:srgbClr val="000000"/>
                          </a:solidFill>
                          <a:effectLst/>
                          <a:latin typeface="Calibri" charset="0"/>
                        </a:rPr>
                        <a:t>AO BR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41728">
                <a:tc>
                  <a:txBody>
                    <a:bodyPr/>
                    <a:lstStyle/>
                    <a:p>
                      <a:pPr algn="l" fontAlgn="b"/>
                      <a:r>
                        <a:rPr lang="pt-BR" sz="1400" b="0" i="0" u="none" strike="noStrike" dirty="0">
                          <a:solidFill>
                            <a:srgbClr val="000000"/>
                          </a:solidFill>
                          <a:effectLst/>
                          <a:latin typeface="Calibri" charset="0"/>
                        </a:rPr>
                        <a:t>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0" i="0" u="none" strike="noStrike" dirty="0">
                          <a:solidFill>
                            <a:srgbClr val="000000"/>
                          </a:solidFill>
                          <a:effectLst/>
                          <a:latin typeface="Calibri" charset="0"/>
                        </a:rPr>
                        <a:t>SAIL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0" i="0" u="none" strike="noStrike">
                          <a:solidFill>
                            <a:srgbClr val="000000"/>
                          </a:solidFill>
                          <a:effectLst/>
                          <a:latin typeface="Calibri" charset="0"/>
                        </a:rPr>
                        <a:t>2018-09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pt-BR" sz="1400" b="0" i="0" u="none" strike="noStrike">
                          <a:solidFill>
                            <a:srgbClr val="000000"/>
                          </a:solidFill>
                          <a:effectLst/>
                          <a:latin typeface="Calibri" charset="0"/>
                        </a:rPr>
                        <a:t>5900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0" i="0" u="none" strike="noStrike">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0" i="0" u="none" strike="noStrike" dirty="0">
                          <a:solidFill>
                            <a:srgbClr val="000000"/>
                          </a:solidFill>
                          <a:effectLst/>
                          <a:latin typeface="Calibri" charset="0"/>
                        </a:rPr>
                        <a:t>BR CM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41728">
                <a:tc>
                  <a:txBody>
                    <a:bodyPr/>
                    <a:lstStyle/>
                    <a:p>
                      <a:pPr algn="l" fontAlgn="b"/>
                      <a:r>
                        <a:rPr lang="pt-BR" sz="1400" b="0" i="0" u="none" strike="noStrike" dirty="0">
                          <a:solidFill>
                            <a:srgbClr val="000000"/>
                          </a:solidFill>
                          <a:effectLst/>
                          <a:latin typeface="Calibri" charset="0"/>
                        </a:rPr>
                        <a:t>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0" i="0" u="none" strike="noStrike" dirty="0" err="1">
                          <a:solidFill>
                            <a:srgbClr val="000000"/>
                          </a:solidFill>
                          <a:effectLst/>
                          <a:latin typeface="Calibri" charset="0"/>
                        </a:rPr>
                        <a:t>EllaLink</a:t>
                      </a:r>
                      <a:endParaRPr lang="pt-BR" sz="1400" b="0" i="0" u="none" strike="noStrike" dirty="0">
                        <a:solidFill>
                          <a:srgbClr val="000000"/>
                        </a:solidFill>
                        <a:effectLst/>
                        <a:latin typeface="Calibri"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0" i="0" u="none" strike="noStrike">
                          <a:solidFill>
                            <a:srgbClr val="000000"/>
                          </a:solidFill>
                          <a:effectLst/>
                          <a:latin typeface="Calibri" charset="0"/>
                        </a:rPr>
                        <a:t>2020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pt-BR" sz="1400" b="0" i="0" u="none" strike="noStrike">
                          <a:solidFill>
                            <a:srgbClr val="000000"/>
                          </a:solidFill>
                          <a:effectLst/>
                          <a:latin typeface="Calibri" charset="0"/>
                        </a:rPr>
                        <a:t>10500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0" i="0" u="none" strike="noStrike">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0" i="0" u="none" strike="noStrike" dirty="0">
                          <a:solidFill>
                            <a:srgbClr val="000000"/>
                          </a:solidFill>
                          <a:effectLst/>
                          <a:latin typeface="Calibri" charset="0"/>
                        </a:rPr>
                        <a:t>BR-CE BR-SP CV GF PT PT-30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41728">
                <a:tc>
                  <a:txBody>
                    <a:bodyPr/>
                    <a:lstStyle/>
                    <a:p>
                      <a:pPr algn="l" fontAlgn="b"/>
                      <a:r>
                        <a:rPr lang="pt-BR" sz="1400" b="0" i="0" u="none" strike="noStrike" dirty="0">
                          <a:solidFill>
                            <a:srgbClr val="000000"/>
                          </a:solidFill>
                          <a:effectLst/>
                          <a:latin typeface="Calibri" charset="0"/>
                        </a:rPr>
                        <a:t>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0" i="0" u="none" strike="noStrike">
                          <a:solidFill>
                            <a:srgbClr val="000000"/>
                          </a:solidFill>
                          <a:effectLst/>
                          <a:latin typeface="Calibri" charset="0"/>
                        </a:rPr>
                        <a:t>SABR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0" i="0" u="none" strike="noStrike">
                          <a:solidFill>
                            <a:srgbClr val="000000"/>
                          </a:solidFill>
                          <a:effectLst/>
                          <a:latin typeface="Calibri" charset="0"/>
                        </a:rPr>
                        <a:t>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pt-BR" sz="1400" b="0" i="0" u="none" strike="noStrike">
                          <a:solidFill>
                            <a:srgbClr val="000000"/>
                          </a:solidFill>
                          <a:effectLst/>
                          <a:latin typeface="Calibri" charset="0"/>
                        </a:rPr>
                        <a:t>n/a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pt-BR" sz="1400" b="0" i="0" u="none" strike="noStrike">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0" i="0" u="none" strike="noStrike" dirty="0">
                          <a:solidFill>
                            <a:srgbClr val="000000"/>
                          </a:solidFill>
                          <a:effectLst/>
                          <a:latin typeface="Calibri" charset="0"/>
                        </a:rPr>
                        <a:t>BR ZA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41728">
                <a:tc>
                  <a:txBody>
                    <a:bodyPr/>
                    <a:lstStyle/>
                    <a:p>
                      <a:pPr algn="l" fontAlgn="b"/>
                      <a:r>
                        <a:rPr lang="pt-BR" sz="1400" b="0" i="0" u="none" strike="noStrike" dirty="0">
                          <a:solidFill>
                            <a:srgbClr val="000000"/>
                          </a:solidFill>
                          <a:effectLst/>
                          <a:latin typeface="Calibri" charset="0"/>
                        </a:rPr>
                        <a:t>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0" i="0" u="none" strike="noStrike">
                          <a:solidFill>
                            <a:srgbClr val="000000"/>
                          </a:solidFill>
                          <a:effectLst/>
                          <a:latin typeface="Calibri" charset="0"/>
                        </a:rPr>
                        <a:t>SAEx1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0" i="0" u="none" strike="noStrike">
                          <a:solidFill>
                            <a:srgbClr val="000000"/>
                          </a:solidFill>
                          <a:effectLst/>
                          <a:latin typeface="Calibri" charset="0"/>
                        </a:rPr>
                        <a:t>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pt-BR" sz="1400" b="0" i="0" u="none" strike="noStrike">
                          <a:solidFill>
                            <a:srgbClr val="000000"/>
                          </a:solidFill>
                          <a:effectLst/>
                          <a:latin typeface="Calibri" charset="0"/>
                        </a:rPr>
                        <a:t>14720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0" i="0" u="none" strike="noStrike">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0" i="0" u="none" strike="noStrike" dirty="0">
                          <a:solidFill>
                            <a:srgbClr val="000000"/>
                          </a:solidFill>
                          <a:effectLst/>
                          <a:latin typeface="Calibri" charset="0"/>
                        </a:rPr>
                        <a:t>BR SH US-VA ZA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41728">
                <a:tc>
                  <a:txBody>
                    <a:bodyPr/>
                    <a:lstStyle/>
                    <a:p>
                      <a:pPr algn="l" fontAlgn="b"/>
                      <a:r>
                        <a:rPr lang="pt-BR" sz="1400" b="0" i="0" u="none" strike="noStrike" dirty="0">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0" i="0" u="none" strike="noStrike">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0" i="0" u="none" strike="noStrike">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0" i="0" u="none" strike="noStrike">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0" i="0" u="none" strike="noStrike">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0" i="0" u="none" strike="noStrike" dirty="0">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41728">
                <a:tc gridSpan="2">
                  <a:txBody>
                    <a:bodyPr/>
                    <a:lstStyle/>
                    <a:p>
                      <a:pPr algn="ctr" fontAlgn="b"/>
                      <a:r>
                        <a:rPr lang="pt-BR" sz="1400" b="1" i="0" u="none" strike="noStrike" dirty="0">
                          <a:solidFill>
                            <a:srgbClr val="000000"/>
                          </a:solidFill>
                          <a:effectLst/>
                          <a:latin typeface="Calibri" charset="0"/>
                        </a:rPr>
                        <a:t>South </a:t>
                      </a:r>
                      <a:r>
                        <a:rPr lang="pt-BR" sz="1400" b="1" i="0" u="none" strike="noStrike" dirty="0" err="1">
                          <a:solidFill>
                            <a:srgbClr val="000000"/>
                          </a:solidFill>
                          <a:effectLst/>
                          <a:latin typeface="Calibri" charset="0"/>
                        </a:rPr>
                        <a:t>America</a:t>
                      </a:r>
                      <a:r>
                        <a:rPr lang="pt-BR" sz="1400" b="1" i="0" u="none" strike="noStrike" dirty="0">
                          <a:solidFill>
                            <a:srgbClr val="000000"/>
                          </a:solidFill>
                          <a:effectLst/>
                          <a:latin typeface="Calibri" charset="0"/>
                        </a:rPr>
                        <a:t> </a:t>
                      </a:r>
                      <a:r>
                        <a:rPr lang="pt-BR" sz="1400" b="1" i="0" u="none" strike="noStrike" dirty="0" err="1">
                          <a:solidFill>
                            <a:srgbClr val="000000"/>
                          </a:solidFill>
                          <a:effectLst/>
                          <a:latin typeface="Calibri" charset="0"/>
                        </a:rPr>
                        <a:t>cables</a:t>
                      </a:r>
                      <a:endParaRPr lang="pt-BR" sz="1400" b="1" i="0" u="none" strike="noStrike" dirty="0">
                        <a:solidFill>
                          <a:srgbClr val="000000"/>
                        </a:solidFill>
                        <a:effectLst/>
                        <a:latin typeface="Calibri"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pt-BR"/>
                    </a:p>
                  </a:txBody>
                  <a:tcPr/>
                </a:tc>
                <a:tc>
                  <a:txBody>
                    <a:bodyPr/>
                    <a:lstStyle/>
                    <a:p>
                      <a:pPr algn="l" fontAlgn="b"/>
                      <a:r>
                        <a:rPr lang="pt-BR" sz="1400" b="0" i="0" u="none" strike="noStrike">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0" i="0" u="none" strike="noStrike">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0" i="0" u="none" strike="noStrike">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0" i="0" u="none" strike="noStrike" dirty="0">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77700">
                <a:tc>
                  <a:txBody>
                    <a:bodyPr/>
                    <a:lstStyle/>
                    <a:p>
                      <a:pPr algn="l" fontAlgn="b"/>
                      <a:r>
                        <a:rPr lang="pt-BR" sz="1400" b="0" i="0" u="none" strike="noStrike" dirty="0">
                          <a:solidFill>
                            <a:srgbClr val="000000"/>
                          </a:solidFill>
                          <a:effectLst/>
                          <a:latin typeface="Calibri" charset="0"/>
                        </a:rPr>
                        <a:t>SA1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0" i="0" u="none" strike="noStrike" dirty="0" err="1">
                          <a:solidFill>
                            <a:srgbClr val="000000"/>
                          </a:solidFill>
                          <a:effectLst/>
                          <a:latin typeface="Calibri" charset="0"/>
                        </a:rPr>
                        <a:t>Brazilian</a:t>
                      </a:r>
                      <a:r>
                        <a:rPr lang="pt-BR" sz="1400" b="0" i="0" u="none" strike="noStrike" dirty="0">
                          <a:solidFill>
                            <a:srgbClr val="000000"/>
                          </a:solidFill>
                          <a:effectLst/>
                          <a:latin typeface="Calibri" charset="0"/>
                        </a:rPr>
                        <a:t> </a:t>
                      </a:r>
                      <a:r>
                        <a:rPr lang="pt-BR" sz="1400" b="0" i="0" u="none" strike="noStrike" dirty="0" err="1">
                          <a:solidFill>
                            <a:srgbClr val="000000"/>
                          </a:solidFill>
                          <a:effectLst/>
                          <a:latin typeface="Calibri" charset="0"/>
                        </a:rPr>
                        <a:t>Festoon</a:t>
                      </a:r>
                      <a:endParaRPr lang="pt-BR" sz="1400" b="0" i="0" u="none" strike="noStrike" dirty="0">
                        <a:solidFill>
                          <a:srgbClr val="000000"/>
                        </a:solidFill>
                        <a:effectLst/>
                        <a:latin typeface="Calibri"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0" i="0" u="none" strike="noStrike">
                          <a:solidFill>
                            <a:srgbClr val="000000"/>
                          </a:solidFill>
                          <a:effectLst/>
                          <a:latin typeface="Calibri" charset="0"/>
                        </a:rPr>
                        <a:t>1996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pt-BR" sz="1400" b="0" i="0" u="none" strike="noStrike">
                          <a:solidFill>
                            <a:srgbClr val="000000"/>
                          </a:solidFill>
                          <a:effectLst/>
                          <a:latin typeface="Calibri" charset="0"/>
                        </a:rPr>
                        <a:t>2543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0" i="0" u="none" strike="noStrike">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0" i="0" u="none" strike="noStrike" dirty="0">
                          <a:solidFill>
                            <a:srgbClr val="000000"/>
                          </a:solidFill>
                          <a:effectLst/>
                          <a:latin typeface="Calibri" charset="0"/>
                        </a:rPr>
                        <a:t>BR </a:t>
                      </a:r>
                      <a:r>
                        <a:rPr lang="pt-BR" sz="1400" b="0" i="0" u="none" strike="noStrike" dirty="0" err="1">
                          <a:solidFill>
                            <a:srgbClr val="000000"/>
                          </a:solidFill>
                          <a:effectLst/>
                          <a:latin typeface="Calibri" charset="0"/>
                        </a:rPr>
                        <a:t>connects</a:t>
                      </a:r>
                      <a:r>
                        <a:rPr lang="pt-BR" sz="1400" b="0" i="0" u="none" strike="noStrike" dirty="0">
                          <a:solidFill>
                            <a:srgbClr val="000000"/>
                          </a:solidFill>
                          <a:effectLst/>
                          <a:latin typeface="Calibri" charset="0"/>
                        </a:rPr>
                        <a:t> 14 </a:t>
                      </a:r>
                      <a:r>
                        <a:rPr lang="pt-BR" sz="1400" b="0" i="0" u="none" strike="noStrike" dirty="0" err="1">
                          <a:solidFill>
                            <a:srgbClr val="000000"/>
                          </a:solidFill>
                          <a:effectLst/>
                          <a:latin typeface="Calibri" charset="0"/>
                        </a:rPr>
                        <a:t>landings</a:t>
                      </a:r>
                      <a:r>
                        <a:rPr lang="pt-BR" sz="1400" b="0" i="0" u="none" strike="noStrike" dirty="0">
                          <a:solidFill>
                            <a:srgbClr val="000000"/>
                          </a:solidFill>
                          <a:effectLst/>
                          <a:latin typeface="Calibri" charset="0"/>
                        </a:rPr>
                        <a:t> </a:t>
                      </a:r>
                      <a:r>
                        <a:rPr lang="pt-BR" sz="1400" b="0" i="0" u="none" strike="noStrike" dirty="0" err="1">
                          <a:solidFill>
                            <a:srgbClr val="000000"/>
                          </a:solidFill>
                          <a:effectLst/>
                          <a:latin typeface="Calibri" charset="0"/>
                        </a:rPr>
                        <a:t>on</a:t>
                      </a:r>
                      <a:r>
                        <a:rPr lang="pt-BR" sz="1400" b="0" i="0" u="none" strike="noStrike" dirty="0">
                          <a:solidFill>
                            <a:srgbClr val="000000"/>
                          </a:solidFill>
                          <a:effectLst/>
                          <a:latin typeface="Calibri" charset="0"/>
                        </a:rPr>
                        <a:t> </a:t>
                      </a:r>
                      <a:r>
                        <a:rPr lang="pt-BR" sz="1400" b="0" i="0" u="none" strike="noStrike" dirty="0" err="1">
                          <a:solidFill>
                            <a:srgbClr val="000000"/>
                          </a:solidFill>
                          <a:effectLst/>
                          <a:latin typeface="Calibri" charset="0"/>
                        </a:rPr>
                        <a:t>Brazil's</a:t>
                      </a:r>
                      <a:r>
                        <a:rPr lang="pt-BR" sz="1400" b="0" i="0" u="none" strike="noStrike" dirty="0">
                          <a:solidFill>
                            <a:srgbClr val="000000"/>
                          </a:solidFill>
                          <a:effectLst/>
                          <a:latin typeface="Calibri" charset="0"/>
                        </a:rPr>
                        <a:t> </a:t>
                      </a:r>
                      <a:r>
                        <a:rPr lang="pt-BR" sz="1400" b="0" i="0" u="none" strike="noStrike" dirty="0" err="1">
                          <a:solidFill>
                            <a:srgbClr val="000000"/>
                          </a:solidFill>
                          <a:effectLst/>
                          <a:latin typeface="Calibri" charset="0"/>
                        </a:rPr>
                        <a:t>East</a:t>
                      </a:r>
                      <a:r>
                        <a:rPr lang="pt-BR" sz="1400" b="0" i="0" u="none" strike="noStrike" dirty="0">
                          <a:solidFill>
                            <a:srgbClr val="000000"/>
                          </a:solidFill>
                          <a:effectLst/>
                          <a:latin typeface="Calibri" charset="0"/>
                        </a:rPr>
                        <a:t> </a:t>
                      </a:r>
                      <a:r>
                        <a:rPr lang="pt-BR" sz="1400" b="0" i="0" u="none" strike="noStrike" dirty="0" err="1">
                          <a:solidFill>
                            <a:srgbClr val="000000"/>
                          </a:solidFill>
                          <a:effectLst/>
                          <a:latin typeface="Calibri" charset="0"/>
                        </a:rPr>
                        <a:t>coast</a:t>
                      </a:r>
                      <a:endParaRPr lang="pt-BR" sz="1400" b="0" i="0" u="none" strike="noStrike" dirty="0">
                        <a:solidFill>
                          <a:srgbClr val="000000"/>
                        </a:solidFill>
                        <a:effectLst/>
                        <a:latin typeface="Calibri"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41728">
                <a:tc>
                  <a:txBody>
                    <a:bodyPr/>
                    <a:lstStyle/>
                    <a:p>
                      <a:pPr algn="l" fontAlgn="b"/>
                      <a:r>
                        <a:rPr lang="pt-BR" sz="1400" b="0" i="0" u="none" strike="noStrike" dirty="0">
                          <a:solidFill>
                            <a:srgbClr val="000000"/>
                          </a:solidFill>
                          <a:effectLst/>
                          <a:latin typeface="Calibri" charset="0"/>
                        </a:rPr>
                        <a:t>SA2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0" i="0" u="none" strike="noStrike">
                          <a:solidFill>
                            <a:srgbClr val="000000"/>
                          </a:solidFill>
                          <a:effectLst/>
                          <a:latin typeface="Calibri" charset="0"/>
                        </a:rPr>
                        <a:t>Malbec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0" i="0" u="none" strike="noStrike">
                          <a:solidFill>
                            <a:srgbClr val="000000"/>
                          </a:solidFill>
                          <a:effectLst/>
                          <a:latin typeface="Calibri" charset="0"/>
                        </a:rPr>
                        <a:t>2020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pt-BR" sz="1400" b="0" i="0" u="none" strike="noStrike">
                          <a:solidFill>
                            <a:srgbClr val="000000"/>
                          </a:solidFill>
                          <a:effectLst/>
                          <a:latin typeface="Calibri" charset="0"/>
                        </a:rPr>
                        <a:t>2500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0" i="0" u="none" strike="noStrike">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0" i="0" u="none" strike="noStrike" dirty="0">
                          <a:solidFill>
                            <a:srgbClr val="000000"/>
                          </a:solidFill>
                          <a:effectLst/>
                          <a:latin typeface="Calibri" charset="0"/>
                        </a:rPr>
                        <a:t>AR BR-RJ BR-SP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41728">
                <a:tc>
                  <a:txBody>
                    <a:bodyPr/>
                    <a:lstStyle/>
                    <a:p>
                      <a:pPr algn="l" fontAlgn="b"/>
                      <a:r>
                        <a:rPr lang="pt-BR" sz="1400" b="0" i="0" u="none" strike="noStrike" dirty="0">
                          <a:solidFill>
                            <a:srgbClr val="000000"/>
                          </a:solidFill>
                          <a:effectLst/>
                          <a:latin typeface="Calibri" charset="0"/>
                        </a:rPr>
                        <a:t>SA3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0" i="0" u="none" strike="noStrike">
                          <a:solidFill>
                            <a:srgbClr val="000000"/>
                          </a:solidFill>
                          <a:effectLst/>
                          <a:latin typeface="Calibri" charset="0"/>
                        </a:rPr>
                        <a:t>ARBR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0" i="0" u="none" strike="noStrike">
                          <a:solidFill>
                            <a:srgbClr val="000000"/>
                          </a:solidFill>
                          <a:effectLst/>
                          <a:latin typeface="Calibri" charset="0"/>
                        </a:rPr>
                        <a:t>2021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pt-BR" sz="1400" b="0" i="0" u="none" strike="noStrike">
                          <a:solidFill>
                            <a:srgbClr val="000000"/>
                          </a:solidFill>
                          <a:effectLst/>
                          <a:latin typeface="Calibri" charset="0"/>
                        </a:rPr>
                        <a:t>2700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0" i="0" u="none" strike="noStrike">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0" i="0" u="none" strike="noStrike" dirty="0">
                          <a:solidFill>
                            <a:srgbClr val="000000"/>
                          </a:solidFill>
                          <a:effectLst/>
                          <a:latin typeface="Calibri" charset="0"/>
                        </a:rPr>
                        <a:t>AR BR-SP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41728">
                <a:tc>
                  <a:txBody>
                    <a:bodyPr/>
                    <a:lstStyle/>
                    <a:p>
                      <a:pPr algn="l" fontAlgn="b"/>
                      <a:r>
                        <a:rPr lang="pt-BR" sz="1400" b="0" i="0" u="none" strike="noStrike" dirty="0">
                          <a:solidFill>
                            <a:srgbClr val="000000"/>
                          </a:solidFill>
                          <a:effectLst/>
                          <a:latin typeface="Calibri" charset="0"/>
                        </a:rPr>
                        <a:t>SA4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0" i="0" u="none" strike="noStrike">
                          <a:solidFill>
                            <a:srgbClr val="000000"/>
                          </a:solidFill>
                          <a:effectLst/>
                          <a:latin typeface="Calibri" charset="0"/>
                        </a:rPr>
                        <a:t>Junior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0" i="0" u="none" strike="noStrike">
                          <a:solidFill>
                            <a:srgbClr val="000000"/>
                          </a:solidFill>
                          <a:effectLst/>
                          <a:latin typeface="Calibri" charset="0"/>
                        </a:rPr>
                        <a:t>2018-09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pt-BR" sz="1400" b="0" i="0" u="none" strike="noStrike">
                          <a:solidFill>
                            <a:srgbClr val="000000"/>
                          </a:solidFill>
                          <a:effectLst/>
                          <a:latin typeface="Calibri" charset="0"/>
                        </a:rPr>
                        <a:t>390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0" i="0" u="none" strike="noStrike">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0" i="0" u="none" strike="noStrike" dirty="0">
                          <a:solidFill>
                            <a:srgbClr val="000000"/>
                          </a:solidFill>
                          <a:effectLst/>
                          <a:latin typeface="Calibri" charset="0"/>
                        </a:rPr>
                        <a:t>BR-RJ BR-SP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41728">
                <a:tc>
                  <a:txBody>
                    <a:bodyPr/>
                    <a:lstStyle/>
                    <a:p>
                      <a:pPr algn="l" fontAlgn="b"/>
                      <a:r>
                        <a:rPr lang="pt-BR" sz="1400" b="0" i="0" u="none" strike="noStrike" dirty="0">
                          <a:solidFill>
                            <a:srgbClr val="000000"/>
                          </a:solidFill>
                          <a:effectLst/>
                          <a:latin typeface="Calibri" charset="0"/>
                        </a:rPr>
                        <a:t>SA5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0" i="0" u="none" strike="noStrike">
                          <a:solidFill>
                            <a:srgbClr val="000000"/>
                          </a:solidFill>
                          <a:effectLst/>
                          <a:latin typeface="Calibri" charset="0"/>
                        </a:rPr>
                        <a:t>Tannat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0" i="0" u="none" strike="noStrike">
                          <a:solidFill>
                            <a:srgbClr val="000000"/>
                          </a:solidFill>
                          <a:effectLst/>
                          <a:latin typeface="Calibri" charset="0"/>
                        </a:rPr>
                        <a:t>2018-03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pt-BR" sz="1400" b="0" i="0" u="none" strike="noStrike">
                          <a:solidFill>
                            <a:srgbClr val="000000"/>
                          </a:solidFill>
                          <a:effectLst/>
                          <a:latin typeface="Calibri" charset="0"/>
                        </a:rPr>
                        <a:t>2000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0" i="0" u="none" strike="noStrike">
                          <a:solidFill>
                            <a:srgbClr val="000000"/>
                          </a:solidFill>
                          <a:effectLst/>
                          <a:latin typeface="Calibri"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pt-BR" sz="1400" b="0" i="0" u="none" strike="noStrike" dirty="0">
                          <a:solidFill>
                            <a:srgbClr val="000000"/>
                          </a:solidFill>
                          <a:effectLst/>
                          <a:latin typeface="Calibri" charset="0"/>
                        </a:rPr>
                        <a:t>AR BR-SP UY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bl>
          </a:graphicData>
        </a:graphic>
      </p:graphicFrame>
      <p:sp>
        <p:nvSpPr>
          <p:cNvPr id="4" name="Título 1">
            <a:extLst>
              <a:ext uri="{FF2B5EF4-FFF2-40B4-BE49-F238E27FC236}">
                <a16:creationId xmlns:a16="http://schemas.microsoft.com/office/drawing/2014/main" id="{AF1FD63E-7D1D-1A41-A586-666131A80926}"/>
              </a:ext>
            </a:extLst>
          </p:cNvPr>
          <p:cNvSpPr txBox="1">
            <a:spLocks/>
          </p:cNvSpPr>
          <p:nvPr/>
        </p:nvSpPr>
        <p:spPr>
          <a:xfrm>
            <a:off x="251460" y="144543"/>
            <a:ext cx="6858000" cy="438388"/>
          </a:xfrm>
          <a:prstGeom prst="rect">
            <a:avLst/>
          </a:prstGeom>
        </p:spPr>
        <p:txBody>
          <a:bodyPr vert="horz" lIns="91440" tIns="45720" rIns="91440" bIns="45720" rtlCol="0" anchor="t">
            <a:normAutofit/>
          </a:bodyPr>
          <a:lstStyle>
            <a:defPPr>
              <a:defRPr lang="en-US"/>
            </a:defPPr>
            <a:lvl1pPr defTabSz="685800">
              <a:lnSpc>
                <a:spcPct val="90000"/>
              </a:lnSpc>
              <a:spcBef>
                <a:spcPct val="0"/>
              </a:spcBef>
              <a:buNone/>
              <a:defRPr sz="2000" b="1" i="0" cap="none">
                <a:effectLst/>
                <a:latin typeface="+mj-lt"/>
                <a:ea typeface="+mj-ea"/>
                <a:cs typeface="+mj-cs"/>
              </a:defRPr>
            </a:lvl1pPr>
          </a:lstStyle>
          <a:p>
            <a:r>
              <a:rPr lang="pt-BR" dirty="0"/>
              <a:t>South Atlantic Cables up to 2021</a:t>
            </a:r>
          </a:p>
        </p:txBody>
      </p:sp>
      <p:sp>
        <p:nvSpPr>
          <p:cNvPr id="6" name="Slide Number Placeholder 5">
            <a:extLst>
              <a:ext uri="{FF2B5EF4-FFF2-40B4-BE49-F238E27FC236}">
                <a16:creationId xmlns:a16="http://schemas.microsoft.com/office/drawing/2014/main" id="{CE556C48-DEAE-B040-8193-4229C568C661}"/>
              </a:ext>
            </a:extLst>
          </p:cNvPr>
          <p:cNvSpPr txBox="1">
            <a:spLocks/>
          </p:cNvSpPr>
          <p:nvPr/>
        </p:nvSpPr>
        <p:spPr>
          <a:xfrm>
            <a:off x="8078542" y="4681927"/>
            <a:ext cx="608264" cy="37768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B1DED20-E75D-544F-B7D4-F9DC9C76F073}" type="slidenum">
              <a:rPr lang="en-US" sz="1200">
                <a:solidFill>
                  <a:schemeClr val="accent1"/>
                </a:solidFill>
              </a:rPr>
              <a:pPr algn="r"/>
              <a:t>30</a:t>
            </a:fld>
            <a:endParaRPr lang="en-US" sz="1200" dirty="0">
              <a:solidFill>
                <a:schemeClr val="accent1"/>
              </a:solidFill>
            </a:endParaRPr>
          </a:p>
        </p:txBody>
      </p:sp>
    </p:spTree>
    <p:extLst>
      <p:ext uri="{BB962C8B-B14F-4D97-AF65-F5344CB8AC3E}">
        <p14:creationId xmlns:p14="http://schemas.microsoft.com/office/powerpoint/2010/main" val="34147449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DFAD38-4FE2-3A41-9930-9F2B49E11DE1}"/>
              </a:ext>
            </a:extLst>
          </p:cNvPr>
          <p:cNvSpPr>
            <a:spLocks noGrp="1"/>
          </p:cNvSpPr>
          <p:nvPr>
            <p:ph type="sldNum" sz="quarter" idx="12"/>
          </p:nvPr>
        </p:nvSpPr>
        <p:spPr/>
        <p:txBody>
          <a:bodyPr/>
          <a:lstStyle/>
          <a:p>
            <a:fld id="{67A9E7D4-5291-084D-98C2-088EF92C5BD8}" type="slidenum">
              <a:rPr lang="en-US" smtClean="0"/>
              <a:t>31</a:t>
            </a:fld>
            <a:endParaRPr lang="en-US"/>
          </a:p>
        </p:txBody>
      </p:sp>
      <p:sp>
        <p:nvSpPr>
          <p:cNvPr id="4" name="TextBox 3">
            <a:extLst>
              <a:ext uri="{FF2B5EF4-FFF2-40B4-BE49-F238E27FC236}">
                <a16:creationId xmlns:a16="http://schemas.microsoft.com/office/drawing/2014/main" id="{48210CCD-FFF7-D048-A0C6-1DB044B70642}"/>
              </a:ext>
            </a:extLst>
          </p:cNvPr>
          <p:cNvSpPr txBox="1"/>
          <p:nvPr/>
        </p:nvSpPr>
        <p:spPr>
          <a:xfrm>
            <a:off x="138602" y="737025"/>
            <a:ext cx="9005398" cy="3693319"/>
          </a:xfrm>
          <a:prstGeom prst="rect">
            <a:avLst/>
          </a:prstGeom>
          <a:noFill/>
        </p:spPr>
        <p:txBody>
          <a:bodyPr wrap="square" rtlCol="0">
            <a:spAutoFit/>
          </a:bodyPr>
          <a:lstStyle/>
          <a:p>
            <a:r>
              <a:rPr lang="pt-BR" sz="1100" dirty="0" err="1"/>
              <a:t>Images</a:t>
            </a:r>
            <a:r>
              <a:rPr lang="pt-BR" sz="1100" dirty="0"/>
              <a:t> </a:t>
            </a:r>
            <a:r>
              <a:rPr lang="pt-BR" sz="1100" dirty="0" err="1"/>
              <a:t>from</a:t>
            </a:r>
            <a:r>
              <a:rPr lang="pt-BR" sz="1100" dirty="0"/>
              <a:t> </a:t>
            </a:r>
            <a:r>
              <a:rPr lang="pt-BR" sz="1100" dirty="0" err="1"/>
              <a:t>leading</a:t>
            </a:r>
            <a:r>
              <a:rPr lang="pt-BR" sz="1100" dirty="0"/>
              <a:t> </a:t>
            </a:r>
            <a:r>
              <a:rPr lang="pt-BR" sz="1100" dirty="0" err="1"/>
              <a:t>institutions</a:t>
            </a:r>
            <a:r>
              <a:rPr lang="pt-BR" sz="1100" dirty="0"/>
              <a:t> </a:t>
            </a:r>
            <a:r>
              <a:rPr lang="pt-BR" sz="1100" dirty="0" err="1"/>
              <a:t>belonging</a:t>
            </a:r>
            <a:r>
              <a:rPr lang="pt-BR" sz="1100" dirty="0"/>
              <a:t> </a:t>
            </a:r>
            <a:r>
              <a:rPr lang="pt-BR" sz="1100" dirty="0" err="1"/>
              <a:t>to</a:t>
            </a:r>
            <a:r>
              <a:rPr lang="pt-BR" sz="1100" dirty="0"/>
              <a:t> </a:t>
            </a:r>
            <a:r>
              <a:rPr lang="pt-BR" sz="1100" dirty="0" err="1"/>
              <a:t>the</a:t>
            </a:r>
            <a:r>
              <a:rPr lang="pt-BR" sz="1100" dirty="0"/>
              <a:t> </a:t>
            </a:r>
            <a:r>
              <a:rPr lang="pt-BR" sz="1100" dirty="0" err="1"/>
              <a:t>Brazilian</a:t>
            </a:r>
            <a:r>
              <a:rPr lang="pt-BR" sz="1100" dirty="0"/>
              <a:t> Federal </a:t>
            </a:r>
            <a:r>
              <a:rPr lang="pt-BR" sz="1100" dirty="0" err="1"/>
              <a:t>government</a:t>
            </a:r>
            <a:r>
              <a:rPr lang="pt-BR" sz="1100" dirty="0"/>
              <a:t>, </a:t>
            </a:r>
            <a:r>
              <a:rPr lang="pt-BR" sz="1100" dirty="0" err="1"/>
              <a:t>which</a:t>
            </a:r>
            <a:r>
              <a:rPr lang="pt-BR" sz="1100" dirty="0"/>
              <a:t> are carrying out </a:t>
            </a:r>
            <a:r>
              <a:rPr lang="pt-BR" sz="1100" dirty="0" err="1"/>
              <a:t>research</a:t>
            </a:r>
            <a:r>
              <a:rPr lang="pt-BR" sz="1100" dirty="0"/>
              <a:t> </a:t>
            </a:r>
            <a:r>
              <a:rPr lang="pt-BR" sz="1100" dirty="0" err="1"/>
              <a:t>and</a:t>
            </a:r>
            <a:r>
              <a:rPr lang="pt-BR" sz="1100" dirty="0"/>
              <a:t> </a:t>
            </a:r>
            <a:r>
              <a:rPr lang="pt-BR" sz="1100" dirty="0" err="1"/>
              <a:t>development</a:t>
            </a:r>
            <a:r>
              <a:rPr lang="pt-BR" sz="1100" dirty="0"/>
              <a:t> </a:t>
            </a:r>
            <a:r>
              <a:rPr lang="pt-BR" sz="1100" dirty="0" err="1"/>
              <a:t>activities</a:t>
            </a:r>
            <a:r>
              <a:rPr lang="pt-BR" sz="1100" dirty="0"/>
              <a:t>.</a:t>
            </a:r>
          </a:p>
          <a:p>
            <a:r>
              <a:rPr lang="pt-BR" sz="1100" dirty="0" err="1"/>
              <a:t>Withe</a:t>
            </a:r>
            <a:r>
              <a:rPr lang="pt-BR" sz="1100" dirty="0"/>
              <a:t> </a:t>
            </a:r>
            <a:r>
              <a:rPr lang="pt-BR" sz="1100" dirty="0" err="1"/>
              <a:t>the</a:t>
            </a:r>
            <a:r>
              <a:rPr lang="pt-BR" sz="1100" dirty="0"/>
              <a:t> </a:t>
            </a:r>
            <a:r>
              <a:rPr lang="pt-BR" sz="1100" dirty="0" err="1"/>
              <a:t>exception</a:t>
            </a:r>
            <a:r>
              <a:rPr lang="pt-BR" sz="1100" dirty="0"/>
              <a:t> </a:t>
            </a:r>
            <a:r>
              <a:rPr lang="pt-BR" sz="1100" dirty="0" err="1"/>
              <a:t>of</a:t>
            </a:r>
            <a:r>
              <a:rPr lang="pt-BR" sz="1100" dirty="0"/>
              <a:t> Embrapa (</a:t>
            </a:r>
            <a:r>
              <a:rPr lang="pt-BR" sz="1100" dirty="0" err="1"/>
              <a:t>Ministry</a:t>
            </a:r>
            <a:r>
              <a:rPr lang="pt-BR" sz="1100" dirty="0"/>
              <a:t> </a:t>
            </a:r>
            <a:r>
              <a:rPr lang="pt-BR" sz="1100" dirty="0" err="1"/>
              <a:t>of</a:t>
            </a:r>
            <a:r>
              <a:rPr lang="pt-BR" sz="1100" dirty="0"/>
              <a:t> </a:t>
            </a:r>
            <a:r>
              <a:rPr lang="pt-BR" sz="1100" dirty="0" err="1"/>
              <a:t>Agriculture</a:t>
            </a:r>
            <a:r>
              <a:rPr lang="pt-BR" sz="1100" dirty="0"/>
              <a:t> - MA) </a:t>
            </a:r>
            <a:r>
              <a:rPr lang="pt-BR" sz="1100" dirty="0" err="1"/>
              <a:t>and</a:t>
            </a:r>
            <a:r>
              <a:rPr lang="pt-BR" sz="1100" dirty="0"/>
              <a:t> Fiocruz (</a:t>
            </a:r>
            <a:r>
              <a:rPr lang="pt-BR" sz="1100" dirty="0" err="1"/>
              <a:t>Ministry</a:t>
            </a:r>
            <a:r>
              <a:rPr lang="pt-BR" sz="1100" dirty="0"/>
              <a:t> </a:t>
            </a:r>
            <a:r>
              <a:rPr lang="pt-BR" sz="1100" dirty="0" err="1"/>
              <a:t>of</a:t>
            </a:r>
            <a:r>
              <a:rPr lang="pt-BR" sz="1100" dirty="0"/>
              <a:t> Health - MS), </a:t>
            </a:r>
            <a:r>
              <a:rPr lang="pt-BR" sz="1100" dirty="0" err="1"/>
              <a:t>all</a:t>
            </a:r>
            <a:r>
              <a:rPr lang="pt-BR" sz="1100" dirty="0"/>
              <a:t> </a:t>
            </a:r>
            <a:r>
              <a:rPr lang="pt-BR" sz="1100" dirty="0" err="1"/>
              <a:t>Brazilian</a:t>
            </a:r>
            <a:r>
              <a:rPr lang="pt-BR" sz="1100" dirty="0"/>
              <a:t> </a:t>
            </a:r>
            <a:r>
              <a:rPr lang="pt-BR" sz="1100" dirty="0" err="1"/>
              <a:t>institutions</a:t>
            </a:r>
            <a:r>
              <a:rPr lang="pt-BR" sz="1100" dirty="0"/>
              <a:t> </a:t>
            </a:r>
            <a:r>
              <a:rPr lang="pt-BR" sz="1100" dirty="0" err="1"/>
              <a:t>mentioned</a:t>
            </a:r>
            <a:r>
              <a:rPr lang="pt-BR" sz="1100" dirty="0"/>
              <a:t> are </a:t>
            </a:r>
            <a:r>
              <a:rPr lang="pt-BR" sz="1100" dirty="0" err="1"/>
              <a:t>maintained</a:t>
            </a:r>
            <a:r>
              <a:rPr lang="pt-BR" sz="1100" dirty="0"/>
              <a:t> </a:t>
            </a:r>
            <a:r>
              <a:rPr lang="pt-BR" sz="1100" dirty="0" err="1"/>
              <a:t>by</a:t>
            </a:r>
            <a:r>
              <a:rPr lang="pt-BR" sz="1100" dirty="0"/>
              <a:t> </a:t>
            </a:r>
            <a:r>
              <a:rPr lang="pt-BR" sz="1100" dirty="0" err="1"/>
              <a:t>the</a:t>
            </a:r>
            <a:r>
              <a:rPr lang="pt-BR" sz="1100" dirty="0"/>
              <a:t> </a:t>
            </a:r>
            <a:r>
              <a:rPr lang="pt-BR" sz="1100" dirty="0" err="1"/>
              <a:t>Ministry</a:t>
            </a:r>
            <a:r>
              <a:rPr lang="pt-BR" sz="1100" dirty="0"/>
              <a:t> </a:t>
            </a:r>
            <a:r>
              <a:rPr lang="pt-BR" sz="1100" dirty="0" err="1"/>
              <a:t>of</a:t>
            </a:r>
            <a:r>
              <a:rPr lang="pt-BR" sz="1100" dirty="0"/>
              <a:t> Science, Technology, </a:t>
            </a:r>
            <a:r>
              <a:rPr lang="pt-BR" sz="1100" dirty="0" err="1"/>
              <a:t>Innovation</a:t>
            </a:r>
            <a:r>
              <a:rPr lang="pt-BR" sz="1100" dirty="0"/>
              <a:t> </a:t>
            </a:r>
            <a:r>
              <a:rPr lang="pt-BR" sz="1100" dirty="0" err="1"/>
              <a:t>and</a:t>
            </a:r>
            <a:r>
              <a:rPr lang="pt-BR" sz="1100" dirty="0"/>
              <a:t> </a:t>
            </a:r>
            <a:r>
              <a:rPr lang="pt-BR" sz="1100" dirty="0" err="1"/>
              <a:t>Telecommunications</a:t>
            </a:r>
            <a:r>
              <a:rPr lang="pt-BR" sz="1100" dirty="0"/>
              <a:t> (MCTIC).</a:t>
            </a:r>
          </a:p>
          <a:p>
            <a:pPr marL="228600" indent="-228600">
              <a:buAutoNum type="arabicPeriod"/>
            </a:pPr>
            <a:endParaRPr lang="pt-BR" sz="1100" dirty="0"/>
          </a:p>
          <a:p>
            <a:pPr marL="228600" indent="-228600">
              <a:buAutoNum type="arabicPeriod"/>
            </a:pPr>
            <a:r>
              <a:rPr lang="pt-BR" sz="1100" dirty="0"/>
              <a:t>SIRIUS: 4th </a:t>
            </a:r>
            <a:r>
              <a:rPr lang="pt-BR" sz="1100" dirty="0" err="1"/>
              <a:t>Generation</a:t>
            </a:r>
            <a:r>
              <a:rPr lang="pt-BR" sz="1100" dirty="0"/>
              <a:t> </a:t>
            </a:r>
            <a:r>
              <a:rPr lang="pt-BR" sz="1100" dirty="0" err="1"/>
              <a:t>synchrotron</a:t>
            </a:r>
            <a:r>
              <a:rPr lang="pt-BR" sz="1100" dirty="0"/>
              <a:t> light </a:t>
            </a:r>
            <a:r>
              <a:rPr lang="pt-BR" sz="1100" dirty="0" err="1"/>
              <a:t>souce</a:t>
            </a:r>
            <a:r>
              <a:rPr lang="pt-BR" sz="1100" dirty="0"/>
              <a:t> </a:t>
            </a:r>
            <a:r>
              <a:rPr lang="pt-BR" sz="1100" dirty="0" err="1"/>
              <a:t>at</a:t>
            </a:r>
            <a:r>
              <a:rPr lang="pt-BR" sz="1100" dirty="0"/>
              <a:t> </a:t>
            </a:r>
            <a:r>
              <a:rPr lang="pt-BR" sz="1100" dirty="0" err="1"/>
              <a:t>Brazilian</a:t>
            </a:r>
            <a:r>
              <a:rPr lang="pt-BR" sz="1100" dirty="0"/>
              <a:t> Center for </a:t>
            </a:r>
            <a:r>
              <a:rPr lang="pt-BR" sz="1100" dirty="0" err="1"/>
              <a:t>Research</a:t>
            </a:r>
            <a:r>
              <a:rPr lang="pt-BR" sz="1100" dirty="0"/>
              <a:t> in Energy </a:t>
            </a:r>
            <a:r>
              <a:rPr lang="pt-BR" sz="1100" dirty="0" err="1"/>
              <a:t>and</a:t>
            </a:r>
            <a:r>
              <a:rPr lang="pt-BR" sz="1100" dirty="0"/>
              <a:t> </a:t>
            </a:r>
            <a:r>
              <a:rPr lang="pt-BR" sz="1100" dirty="0" err="1"/>
              <a:t>Materials</a:t>
            </a:r>
            <a:r>
              <a:rPr lang="pt-BR" sz="1100" dirty="0"/>
              <a:t> (CNPEM), Campinas, SP – </a:t>
            </a:r>
            <a:r>
              <a:rPr lang="pt-BR" sz="1100" dirty="0" err="1"/>
              <a:t>www.cnpem.br</a:t>
            </a:r>
            <a:endParaRPr lang="pt-BR" sz="1100" dirty="0"/>
          </a:p>
          <a:p>
            <a:pPr marL="228600" indent="-228600">
              <a:buAutoNum type="arabicPeriod"/>
            </a:pPr>
            <a:r>
              <a:rPr lang="pt-BR" sz="1100" dirty="0"/>
              <a:t>HQ </a:t>
            </a:r>
            <a:r>
              <a:rPr lang="pt-BR" sz="1100" dirty="0" err="1"/>
              <a:t>of</a:t>
            </a:r>
            <a:r>
              <a:rPr lang="pt-BR" sz="1100" dirty="0"/>
              <a:t> </a:t>
            </a:r>
            <a:r>
              <a:rPr lang="pt-BR" sz="1100" dirty="0" err="1"/>
              <a:t>the</a:t>
            </a:r>
            <a:r>
              <a:rPr lang="pt-BR" sz="1100" dirty="0"/>
              <a:t> medical </a:t>
            </a:r>
            <a:r>
              <a:rPr lang="pt-BR" sz="1100" dirty="0" err="1"/>
              <a:t>research</a:t>
            </a:r>
            <a:r>
              <a:rPr lang="pt-BR" sz="1100" dirty="0"/>
              <a:t> </a:t>
            </a:r>
            <a:r>
              <a:rPr lang="pt-BR" sz="1100" dirty="0" err="1"/>
              <a:t>institute</a:t>
            </a:r>
            <a:r>
              <a:rPr lang="pt-BR" sz="1100" dirty="0"/>
              <a:t> Osvaldo Cruz Foundation (Fiocruz), Rio de Janeiro, RJ – </a:t>
            </a:r>
            <a:r>
              <a:rPr lang="pt-BR" sz="1100" dirty="0" err="1"/>
              <a:t>www.fiocruz.br</a:t>
            </a:r>
            <a:endParaRPr lang="pt-BR" sz="1100" dirty="0"/>
          </a:p>
          <a:p>
            <a:pPr marL="228600" indent="-228600">
              <a:buAutoNum type="arabicPeriod"/>
            </a:pPr>
            <a:r>
              <a:rPr lang="pt-BR" sz="1100" dirty="0"/>
              <a:t>Santos Dumont </a:t>
            </a:r>
            <a:r>
              <a:rPr lang="pt-BR" sz="1100" dirty="0" err="1"/>
              <a:t>supercomputer</a:t>
            </a:r>
            <a:r>
              <a:rPr lang="pt-BR" sz="1100" dirty="0"/>
              <a:t> </a:t>
            </a:r>
            <a:r>
              <a:rPr lang="pt-BR" sz="1100" dirty="0" err="1"/>
              <a:t>at</a:t>
            </a:r>
            <a:r>
              <a:rPr lang="pt-BR" sz="1100" dirty="0"/>
              <a:t> </a:t>
            </a:r>
            <a:r>
              <a:rPr lang="pt-BR" sz="1100" dirty="0" err="1"/>
              <a:t>National</a:t>
            </a:r>
            <a:r>
              <a:rPr lang="pt-BR" sz="1100" dirty="0"/>
              <a:t> </a:t>
            </a:r>
            <a:r>
              <a:rPr lang="pt-BR" sz="1100" dirty="0" err="1"/>
              <a:t>Laboratory</a:t>
            </a:r>
            <a:r>
              <a:rPr lang="pt-BR" sz="1100" dirty="0"/>
              <a:t> for </a:t>
            </a:r>
            <a:r>
              <a:rPr lang="pt-BR" sz="1100" dirty="0" err="1"/>
              <a:t>Scientific</a:t>
            </a:r>
            <a:r>
              <a:rPr lang="pt-BR" sz="1100" dirty="0"/>
              <a:t> </a:t>
            </a:r>
            <a:r>
              <a:rPr lang="pt-BR" sz="1100" dirty="0" err="1"/>
              <a:t>Computing</a:t>
            </a:r>
            <a:r>
              <a:rPr lang="pt-BR" sz="1100" dirty="0"/>
              <a:t> (LNCC), </a:t>
            </a:r>
            <a:r>
              <a:rPr lang="pt-BR" sz="1100" dirty="0" err="1"/>
              <a:t>Petr</a:t>
            </a:r>
            <a:r>
              <a:rPr lang="en-US" sz="1100" dirty="0" err="1"/>
              <a:t>ópolis</a:t>
            </a:r>
            <a:r>
              <a:rPr lang="en-US" sz="1100" dirty="0"/>
              <a:t>, RJ – </a:t>
            </a:r>
            <a:r>
              <a:rPr lang="en-US" sz="1100" dirty="0" err="1"/>
              <a:t>www.lncc.br</a:t>
            </a:r>
            <a:r>
              <a:rPr lang="en-US" sz="1100" dirty="0"/>
              <a:t> </a:t>
            </a:r>
          </a:p>
          <a:p>
            <a:pPr marL="228600" indent="-228600">
              <a:buAutoNum type="arabicPeriod"/>
            </a:pPr>
            <a:r>
              <a:rPr lang="en-US" sz="1100" dirty="0"/>
              <a:t>Weather forecasting at Weather Forecasting and Climate Studies Centre (CPTEC), National Institute for Space Research (INPE), </a:t>
            </a:r>
            <a:r>
              <a:rPr lang="en-US" sz="1100" dirty="0" err="1"/>
              <a:t>Cachoeira</a:t>
            </a:r>
            <a:r>
              <a:rPr lang="en-US" sz="1100" dirty="0"/>
              <a:t> </a:t>
            </a:r>
            <a:r>
              <a:rPr lang="en-US" sz="1100" dirty="0" err="1"/>
              <a:t>Paulista</a:t>
            </a:r>
            <a:r>
              <a:rPr lang="en-US" sz="1100" dirty="0"/>
              <a:t>, SP - </a:t>
            </a:r>
            <a:r>
              <a:rPr lang="en-US" sz="1100" dirty="0" err="1"/>
              <a:t>www.cptec.inpe.br</a:t>
            </a:r>
            <a:endParaRPr lang="en-US" sz="1100" dirty="0"/>
          </a:p>
          <a:p>
            <a:pPr marL="228600" indent="-228600">
              <a:buAutoNum type="arabicPeriod"/>
            </a:pPr>
            <a:r>
              <a:rPr lang="en-US" sz="1100" dirty="0"/>
              <a:t>National Institute for Space Research (INPE), São José dos Campos, SP – </a:t>
            </a:r>
            <a:r>
              <a:rPr lang="en-US" sz="1100" dirty="0" err="1"/>
              <a:t>www.inpe.br</a:t>
            </a:r>
            <a:endParaRPr lang="en-US" sz="1100" dirty="0"/>
          </a:p>
          <a:p>
            <a:pPr marL="228600" indent="-228600" defTabSz="685783">
              <a:buFontTx/>
              <a:buAutoNum type="arabicPeriod"/>
              <a:defRPr/>
            </a:pPr>
            <a:r>
              <a:rPr lang="en-US" sz="1100" dirty="0"/>
              <a:t>Earth observation (meeting of the rivers </a:t>
            </a:r>
            <a:r>
              <a:rPr lang="en-US" sz="1100" dirty="0" err="1"/>
              <a:t>Solimões</a:t>
            </a:r>
            <a:r>
              <a:rPr lang="en-US" sz="1100" dirty="0"/>
              <a:t> and Negro to form the Amazon at Manaus, AM), INPE, São José dos Campos, SP – </a:t>
            </a:r>
            <a:r>
              <a:rPr lang="en-US" sz="1100" dirty="0" err="1"/>
              <a:t>www.inpe.br</a:t>
            </a:r>
            <a:endParaRPr lang="en-US" sz="1100" dirty="0"/>
          </a:p>
          <a:p>
            <a:pPr marL="228600" indent="-228600">
              <a:buAutoNum type="arabicPeriod"/>
            </a:pPr>
            <a:r>
              <a:rPr lang="pt-BR" sz="1100" dirty="0" err="1"/>
              <a:t>Poster</a:t>
            </a:r>
            <a:r>
              <a:rPr lang="pt-BR" sz="1100" dirty="0"/>
              <a:t> </a:t>
            </a:r>
            <a:r>
              <a:rPr lang="pt-BR" sz="1100" dirty="0" err="1"/>
              <a:t>of</a:t>
            </a:r>
            <a:r>
              <a:rPr lang="pt-BR" sz="1100" dirty="0"/>
              <a:t> </a:t>
            </a:r>
            <a:r>
              <a:rPr lang="pt-BR" sz="1100" dirty="0" err="1"/>
              <a:t>the</a:t>
            </a:r>
            <a:r>
              <a:rPr lang="pt-BR" sz="1100" dirty="0"/>
              <a:t> </a:t>
            </a:r>
            <a:r>
              <a:rPr lang="pt-BR" sz="1100" dirty="0" err="1"/>
              <a:t>Amazon</a:t>
            </a:r>
            <a:r>
              <a:rPr lang="pt-BR" sz="1100" dirty="0"/>
              <a:t> </a:t>
            </a:r>
            <a:r>
              <a:rPr lang="pt-BR" sz="1100" dirty="0" err="1"/>
              <a:t>Tall</a:t>
            </a:r>
            <a:r>
              <a:rPr lang="pt-BR" sz="1100" dirty="0"/>
              <a:t> Tower </a:t>
            </a:r>
            <a:r>
              <a:rPr lang="pt-BR" sz="1100" dirty="0" err="1"/>
              <a:t>Observatory</a:t>
            </a:r>
            <a:r>
              <a:rPr lang="pt-BR" sz="1100" dirty="0"/>
              <a:t> (ATTO) </a:t>
            </a:r>
            <a:r>
              <a:rPr lang="pt-BR" sz="1100" dirty="0" err="1"/>
              <a:t>by</a:t>
            </a:r>
            <a:r>
              <a:rPr lang="pt-BR" sz="1100" dirty="0"/>
              <a:t> </a:t>
            </a:r>
            <a:r>
              <a:rPr lang="pt-BR" sz="1100" dirty="0" err="1"/>
              <a:t>National</a:t>
            </a:r>
            <a:r>
              <a:rPr lang="pt-BR" sz="1100" dirty="0"/>
              <a:t> </a:t>
            </a:r>
            <a:r>
              <a:rPr lang="pt-BR" sz="1100" dirty="0" err="1"/>
              <a:t>Institute</a:t>
            </a:r>
            <a:r>
              <a:rPr lang="pt-BR" sz="1100" dirty="0"/>
              <a:t> for </a:t>
            </a:r>
            <a:r>
              <a:rPr lang="pt-BR" sz="1100" dirty="0" err="1"/>
              <a:t>Research</a:t>
            </a:r>
            <a:r>
              <a:rPr lang="pt-BR" sz="1100" dirty="0"/>
              <a:t> in </a:t>
            </a:r>
            <a:r>
              <a:rPr lang="pt-BR" sz="1100" dirty="0" err="1"/>
              <a:t>the</a:t>
            </a:r>
            <a:r>
              <a:rPr lang="pt-BR" sz="1100" dirty="0"/>
              <a:t> </a:t>
            </a:r>
            <a:r>
              <a:rPr lang="pt-BR" sz="1100" dirty="0" err="1"/>
              <a:t>Amazon</a:t>
            </a:r>
            <a:r>
              <a:rPr lang="pt-BR" sz="1100" dirty="0"/>
              <a:t> (INPA), Manaus, AM - </a:t>
            </a:r>
            <a:r>
              <a:rPr lang="pt-BR" sz="1100" dirty="0" err="1"/>
              <a:t>www.inpa.br</a:t>
            </a:r>
            <a:endParaRPr lang="pt-BR" sz="1100" dirty="0"/>
          </a:p>
          <a:p>
            <a:pPr marL="228600" indent="-228600">
              <a:buAutoNum type="arabicPeriod"/>
            </a:pPr>
            <a:r>
              <a:rPr lang="pt-BR" sz="1100" dirty="0"/>
              <a:t>Logo </a:t>
            </a:r>
            <a:r>
              <a:rPr lang="pt-BR" sz="1100" dirty="0" err="1"/>
              <a:t>of</a:t>
            </a:r>
            <a:r>
              <a:rPr lang="pt-BR" sz="1100" dirty="0"/>
              <a:t> </a:t>
            </a:r>
            <a:r>
              <a:rPr lang="pt-BR" sz="1100" dirty="0" err="1"/>
              <a:t>the</a:t>
            </a:r>
            <a:r>
              <a:rPr lang="pt-BR" sz="1100" dirty="0"/>
              <a:t> Em</a:t>
            </a:r>
            <a:r>
              <a:rPr lang="en-US" sz="1100" dirty="0" err="1"/>
              <a:t>ílio</a:t>
            </a:r>
            <a:r>
              <a:rPr lang="en-US" sz="1100" dirty="0"/>
              <a:t> </a:t>
            </a:r>
            <a:r>
              <a:rPr lang="en-US" sz="1100" dirty="0" err="1"/>
              <a:t>Goeldi</a:t>
            </a:r>
            <a:r>
              <a:rPr lang="en-US" sz="1100" dirty="0"/>
              <a:t> Museum in Pará (MPEG), </a:t>
            </a:r>
            <a:r>
              <a:rPr lang="en-US" sz="1100" dirty="0" err="1"/>
              <a:t>Belém</a:t>
            </a:r>
            <a:r>
              <a:rPr lang="en-US" sz="1100" dirty="0"/>
              <a:t>, PA – </a:t>
            </a:r>
            <a:r>
              <a:rPr lang="en-US" sz="1100" dirty="0" err="1"/>
              <a:t>www.museu-goeldi.br</a:t>
            </a:r>
            <a:endParaRPr lang="en-US" sz="1100" dirty="0"/>
          </a:p>
          <a:p>
            <a:pPr marL="228600" indent="-228600" defTabSz="685783">
              <a:buFontTx/>
              <a:buAutoNum type="arabicPeriod"/>
              <a:defRPr/>
            </a:pPr>
            <a:r>
              <a:rPr lang="en-US" sz="1100" dirty="0"/>
              <a:t>Victoria Regia waterlilies at MPEG, </a:t>
            </a:r>
            <a:r>
              <a:rPr lang="en-US" sz="1100" dirty="0" err="1"/>
              <a:t>Belém</a:t>
            </a:r>
            <a:r>
              <a:rPr lang="en-US" sz="1100" dirty="0"/>
              <a:t>, PA – </a:t>
            </a:r>
            <a:r>
              <a:rPr lang="en-US" sz="1100" dirty="0" err="1"/>
              <a:t>www.museu-goeldi.br</a:t>
            </a:r>
            <a:endParaRPr lang="en-US" sz="1100" dirty="0"/>
          </a:p>
          <a:p>
            <a:pPr marL="228600" indent="-228600" defTabSz="685783">
              <a:buFontTx/>
              <a:buAutoNum type="arabicPeriod"/>
              <a:defRPr/>
            </a:pPr>
            <a:r>
              <a:rPr lang="pt-BR" sz="1100" dirty="0"/>
              <a:t> </a:t>
            </a:r>
            <a:r>
              <a:rPr lang="pt-BR" sz="1100" dirty="0" err="1"/>
              <a:t>Very</a:t>
            </a:r>
            <a:r>
              <a:rPr lang="pt-BR" sz="1100" dirty="0"/>
              <a:t> </a:t>
            </a:r>
            <a:r>
              <a:rPr lang="pt-BR" sz="1100" dirty="0" err="1"/>
              <a:t>Large</a:t>
            </a:r>
            <a:r>
              <a:rPr lang="pt-BR" sz="1100" dirty="0"/>
              <a:t> Telescope (VLT) </a:t>
            </a:r>
            <a:r>
              <a:rPr lang="pt-BR" sz="1100" dirty="0" err="1"/>
              <a:t>at</a:t>
            </a:r>
            <a:r>
              <a:rPr lang="pt-BR" sz="1100" dirty="0"/>
              <a:t> Cerro </a:t>
            </a:r>
            <a:r>
              <a:rPr lang="pt-BR" sz="1100" dirty="0" err="1"/>
              <a:t>Paranal</a:t>
            </a:r>
            <a:r>
              <a:rPr lang="pt-BR" sz="1100" dirty="0"/>
              <a:t>, Chile, </a:t>
            </a:r>
            <a:r>
              <a:rPr lang="pt-BR" sz="1100" dirty="0" err="1"/>
              <a:t>of</a:t>
            </a:r>
            <a:r>
              <a:rPr lang="pt-BR" sz="1100" dirty="0"/>
              <a:t> </a:t>
            </a:r>
            <a:r>
              <a:rPr lang="pt-BR" sz="1100" dirty="0" err="1"/>
              <a:t>the</a:t>
            </a:r>
            <a:r>
              <a:rPr lang="pt-BR" sz="1100" dirty="0"/>
              <a:t> </a:t>
            </a:r>
            <a:r>
              <a:rPr lang="pt-BR" sz="1100" dirty="0" err="1"/>
              <a:t>European</a:t>
            </a:r>
            <a:r>
              <a:rPr lang="pt-BR" sz="1100" dirty="0"/>
              <a:t> Southern </a:t>
            </a:r>
            <a:r>
              <a:rPr lang="pt-BR" sz="1100" dirty="0" err="1"/>
              <a:t>Observatory</a:t>
            </a:r>
            <a:r>
              <a:rPr lang="pt-BR" sz="1100" dirty="0"/>
              <a:t> (ESO), in </a:t>
            </a:r>
            <a:r>
              <a:rPr lang="pt-BR" sz="1100" dirty="0" err="1"/>
              <a:t>collaboration</a:t>
            </a:r>
            <a:r>
              <a:rPr lang="pt-BR" sz="1100" dirty="0"/>
              <a:t> </a:t>
            </a:r>
            <a:r>
              <a:rPr lang="pt-BR" sz="1100" dirty="0" err="1"/>
              <a:t>with</a:t>
            </a:r>
            <a:r>
              <a:rPr lang="pt-BR" sz="1100" dirty="0"/>
              <a:t> </a:t>
            </a:r>
            <a:r>
              <a:rPr lang="pt-BR" sz="1100" dirty="0" err="1"/>
              <a:t>the</a:t>
            </a:r>
            <a:r>
              <a:rPr lang="pt-BR" sz="1100" dirty="0"/>
              <a:t> </a:t>
            </a:r>
            <a:r>
              <a:rPr lang="pt-BR" sz="1100" dirty="0" err="1"/>
              <a:t>National</a:t>
            </a:r>
            <a:r>
              <a:rPr lang="pt-BR" sz="1100" dirty="0"/>
              <a:t> </a:t>
            </a:r>
            <a:r>
              <a:rPr lang="pt-BR" sz="1100" dirty="0" err="1"/>
              <a:t>Observatory</a:t>
            </a:r>
            <a:r>
              <a:rPr lang="pt-BR" sz="1100" dirty="0"/>
              <a:t> (ON), Rio de Janeiro, RJ - </a:t>
            </a:r>
            <a:r>
              <a:rPr lang="pt-BR" sz="1100" dirty="0" err="1"/>
              <a:t>http</a:t>
            </a:r>
            <a:r>
              <a:rPr lang="pt-BR" sz="1100" dirty="0"/>
              <a:t>://</a:t>
            </a:r>
            <a:r>
              <a:rPr lang="pt-BR" sz="1100" dirty="0" err="1"/>
              <a:t>www.on.br</a:t>
            </a:r>
            <a:endParaRPr lang="pt-BR" sz="1100" dirty="0"/>
          </a:p>
          <a:p>
            <a:pPr marL="228600" indent="-228600" defTabSz="685783">
              <a:buFontTx/>
              <a:buAutoNum type="arabicPeriod"/>
              <a:defRPr/>
            </a:pPr>
            <a:r>
              <a:rPr lang="pt-BR" sz="1100" dirty="0"/>
              <a:t> </a:t>
            </a:r>
            <a:r>
              <a:rPr lang="pt-BR" sz="1100" dirty="0" err="1"/>
              <a:t>Large</a:t>
            </a:r>
            <a:r>
              <a:rPr lang="pt-BR" sz="1100" dirty="0"/>
              <a:t> </a:t>
            </a:r>
            <a:r>
              <a:rPr lang="pt-BR" sz="1100" dirty="0" err="1"/>
              <a:t>Scale</a:t>
            </a:r>
            <a:r>
              <a:rPr lang="pt-BR" sz="1100" dirty="0"/>
              <a:t> </a:t>
            </a:r>
            <a:r>
              <a:rPr lang="pt-BR" sz="1100" dirty="0" err="1"/>
              <a:t>Synoptic</a:t>
            </a:r>
            <a:r>
              <a:rPr lang="pt-BR" sz="1100" dirty="0"/>
              <a:t> Telescope (LSST) </a:t>
            </a:r>
            <a:r>
              <a:rPr lang="pt-BR" sz="1100" dirty="0" err="1"/>
              <a:t>of</a:t>
            </a:r>
            <a:r>
              <a:rPr lang="pt-BR" sz="1100" dirty="0"/>
              <a:t> </a:t>
            </a:r>
            <a:r>
              <a:rPr lang="pt-BR" sz="1100" dirty="0" err="1"/>
              <a:t>the</a:t>
            </a:r>
            <a:r>
              <a:rPr lang="pt-BR" sz="1100" dirty="0"/>
              <a:t> USA </a:t>
            </a:r>
            <a:r>
              <a:rPr lang="pt-BR" sz="1100" dirty="0" err="1"/>
              <a:t>at</a:t>
            </a:r>
            <a:r>
              <a:rPr lang="pt-BR" sz="1100" dirty="0"/>
              <a:t> Cerro </a:t>
            </a:r>
            <a:r>
              <a:rPr lang="pt-BR" sz="1100" dirty="0" err="1"/>
              <a:t>Pach</a:t>
            </a:r>
            <a:r>
              <a:rPr lang="en-US" sz="1100" dirty="0" err="1"/>
              <a:t>ó</a:t>
            </a:r>
            <a:r>
              <a:rPr lang="pt-BR" sz="1100" dirty="0" err="1"/>
              <a:t>n</a:t>
            </a:r>
            <a:r>
              <a:rPr lang="pt-BR" sz="1100" dirty="0"/>
              <a:t>, Chile, in </a:t>
            </a:r>
            <a:r>
              <a:rPr lang="pt-BR" sz="1100" dirty="0" err="1"/>
              <a:t>collaboration</a:t>
            </a:r>
            <a:r>
              <a:rPr lang="pt-BR" sz="1100" dirty="0"/>
              <a:t> </a:t>
            </a:r>
            <a:r>
              <a:rPr lang="pt-BR" sz="1100" dirty="0" err="1"/>
              <a:t>with</a:t>
            </a:r>
            <a:r>
              <a:rPr lang="pt-BR" sz="1100" dirty="0"/>
              <a:t> </a:t>
            </a:r>
            <a:r>
              <a:rPr lang="pt-BR" sz="1100" dirty="0" err="1"/>
              <a:t>the</a:t>
            </a:r>
            <a:r>
              <a:rPr lang="pt-BR" sz="1100" dirty="0"/>
              <a:t> </a:t>
            </a:r>
            <a:r>
              <a:rPr lang="pt-BR" sz="1100" dirty="0" err="1"/>
              <a:t>National</a:t>
            </a:r>
            <a:r>
              <a:rPr lang="pt-BR" sz="1100" dirty="0"/>
              <a:t> </a:t>
            </a:r>
            <a:r>
              <a:rPr lang="pt-BR" sz="1100" dirty="0" err="1"/>
              <a:t>Astrophysics</a:t>
            </a:r>
            <a:r>
              <a:rPr lang="pt-BR" sz="1100" dirty="0"/>
              <a:t> </a:t>
            </a:r>
            <a:r>
              <a:rPr lang="pt-BR" sz="1100" dirty="0" err="1"/>
              <a:t>Laboratory</a:t>
            </a:r>
            <a:r>
              <a:rPr lang="pt-BR" sz="1100" dirty="0"/>
              <a:t> (LNA), </a:t>
            </a:r>
            <a:r>
              <a:rPr lang="pt-BR" sz="1100" dirty="0" err="1"/>
              <a:t>Itajub</a:t>
            </a:r>
            <a:r>
              <a:rPr lang="en-US" sz="1100" dirty="0" err="1"/>
              <a:t>á</a:t>
            </a:r>
            <a:r>
              <a:rPr lang="en-US" sz="1100" dirty="0"/>
              <a:t>, MG – </a:t>
            </a:r>
            <a:r>
              <a:rPr lang="en-US" sz="1100" dirty="0" err="1"/>
              <a:t>www.lna.br</a:t>
            </a:r>
            <a:endParaRPr lang="en-US" sz="1100" dirty="0"/>
          </a:p>
          <a:p>
            <a:pPr marL="228600" indent="-228600" defTabSz="685783">
              <a:buFontTx/>
              <a:buAutoNum type="arabicPeriod"/>
              <a:defRPr/>
            </a:pPr>
            <a:r>
              <a:rPr lang="en-US" sz="1100" dirty="0"/>
              <a:t> Research station of the Brazilian Company for Agricultural Research (</a:t>
            </a:r>
            <a:r>
              <a:rPr lang="en-US" sz="1100" dirty="0" err="1"/>
              <a:t>Embrapa</a:t>
            </a:r>
            <a:r>
              <a:rPr lang="en-US" sz="1100" dirty="0"/>
              <a:t>) of the Ministry of Agriculture, whose HQ is in Brasília, DF - </a:t>
            </a:r>
            <a:r>
              <a:rPr lang="en-US" sz="1100" dirty="0" err="1"/>
              <a:t>www.embrapa.br</a:t>
            </a:r>
            <a:r>
              <a:rPr lang="en-US" sz="1100" dirty="0"/>
              <a:t> </a:t>
            </a:r>
            <a:endParaRPr lang="pt-BR" sz="1100" dirty="0"/>
          </a:p>
          <a:p>
            <a:endParaRPr lang="en-US" sz="1400" dirty="0"/>
          </a:p>
        </p:txBody>
      </p:sp>
      <p:sp>
        <p:nvSpPr>
          <p:cNvPr id="5" name="TextBox 4">
            <a:extLst>
              <a:ext uri="{FF2B5EF4-FFF2-40B4-BE49-F238E27FC236}">
                <a16:creationId xmlns:a16="http://schemas.microsoft.com/office/drawing/2014/main" id="{DEF6EE9D-194E-3F49-97E3-D15370FF1A6F}"/>
              </a:ext>
            </a:extLst>
          </p:cNvPr>
          <p:cNvSpPr txBox="1"/>
          <p:nvPr/>
        </p:nvSpPr>
        <p:spPr>
          <a:xfrm>
            <a:off x="331596" y="195943"/>
            <a:ext cx="6511331" cy="400110"/>
          </a:xfrm>
          <a:prstGeom prst="rect">
            <a:avLst/>
          </a:prstGeom>
          <a:noFill/>
        </p:spPr>
        <p:txBody>
          <a:bodyPr wrap="square" rtlCol="0">
            <a:spAutoFit/>
          </a:bodyPr>
          <a:lstStyle/>
          <a:p>
            <a:r>
              <a:rPr lang="en-US" sz="2000" b="1" dirty="0">
                <a:latin typeface="+mj-lt"/>
                <a:ea typeface="+mj-ea"/>
                <a:cs typeface="+mj-cs"/>
              </a:rPr>
              <a:t>Images</a:t>
            </a:r>
            <a:r>
              <a:rPr lang="en-US" b="1" dirty="0">
                <a:latin typeface="+mj-lt"/>
              </a:rPr>
              <a:t> Key from Slide 23</a:t>
            </a:r>
          </a:p>
        </p:txBody>
      </p:sp>
    </p:spTree>
    <p:extLst>
      <p:ext uri="{BB962C8B-B14F-4D97-AF65-F5344CB8AC3E}">
        <p14:creationId xmlns:p14="http://schemas.microsoft.com/office/powerpoint/2010/main" val="4092214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1977" y="252277"/>
            <a:ext cx="6556565" cy="511372"/>
          </a:xfrm>
          <a:effectLst/>
        </p:spPr>
        <p:txBody>
          <a:bodyPr vert="horz" lIns="68580" tIns="34290" rIns="68580" bIns="34290" rtlCol="0" anchor="t" anchorCtr="0">
            <a:noAutofit/>
          </a:bodyPr>
          <a:lstStyle/>
          <a:p>
            <a:pPr>
              <a:buClr>
                <a:schemeClr val="accent6">
                  <a:lumMod val="75000"/>
                </a:schemeClr>
              </a:buClr>
              <a:buSzPct val="128000"/>
              <a:buFont typeface="Georgia" pitchFamily="18" charset="0"/>
            </a:pPr>
            <a:r>
              <a:rPr lang="en-US" sz="2100" cap="none" dirty="0"/>
              <a:t>New submarine cables in the South Atlantic</a:t>
            </a:r>
            <a:endParaRPr lang="en-US" sz="2100" cap="none" dirty="0">
              <a:solidFill>
                <a:srgbClr val="FF0000"/>
              </a:solidFill>
            </a:endParaRPr>
          </a:p>
        </p:txBody>
      </p:sp>
      <p:sp>
        <p:nvSpPr>
          <p:cNvPr id="11" name="Content Placeholder 4">
            <a:extLst>
              <a:ext uri="{FF2B5EF4-FFF2-40B4-BE49-F238E27FC236}">
                <a16:creationId xmlns:a16="http://schemas.microsoft.com/office/drawing/2014/main" id="{BF03FDB5-E7FD-AF48-8BAE-C39E25612CAF}"/>
              </a:ext>
            </a:extLst>
          </p:cNvPr>
          <p:cNvSpPr>
            <a:spLocks noGrp="1"/>
          </p:cNvSpPr>
          <p:nvPr>
            <p:ph sz="quarter" idx="13"/>
          </p:nvPr>
        </p:nvSpPr>
        <p:spPr>
          <a:xfrm>
            <a:off x="329784" y="764498"/>
            <a:ext cx="4668814" cy="3756708"/>
          </a:xfrm>
        </p:spPr>
        <p:txBody>
          <a:bodyPr>
            <a:normAutofit fontScale="92500"/>
          </a:bodyPr>
          <a:lstStyle/>
          <a:p>
            <a:r>
              <a:rPr lang="en-US" b="1" dirty="0">
                <a:solidFill>
                  <a:srgbClr val="9B4AC8"/>
                </a:solidFill>
              </a:rPr>
              <a:t>Monet</a:t>
            </a:r>
            <a:r>
              <a:rPr lang="en-US" dirty="0"/>
              <a:t>: Boca Raton, FL - Fortaleza, BR. </a:t>
            </a:r>
            <a:r>
              <a:rPr lang="en-US" dirty="0">
                <a:solidFill>
                  <a:srgbClr val="0070C0"/>
                </a:solidFill>
              </a:rPr>
              <a:t>Operational</a:t>
            </a:r>
          </a:p>
          <a:p>
            <a:r>
              <a:rPr lang="en-US" b="1" dirty="0">
                <a:solidFill>
                  <a:srgbClr val="00B050"/>
                </a:solidFill>
              </a:rPr>
              <a:t>South Atlantic Cable System (SACS): </a:t>
            </a:r>
            <a:r>
              <a:rPr lang="en-US" dirty="0"/>
              <a:t>Fortaleza, BR - </a:t>
            </a:r>
            <a:r>
              <a:rPr lang="en-US" dirty="0" err="1"/>
              <a:t>Sangano</a:t>
            </a:r>
            <a:r>
              <a:rPr lang="en-US" dirty="0"/>
              <a:t>,  Angola. </a:t>
            </a:r>
            <a:r>
              <a:rPr lang="en-US" dirty="0">
                <a:solidFill>
                  <a:srgbClr val="0070C0"/>
                </a:solidFill>
              </a:rPr>
              <a:t>Operational</a:t>
            </a:r>
            <a:endParaRPr lang="en-US" dirty="0"/>
          </a:p>
          <a:p>
            <a:r>
              <a:rPr lang="en-US" b="1" dirty="0">
                <a:solidFill>
                  <a:srgbClr val="C79606"/>
                </a:solidFill>
              </a:rPr>
              <a:t>America </a:t>
            </a:r>
            <a:r>
              <a:rPr lang="en-US" b="1" dirty="0" err="1">
                <a:solidFill>
                  <a:srgbClr val="C79606"/>
                </a:solidFill>
              </a:rPr>
              <a:t>Movil</a:t>
            </a:r>
            <a:r>
              <a:rPr lang="en-US" b="1" dirty="0">
                <a:solidFill>
                  <a:srgbClr val="C79606"/>
                </a:solidFill>
              </a:rPr>
              <a:t> (AMX-1): </a:t>
            </a:r>
            <a:r>
              <a:rPr lang="en-US" dirty="0"/>
              <a:t>Fortaleza, BR - Jacksonville and Hollywood, FL. </a:t>
            </a:r>
            <a:r>
              <a:rPr lang="en-US" dirty="0">
                <a:solidFill>
                  <a:srgbClr val="0070C0"/>
                </a:solidFill>
              </a:rPr>
              <a:t>Operational</a:t>
            </a:r>
          </a:p>
          <a:p>
            <a:r>
              <a:rPr lang="en-US" b="1" dirty="0">
                <a:solidFill>
                  <a:srgbClr val="FFD048"/>
                </a:solidFill>
              </a:rPr>
              <a:t>SAEx1</a:t>
            </a:r>
            <a:r>
              <a:rPr lang="en-US" dirty="0">
                <a:solidFill>
                  <a:srgbClr val="FFD048"/>
                </a:solidFill>
              </a:rPr>
              <a:t>:</a:t>
            </a:r>
            <a:r>
              <a:rPr lang="en-US" dirty="0">
                <a:solidFill>
                  <a:srgbClr val="FFED99"/>
                </a:solidFill>
              </a:rPr>
              <a:t> </a:t>
            </a:r>
            <a:r>
              <a:rPr lang="en-US" dirty="0"/>
              <a:t>Virginia Beach, VA- Cape Town, SA, </a:t>
            </a:r>
            <a:r>
              <a:rPr lang="en-US" dirty="0">
                <a:solidFill>
                  <a:srgbClr val="C00000"/>
                </a:solidFill>
              </a:rPr>
              <a:t>RFS 2021 Q1</a:t>
            </a:r>
          </a:p>
          <a:p>
            <a:r>
              <a:rPr lang="en-US" b="1" dirty="0">
                <a:solidFill>
                  <a:srgbClr val="00A4DE"/>
                </a:solidFill>
              </a:rPr>
              <a:t>SABR: </a:t>
            </a:r>
            <a:r>
              <a:rPr lang="en-US" dirty="0"/>
              <a:t>Cape Town, SA - Recife, BR. </a:t>
            </a:r>
            <a:r>
              <a:rPr lang="en-US" dirty="0">
                <a:solidFill>
                  <a:srgbClr val="C00000"/>
                </a:solidFill>
              </a:rPr>
              <a:t>RFS 2019</a:t>
            </a:r>
          </a:p>
          <a:p>
            <a:r>
              <a:rPr lang="en-US" b="1" dirty="0">
                <a:solidFill>
                  <a:srgbClr val="2FAC9A"/>
                </a:solidFill>
              </a:rPr>
              <a:t>South Atlantic Inter Link (SAIL): </a:t>
            </a:r>
            <a:r>
              <a:rPr lang="en-US" dirty="0"/>
              <a:t>Fortaleza, BR - Kribi, Cameroon. </a:t>
            </a:r>
            <a:r>
              <a:rPr lang="en-US" dirty="0">
                <a:solidFill>
                  <a:srgbClr val="C00000"/>
                </a:solidFill>
              </a:rPr>
              <a:t>RFS 2018 </a:t>
            </a:r>
          </a:p>
          <a:p>
            <a:r>
              <a:rPr lang="en-US" b="1" dirty="0" err="1">
                <a:solidFill>
                  <a:srgbClr val="C00000"/>
                </a:solidFill>
              </a:rPr>
              <a:t>EllaLink</a:t>
            </a:r>
            <a:r>
              <a:rPr lang="en-US" b="1" dirty="0">
                <a:solidFill>
                  <a:srgbClr val="C00000"/>
                </a:solidFill>
              </a:rPr>
              <a:t>:</a:t>
            </a:r>
            <a:r>
              <a:rPr lang="en-US" b="1" dirty="0"/>
              <a:t> </a:t>
            </a:r>
            <a:r>
              <a:rPr lang="en-US" dirty="0"/>
              <a:t>Fortaleza, BR - Sines, Portugal. </a:t>
            </a:r>
            <a:r>
              <a:rPr lang="en-US" dirty="0">
                <a:solidFill>
                  <a:srgbClr val="C00000"/>
                </a:solidFill>
              </a:rPr>
              <a:t>RFS 2020</a:t>
            </a:r>
          </a:p>
          <a:p>
            <a:r>
              <a:rPr lang="en-US" dirty="0"/>
              <a:t>Fortaleza is a landing point for all cables, except for SABR</a:t>
            </a:r>
          </a:p>
        </p:txBody>
      </p:sp>
      <p:sp>
        <p:nvSpPr>
          <p:cNvPr id="7" name="Slide Number Placeholder 5">
            <a:extLst>
              <a:ext uri="{FF2B5EF4-FFF2-40B4-BE49-F238E27FC236}">
                <a16:creationId xmlns:a16="http://schemas.microsoft.com/office/drawing/2014/main" id="{BD41216E-31A3-764F-A394-11A4D4A8B38F}"/>
              </a:ext>
            </a:extLst>
          </p:cNvPr>
          <p:cNvSpPr>
            <a:spLocks noGrp="1"/>
          </p:cNvSpPr>
          <p:nvPr>
            <p:ph type="sldNum" sz="quarter" idx="12"/>
          </p:nvPr>
        </p:nvSpPr>
        <p:spPr>
          <a:xfrm>
            <a:off x="8078542" y="4681927"/>
            <a:ext cx="608264" cy="377684"/>
          </a:xfrm>
        </p:spPr>
        <p:txBody>
          <a:bodyPr/>
          <a:lstStyle/>
          <a:p>
            <a:fld id="{8B1DED20-E75D-544F-B7D4-F9DC9C76F073}" type="slidenum">
              <a:rPr lang="en-US" smtClean="0"/>
              <a:t>4</a:t>
            </a:fld>
            <a:endParaRPr lang="en-US" dirty="0"/>
          </a:p>
        </p:txBody>
      </p:sp>
      <p:pic>
        <p:nvPicPr>
          <p:cNvPr id="5" name="Picture 4">
            <a:extLst>
              <a:ext uri="{FF2B5EF4-FFF2-40B4-BE49-F238E27FC236}">
                <a16:creationId xmlns:a16="http://schemas.microsoft.com/office/drawing/2014/main" id="{1B57C3E2-399E-904C-8E62-FEBC97307C28}"/>
              </a:ext>
            </a:extLst>
          </p:cNvPr>
          <p:cNvPicPr>
            <a:picLocks noChangeAspect="1"/>
          </p:cNvPicPr>
          <p:nvPr/>
        </p:nvPicPr>
        <p:blipFill>
          <a:blip r:embed="rId3"/>
          <a:stretch>
            <a:fillRect/>
          </a:stretch>
        </p:blipFill>
        <p:spPr>
          <a:xfrm>
            <a:off x="5165722" y="763649"/>
            <a:ext cx="3792817" cy="3617843"/>
          </a:xfrm>
          <a:prstGeom prst="rect">
            <a:avLst/>
          </a:prstGeom>
        </p:spPr>
      </p:pic>
    </p:spTree>
    <p:extLst>
      <p:ext uri="{BB962C8B-B14F-4D97-AF65-F5344CB8AC3E}">
        <p14:creationId xmlns:p14="http://schemas.microsoft.com/office/powerpoint/2010/main" val="3757553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891719-69FB-CE49-A26C-E90F03E55576}"/>
              </a:ext>
            </a:extLst>
          </p:cNvPr>
          <p:cNvPicPr>
            <a:picLocks noChangeAspect="1"/>
          </p:cNvPicPr>
          <p:nvPr/>
        </p:nvPicPr>
        <p:blipFill rotWithShape="1">
          <a:blip r:embed="rId3">
            <a:alphaModFix amt="35000"/>
          </a:blip>
          <a:srcRect l="36215" t="14632" r="1791"/>
          <a:stretch/>
        </p:blipFill>
        <p:spPr>
          <a:xfrm>
            <a:off x="0" y="1"/>
            <a:ext cx="1677228" cy="3287595"/>
          </a:xfrm>
          <a:prstGeom prst="rect">
            <a:avLst/>
          </a:prstGeom>
        </p:spPr>
      </p:pic>
      <p:sp>
        <p:nvSpPr>
          <p:cNvPr id="4" name="Title 3">
            <a:extLst>
              <a:ext uri="{FF2B5EF4-FFF2-40B4-BE49-F238E27FC236}">
                <a16:creationId xmlns:a16="http://schemas.microsoft.com/office/drawing/2014/main" id="{02380738-0F3B-EB46-870D-775C4CA5B88E}"/>
              </a:ext>
            </a:extLst>
          </p:cNvPr>
          <p:cNvSpPr>
            <a:spLocks noGrp="1"/>
          </p:cNvSpPr>
          <p:nvPr>
            <p:ph type="title"/>
          </p:nvPr>
        </p:nvSpPr>
        <p:spPr>
          <a:xfrm>
            <a:off x="794480" y="492370"/>
            <a:ext cx="7644982" cy="622829"/>
          </a:xfrm>
          <a:effectLst/>
        </p:spPr>
        <p:txBody>
          <a:bodyPr vert="horz" lIns="68580" tIns="34290" rIns="68580" bIns="34290" rtlCol="0" anchor="t" anchorCtr="0">
            <a:noAutofit/>
          </a:bodyPr>
          <a:lstStyle/>
          <a:p>
            <a:pPr>
              <a:buClr>
                <a:schemeClr val="accent6">
                  <a:lumMod val="75000"/>
                </a:schemeClr>
              </a:buClr>
              <a:buSzPct val="128000"/>
              <a:buFont typeface="Georgia" pitchFamily="18" charset="0"/>
            </a:pPr>
            <a:r>
              <a:rPr lang="en-US" sz="2100" cap="none" dirty="0"/>
              <a:t>Current REN Infrastructure in the South Atlantic</a:t>
            </a:r>
            <a:br>
              <a:rPr lang="en-US" sz="2100" cap="none" dirty="0">
                <a:solidFill>
                  <a:srgbClr val="FF0000"/>
                </a:solidFill>
              </a:rPr>
            </a:br>
            <a:endParaRPr lang="en-US" sz="2100" cap="none" dirty="0">
              <a:solidFill>
                <a:srgbClr val="FF0000"/>
              </a:solidFill>
            </a:endParaRPr>
          </a:p>
        </p:txBody>
      </p:sp>
      <p:sp>
        <p:nvSpPr>
          <p:cNvPr id="5" name="Content Placeholder 4">
            <a:extLst>
              <a:ext uri="{FF2B5EF4-FFF2-40B4-BE49-F238E27FC236}">
                <a16:creationId xmlns:a16="http://schemas.microsoft.com/office/drawing/2014/main" id="{9F134390-CF66-F043-9AD2-41B6376EA4E4}"/>
              </a:ext>
            </a:extLst>
          </p:cNvPr>
          <p:cNvSpPr>
            <a:spLocks noGrp="1"/>
          </p:cNvSpPr>
          <p:nvPr>
            <p:ph sz="quarter" idx="13"/>
          </p:nvPr>
        </p:nvSpPr>
        <p:spPr>
          <a:xfrm>
            <a:off x="1268319" y="1283925"/>
            <a:ext cx="6247745" cy="3089870"/>
          </a:xfrm>
        </p:spPr>
        <p:txBody>
          <a:bodyPr>
            <a:normAutofit/>
          </a:bodyPr>
          <a:lstStyle/>
          <a:p>
            <a:r>
              <a:rPr lang="en-US" dirty="0"/>
              <a:t>225GHz of spectrum on Monet committed in AmLight-ExP project</a:t>
            </a:r>
          </a:p>
          <a:p>
            <a:r>
              <a:rPr lang="en-US" dirty="0"/>
              <a:t>40GHz of spectrum on SACS is available to the R&amp;E community, currently 100G Ethernet.  (FIU &amp; Angola Cables MoU in place)</a:t>
            </a:r>
          </a:p>
          <a:p>
            <a:r>
              <a:rPr lang="en-US" dirty="0"/>
              <a:t>TENET operates capacity on WACS in 100G increments growing to &gt;800G (FIU &amp; TENET MoU in place)</a:t>
            </a:r>
          </a:p>
          <a:p>
            <a:r>
              <a:rPr lang="en-US" dirty="0"/>
              <a:t>R&amp;E exchange point in Cape Town operated by </a:t>
            </a:r>
            <a:r>
              <a:rPr lang="en-US" dirty="0" err="1"/>
              <a:t>SANReN</a:t>
            </a:r>
            <a:r>
              <a:rPr lang="en-US" dirty="0"/>
              <a:t> and TENET connected to WACS</a:t>
            </a:r>
          </a:p>
          <a:p>
            <a:r>
              <a:rPr lang="en-US" dirty="0"/>
              <a:t>South America </a:t>
            </a:r>
            <a:r>
              <a:rPr lang="en-US" dirty="0" err="1"/>
              <a:t>eXchange</a:t>
            </a:r>
            <a:r>
              <a:rPr lang="en-US" dirty="0"/>
              <a:t> point (SAX) in Fortaleza, operated by RNP</a:t>
            </a:r>
          </a:p>
          <a:p>
            <a:r>
              <a:rPr lang="en-US" dirty="0"/>
              <a:t>R&amp;E exchange point in Lagos, operated by WACREN – not on WACS yet</a:t>
            </a:r>
          </a:p>
        </p:txBody>
      </p:sp>
      <p:pic>
        <p:nvPicPr>
          <p:cNvPr id="10" name="Picture 9">
            <a:extLst>
              <a:ext uri="{FF2B5EF4-FFF2-40B4-BE49-F238E27FC236}">
                <a16:creationId xmlns:a16="http://schemas.microsoft.com/office/drawing/2014/main" id="{F3D2D5B0-7A1C-C44C-BBB2-49EE7D8030CA}"/>
              </a:ext>
            </a:extLst>
          </p:cNvPr>
          <p:cNvPicPr>
            <a:picLocks noChangeAspect="1"/>
          </p:cNvPicPr>
          <p:nvPr/>
        </p:nvPicPr>
        <p:blipFill rotWithShape="1">
          <a:blip r:embed="rId4">
            <a:alphaModFix amt="35000"/>
          </a:blip>
          <a:srcRect t="12701" r="7246"/>
          <a:stretch/>
        </p:blipFill>
        <p:spPr>
          <a:xfrm>
            <a:off x="7466772" y="0"/>
            <a:ext cx="1677228" cy="2809258"/>
          </a:xfrm>
          <a:prstGeom prst="rect">
            <a:avLst/>
          </a:prstGeom>
        </p:spPr>
      </p:pic>
      <p:sp>
        <p:nvSpPr>
          <p:cNvPr id="8" name="Slide Number Placeholder 5">
            <a:extLst>
              <a:ext uri="{FF2B5EF4-FFF2-40B4-BE49-F238E27FC236}">
                <a16:creationId xmlns:a16="http://schemas.microsoft.com/office/drawing/2014/main" id="{6BA1DFEE-7F53-2F4A-AB09-F6EEBED0C8FB}"/>
              </a:ext>
            </a:extLst>
          </p:cNvPr>
          <p:cNvSpPr>
            <a:spLocks noGrp="1"/>
          </p:cNvSpPr>
          <p:nvPr>
            <p:ph type="sldNum" sz="quarter" idx="12"/>
          </p:nvPr>
        </p:nvSpPr>
        <p:spPr>
          <a:xfrm>
            <a:off x="8078542" y="4681927"/>
            <a:ext cx="608264" cy="377684"/>
          </a:xfrm>
        </p:spPr>
        <p:txBody>
          <a:bodyPr/>
          <a:lstStyle/>
          <a:p>
            <a:fld id="{8B1DED20-E75D-544F-B7D4-F9DC9C76F073}" type="slidenum">
              <a:rPr lang="en-US" smtClean="0"/>
              <a:t>5</a:t>
            </a:fld>
            <a:endParaRPr lang="en-US" dirty="0"/>
          </a:p>
        </p:txBody>
      </p:sp>
    </p:spTree>
    <p:extLst>
      <p:ext uri="{BB962C8B-B14F-4D97-AF65-F5344CB8AC3E}">
        <p14:creationId xmlns:p14="http://schemas.microsoft.com/office/powerpoint/2010/main" val="39748622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A45C82D-B25C-A346-B85A-96CFBB162DDA}"/>
              </a:ext>
            </a:extLst>
          </p:cNvPr>
          <p:cNvSpPr txBox="1">
            <a:spLocks/>
          </p:cNvSpPr>
          <p:nvPr/>
        </p:nvSpPr>
        <p:spPr>
          <a:xfrm>
            <a:off x="1375745" y="110460"/>
            <a:ext cx="6613902" cy="445457"/>
          </a:xfrm>
          <a:prstGeom prst="rect">
            <a:avLst/>
          </a:prstGeom>
          <a:effectLst/>
        </p:spPr>
        <p:txBody>
          <a:bodyPr vert="horz" lIns="68580" tIns="34290" rIns="68580" bIns="34290" rtlCol="0" anchor="t" anchorCtr="0">
            <a:noAutofit/>
          </a:bodyPr>
          <a:lstStyle>
            <a:lvl1pPr indent="0" defTabSz="914400">
              <a:spcBef>
                <a:spcPct val="0"/>
              </a:spcBef>
              <a:buClr>
                <a:schemeClr val="accent6">
                  <a:lumMod val="75000"/>
                </a:schemeClr>
              </a:buClr>
              <a:buSzPct val="128000"/>
              <a:buFont typeface="Georgia" pitchFamily="18" charset="0"/>
              <a:buNone/>
              <a:defRPr sz="4000" b="0" i="0" cap="none" spc="0">
                <a:ln>
                  <a:noFill/>
                </a:ln>
                <a:solidFill>
                  <a:srgbClr val="FFFFFF"/>
                </a:solidFill>
                <a:effectLst/>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2100" b="1" dirty="0">
                <a:solidFill>
                  <a:schemeClr val="tx1"/>
                </a:solidFill>
              </a:rPr>
              <a:t>REN Infrastructure in the South Atlantic</a:t>
            </a:r>
          </a:p>
        </p:txBody>
      </p:sp>
      <p:sp>
        <p:nvSpPr>
          <p:cNvPr id="10" name="Content Placeholder 2">
            <a:extLst>
              <a:ext uri="{FF2B5EF4-FFF2-40B4-BE49-F238E27FC236}">
                <a16:creationId xmlns:a16="http://schemas.microsoft.com/office/drawing/2014/main" id="{36C2521E-AB77-C749-AB32-A95926325EC3}"/>
              </a:ext>
            </a:extLst>
          </p:cNvPr>
          <p:cNvSpPr txBox="1">
            <a:spLocks/>
          </p:cNvSpPr>
          <p:nvPr/>
        </p:nvSpPr>
        <p:spPr>
          <a:xfrm>
            <a:off x="1203809" y="980388"/>
            <a:ext cx="6475727" cy="3216712"/>
          </a:xfrm>
          <a:prstGeom prst="rect">
            <a:avLst/>
          </a:prstGeom>
        </p:spPr>
        <p:txBody>
          <a:bodyPr vert="horz" lIns="68580" tIns="34290" rIns="68580" bIns="34290" rtlCol="0">
            <a:normAutofit/>
          </a:bodyPr>
          <a:lstStyle>
            <a:lvl1pPr marL="228600" indent="-182880" defTabSz="914400">
              <a:spcBef>
                <a:spcPct val="20000"/>
              </a:spcBef>
              <a:spcAft>
                <a:spcPts val="300"/>
              </a:spcAft>
              <a:buClr>
                <a:srgbClr val="FCD40B"/>
              </a:buClr>
              <a:buSzPct val="130000"/>
              <a:buFont typeface="Wingdings" charset="2"/>
              <a:buChar char="§"/>
              <a:defRPr sz="2200">
                <a:solidFill>
                  <a:srgbClr val="000090"/>
                </a:solidFill>
              </a:defRPr>
            </a:lvl1pPr>
            <a:lvl2pPr marL="548640" lvl="1" indent="-182880" defTabSz="914400">
              <a:spcBef>
                <a:spcPct val="20000"/>
              </a:spcBef>
              <a:spcAft>
                <a:spcPts val="300"/>
              </a:spcAft>
              <a:buClr>
                <a:srgbClr val="FCD40B"/>
              </a:buClr>
              <a:buSzPct val="130000"/>
              <a:buFont typeface="Wingdings" charset="2"/>
              <a:buChar char="§"/>
              <a:defRPr sz="2000">
                <a:solidFill>
                  <a:srgbClr val="000090"/>
                </a:solidFill>
              </a:defRPr>
            </a:lvl2pPr>
            <a:lvl3pPr marL="822960" indent="-182880" defTabSz="914400">
              <a:spcBef>
                <a:spcPct val="20000"/>
              </a:spcBef>
              <a:spcAft>
                <a:spcPts val="300"/>
              </a:spcAft>
              <a:buClr>
                <a:srgbClr val="FCD40B"/>
              </a:buClr>
              <a:buSzPct val="130000"/>
              <a:buFont typeface="Wingdings" charset="2"/>
              <a:buChar char="§"/>
              <a:defRPr>
                <a:solidFill>
                  <a:srgbClr val="000090"/>
                </a:solidFill>
              </a:defRPr>
            </a:lvl3pPr>
            <a:lvl4pPr marL="1097280" indent="-182880" defTabSz="914400">
              <a:spcBef>
                <a:spcPct val="20000"/>
              </a:spcBef>
              <a:spcAft>
                <a:spcPts val="300"/>
              </a:spcAft>
              <a:buClr>
                <a:srgbClr val="FCD40B"/>
              </a:buClr>
              <a:buSzPct val="130000"/>
              <a:buFont typeface="Wingdings" charset="2"/>
              <a:buChar char="§"/>
              <a:defRPr sz="1600">
                <a:solidFill>
                  <a:srgbClr val="000090"/>
                </a:solidFill>
              </a:defRPr>
            </a:lvl4pPr>
            <a:lvl5pPr marL="1389888" indent="-182880" defTabSz="914400">
              <a:spcBef>
                <a:spcPct val="20000"/>
              </a:spcBef>
              <a:spcAft>
                <a:spcPts val="300"/>
              </a:spcAft>
              <a:buClr>
                <a:srgbClr val="FCD40B"/>
              </a:buClr>
              <a:buSzPct val="130000"/>
              <a:buFont typeface="Wingdings" charset="2"/>
              <a:buChar char="§"/>
              <a:defRPr sz="1400">
                <a:solidFill>
                  <a:srgbClr val="000090"/>
                </a:solidFill>
              </a:defRPr>
            </a:lvl5pPr>
            <a:lvl6pPr marL="1664208" indent="-182880" defTabSz="91440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defRPr>
            </a:lvl6pPr>
            <a:lvl7pPr marL="1965960" indent="-182880" defTabSz="91440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defRPr>
            </a:lvl7pPr>
            <a:lvl8pPr marL="2286000" indent="-182880" defTabSz="91440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defRPr>
            </a:lvl8pPr>
            <a:lvl9pPr marL="2587752" indent="-182880" defTabSz="914400">
              <a:spcBef>
                <a:spcPct val="20000"/>
              </a:spcBef>
              <a:spcAft>
                <a:spcPts val="300"/>
              </a:spcAft>
              <a:buClr>
                <a:schemeClr val="accent6">
                  <a:lumMod val="75000"/>
                </a:schemeClr>
              </a:buClr>
              <a:buSzPct val="130000"/>
              <a:buFont typeface="Georgia" pitchFamily="18" charset="0"/>
              <a:buChar char="*"/>
              <a:defRPr sz="1400">
                <a:solidFill>
                  <a:schemeClr val="tx1">
                    <a:lumMod val="75000"/>
                    <a:lumOff val="25000"/>
                  </a:schemeClr>
                </a:solidFill>
              </a:defRPr>
            </a:lvl9pPr>
          </a:lstStyle>
          <a:p>
            <a:endParaRPr lang="en-US" sz="1650" dirty="0"/>
          </a:p>
        </p:txBody>
      </p:sp>
      <p:sp>
        <p:nvSpPr>
          <p:cNvPr id="12" name="Content Placeholder 2">
            <a:extLst>
              <a:ext uri="{FF2B5EF4-FFF2-40B4-BE49-F238E27FC236}">
                <a16:creationId xmlns:a16="http://schemas.microsoft.com/office/drawing/2014/main" id="{1B672C47-4834-FF48-8C37-129FCECEFF4C}"/>
              </a:ext>
            </a:extLst>
          </p:cNvPr>
          <p:cNvSpPr txBox="1">
            <a:spLocks/>
          </p:cNvSpPr>
          <p:nvPr/>
        </p:nvSpPr>
        <p:spPr>
          <a:xfrm>
            <a:off x="703818" y="641553"/>
            <a:ext cx="7944788" cy="1333604"/>
          </a:xfrm>
          <a:prstGeom prst="rect">
            <a:avLst/>
          </a:prstGeom>
        </p:spPr>
        <p:txBody>
          <a:bodyPr vert="horz" lIns="68580" tIns="34290" rIns="68580" bIns="34290" rtlCol="0">
            <a:noAutofit/>
          </a:bodyPr>
          <a:lstStyle>
            <a:defPPr>
              <a:defRPr lang="en-US"/>
            </a:defPPr>
            <a:lvl1pPr marL="228600" indent="-228600" defTabSz="914400">
              <a:lnSpc>
                <a:spcPct val="120000"/>
              </a:lnSpc>
              <a:spcBef>
                <a:spcPts val="1000"/>
              </a:spcBef>
              <a:buClr>
                <a:schemeClr val="accent1"/>
              </a:buClr>
              <a:buSzPct val="100000"/>
              <a:buFont typeface="Arial" panose="020B0604020202020204" pitchFamily="34" charset="0"/>
              <a:buChar char="•"/>
              <a:defRPr sz="1600">
                <a:effectLst/>
              </a:defRPr>
            </a:lvl1pPr>
            <a:lvl2pPr marL="685800" lvl="1" indent="-228600" defTabSz="914400">
              <a:lnSpc>
                <a:spcPct val="120000"/>
              </a:lnSpc>
              <a:spcBef>
                <a:spcPts val="500"/>
              </a:spcBef>
              <a:buClr>
                <a:schemeClr val="accent1"/>
              </a:buClr>
              <a:buSzPct val="100000"/>
              <a:buFont typeface="Arial" panose="020B0604020202020204" pitchFamily="34" charset="0"/>
              <a:buChar char="•"/>
              <a:defRPr sz="1600" cap="none" baseline="0">
                <a:effectLst/>
              </a:defRPr>
            </a:lvl2pPr>
            <a:lvl3pPr marL="1143000" indent="-228600" defTabSz="914400">
              <a:lnSpc>
                <a:spcPct val="120000"/>
              </a:lnSpc>
              <a:spcBef>
                <a:spcPts val="500"/>
              </a:spcBef>
              <a:buClr>
                <a:schemeClr val="accent1"/>
              </a:buClr>
              <a:buSzPct val="100000"/>
              <a:buFont typeface="Arial" panose="020B0604020202020204" pitchFamily="34" charset="0"/>
              <a:buChar char="•"/>
              <a:defRPr sz="1600">
                <a:effectLst/>
              </a:defRPr>
            </a:lvl3pPr>
            <a:lvl4pPr marL="1600200" indent="-228600" defTabSz="914400">
              <a:lnSpc>
                <a:spcPct val="120000"/>
              </a:lnSpc>
              <a:spcBef>
                <a:spcPts val="500"/>
              </a:spcBef>
              <a:buClr>
                <a:schemeClr val="accent1"/>
              </a:buClr>
              <a:buSzPct val="100000"/>
              <a:buFont typeface="Arial" panose="020B0604020202020204" pitchFamily="34" charset="0"/>
              <a:buChar char="•"/>
              <a:defRPr sz="1400" cap="none" baseline="0">
                <a:effectLst/>
              </a:defRPr>
            </a:lvl4pPr>
            <a:lvl5pPr marL="2057400" indent="-228600" defTabSz="914400">
              <a:lnSpc>
                <a:spcPct val="120000"/>
              </a:lnSpc>
              <a:spcBef>
                <a:spcPts val="500"/>
              </a:spcBef>
              <a:buClr>
                <a:schemeClr val="accent1"/>
              </a:buClr>
              <a:buSzPct val="100000"/>
              <a:buFont typeface="Arial" panose="020B0604020202020204" pitchFamily="34" charset="0"/>
              <a:buChar char="•"/>
              <a:defRPr sz="1200">
                <a:effectLst/>
              </a:defRPr>
            </a:lvl5pPr>
            <a:lvl6pPr marL="2514600" indent="-228600" defTabSz="914400">
              <a:lnSpc>
                <a:spcPct val="120000"/>
              </a:lnSpc>
              <a:spcBef>
                <a:spcPts val="500"/>
              </a:spcBef>
              <a:buClr>
                <a:schemeClr val="accent1"/>
              </a:buClr>
              <a:buSzPct val="100000"/>
              <a:buFont typeface="Arial" panose="020B0604020202020204" pitchFamily="34" charset="0"/>
              <a:buChar char="•"/>
              <a:defRPr sz="1200">
                <a:effectLst/>
              </a:defRPr>
            </a:lvl6pPr>
            <a:lvl7pPr marL="2971800" indent="-228600" defTabSz="914400">
              <a:lnSpc>
                <a:spcPct val="120000"/>
              </a:lnSpc>
              <a:spcBef>
                <a:spcPts val="500"/>
              </a:spcBef>
              <a:buClr>
                <a:schemeClr val="accent1"/>
              </a:buClr>
              <a:buSzPct val="100000"/>
              <a:buFont typeface="Arial" panose="020B0604020202020204" pitchFamily="34" charset="0"/>
              <a:buChar char="•"/>
              <a:defRPr sz="1200">
                <a:effectLst/>
              </a:defRPr>
            </a:lvl7pPr>
            <a:lvl8pPr marL="3429000" indent="-228600" defTabSz="914400">
              <a:lnSpc>
                <a:spcPct val="120000"/>
              </a:lnSpc>
              <a:spcBef>
                <a:spcPts val="500"/>
              </a:spcBef>
              <a:buClr>
                <a:schemeClr val="accent1"/>
              </a:buClr>
              <a:buSzPct val="100000"/>
              <a:buFont typeface="Arial" panose="020B0604020202020204" pitchFamily="34" charset="0"/>
              <a:buChar char="•"/>
              <a:defRPr sz="1200" baseline="0">
                <a:effectLst/>
              </a:defRPr>
            </a:lvl8pPr>
            <a:lvl9pPr marL="3886200" indent="-228600" defTabSz="914400">
              <a:lnSpc>
                <a:spcPct val="120000"/>
              </a:lnSpc>
              <a:spcBef>
                <a:spcPts val="500"/>
              </a:spcBef>
              <a:buClr>
                <a:schemeClr val="accent1"/>
              </a:buClr>
              <a:buSzPct val="100000"/>
              <a:buFont typeface="Arial" panose="020B0604020202020204" pitchFamily="34" charset="0"/>
              <a:buChar char="•"/>
              <a:defRPr sz="1200" baseline="0">
                <a:effectLst/>
              </a:defRPr>
            </a:lvl9pPr>
          </a:lstStyle>
          <a:p>
            <a:pPr>
              <a:lnSpc>
                <a:spcPct val="100000"/>
              </a:lnSpc>
            </a:pPr>
            <a:r>
              <a:rPr lang="en-US" sz="1400" dirty="0"/>
              <a:t>SACS and WACS are connected at Sangano Cable Station in Angola, with possibility of being extended to Luanda via AC backhaul</a:t>
            </a:r>
          </a:p>
          <a:p>
            <a:pPr>
              <a:lnSpc>
                <a:spcPct val="100000"/>
              </a:lnSpc>
            </a:pPr>
            <a:r>
              <a:rPr lang="en-US" sz="1400" dirty="0"/>
              <a:t>Angola Cables Data Centre (ANGONIX) in Luanda could be significant exchange point to a future Angola REN </a:t>
            </a:r>
          </a:p>
          <a:p>
            <a:pPr>
              <a:lnSpc>
                <a:spcPct val="100000"/>
              </a:lnSpc>
            </a:pPr>
            <a:r>
              <a:rPr lang="en-US" sz="1400" dirty="0"/>
              <a:t>SACS creates an opportunity to connect Africa to Brazil and the USA</a:t>
            </a:r>
          </a:p>
          <a:p>
            <a:pPr>
              <a:lnSpc>
                <a:spcPct val="100000"/>
              </a:lnSpc>
            </a:pPr>
            <a:endParaRPr lang="en-US" sz="1400" dirty="0"/>
          </a:p>
        </p:txBody>
      </p:sp>
      <p:grpSp>
        <p:nvGrpSpPr>
          <p:cNvPr id="13" name="Group 12">
            <a:extLst>
              <a:ext uri="{FF2B5EF4-FFF2-40B4-BE49-F238E27FC236}">
                <a16:creationId xmlns:a16="http://schemas.microsoft.com/office/drawing/2014/main" id="{ABEE06CD-0D54-7D42-A3C1-B9E9709267A4}"/>
              </a:ext>
            </a:extLst>
          </p:cNvPr>
          <p:cNvGrpSpPr/>
          <p:nvPr/>
        </p:nvGrpSpPr>
        <p:grpSpPr>
          <a:xfrm>
            <a:off x="1481416" y="2016610"/>
            <a:ext cx="5837392" cy="2417569"/>
            <a:chOff x="451214" y="2566904"/>
            <a:chExt cx="7783188" cy="3223425"/>
          </a:xfrm>
        </p:grpSpPr>
        <p:sp>
          <p:nvSpPr>
            <p:cNvPr id="14" name="Rectangle 13">
              <a:extLst>
                <a:ext uri="{FF2B5EF4-FFF2-40B4-BE49-F238E27FC236}">
                  <a16:creationId xmlns:a16="http://schemas.microsoft.com/office/drawing/2014/main" id="{9E56AED1-E902-F144-9ABE-DF525D319F10}"/>
                </a:ext>
              </a:extLst>
            </p:cNvPr>
            <p:cNvSpPr/>
            <p:nvPr/>
          </p:nvSpPr>
          <p:spPr>
            <a:xfrm>
              <a:off x="457200" y="2624605"/>
              <a:ext cx="4002605" cy="3124155"/>
            </a:xfrm>
            <a:prstGeom prst="rect">
              <a:avLst/>
            </a:prstGeom>
            <a:noFill/>
            <a:ln>
              <a:solidFill>
                <a:schemeClr val="accent6">
                  <a:lumMod val="60000"/>
                  <a:lumOff val="40000"/>
                </a:schemeClr>
              </a:solidFill>
              <a:prstDash val="lgDashDotDot"/>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013">
                <a:solidFill>
                  <a:srgbClr val="FFC000"/>
                </a:solidFill>
              </a:endParaRPr>
            </a:p>
          </p:txBody>
        </p:sp>
        <p:sp>
          <p:nvSpPr>
            <p:cNvPr id="15" name="CaixaDeTexto 17">
              <a:extLst>
                <a:ext uri="{FF2B5EF4-FFF2-40B4-BE49-F238E27FC236}">
                  <a16:creationId xmlns:a16="http://schemas.microsoft.com/office/drawing/2014/main" id="{B673E2C3-7F98-C446-ADBB-1F98D307FF18}"/>
                </a:ext>
              </a:extLst>
            </p:cNvPr>
            <p:cNvSpPr txBox="1"/>
            <p:nvPr/>
          </p:nvSpPr>
          <p:spPr>
            <a:xfrm>
              <a:off x="1265585" y="3816856"/>
              <a:ext cx="840159" cy="677108"/>
            </a:xfrm>
            <a:prstGeom prst="rect">
              <a:avLst/>
            </a:prstGeom>
            <a:noFill/>
          </p:spPr>
          <p:txBody>
            <a:bodyPr wrap="square" rtlCol="0">
              <a:spAutoFit/>
            </a:bodyPr>
            <a:lstStyle/>
            <a:p>
              <a:pPr algn="ctr"/>
              <a:r>
                <a:rPr lang="en-US" sz="900" dirty="0"/>
                <a:t>MONET Land Station</a:t>
              </a:r>
            </a:p>
          </p:txBody>
        </p:sp>
        <p:sp>
          <p:nvSpPr>
            <p:cNvPr id="16" name="CaixaDeTexto 18">
              <a:extLst>
                <a:ext uri="{FF2B5EF4-FFF2-40B4-BE49-F238E27FC236}">
                  <a16:creationId xmlns:a16="http://schemas.microsoft.com/office/drawing/2014/main" id="{AD1E4965-878F-7943-BA32-128C843E2462}"/>
                </a:ext>
              </a:extLst>
            </p:cNvPr>
            <p:cNvSpPr txBox="1"/>
            <p:nvPr/>
          </p:nvSpPr>
          <p:spPr>
            <a:xfrm>
              <a:off x="3026399" y="3816856"/>
              <a:ext cx="1032007" cy="861775"/>
            </a:xfrm>
            <a:prstGeom prst="rect">
              <a:avLst/>
            </a:prstGeom>
            <a:noFill/>
          </p:spPr>
          <p:txBody>
            <a:bodyPr wrap="square" rtlCol="0">
              <a:spAutoFit/>
            </a:bodyPr>
            <a:lstStyle/>
            <a:p>
              <a:pPr algn="ctr"/>
              <a:r>
                <a:rPr lang="en-US" sz="900" dirty="0"/>
                <a:t>SACS Land Station </a:t>
              </a:r>
              <a:br>
                <a:rPr lang="en-US" sz="900" dirty="0"/>
              </a:br>
              <a:r>
                <a:rPr lang="en-US" sz="900" dirty="0"/>
                <a:t>and Data Center</a:t>
              </a:r>
            </a:p>
          </p:txBody>
        </p:sp>
        <p:sp>
          <p:nvSpPr>
            <p:cNvPr id="17" name="CaixaDeTexto 19">
              <a:extLst>
                <a:ext uri="{FF2B5EF4-FFF2-40B4-BE49-F238E27FC236}">
                  <a16:creationId xmlns:a16="http://schemas.microsoft.com/office/drawing/2014/main" id="{8EFC098C-EB5C-8944-B94C-A98389F8B2A9}"/>
                </a:ext>
              </a:extLst>
            </p:cNvPr>
            <p:cNvSpPr txBox="1"/>
            <p:nvPr/>
          </p:nvSpPr>
          <p:spPr>
            <a:xfrm>
              <a:off x="453481" y="2638923"/>
              <a:ext cx="1104783" cy="492443"/>
            </a:xfrm>
            <a:prstGeom prst="rect">
              <a:avLst/>
            </a:prstGeom>
            <a:noFill/>
          </p:spPr>
          <p:txBody>
            <a:bodyPr wrap="square" rtlCol="0">
              <a:spAutoFit/>
            </a:bodyPr>
            <a:lstStyle/>
            <a:p>
              <a:r>
                <a:rPr lang="en-US" sz="900" dirty="0"/>
                <a:t>MONET to Boca Raton</a:t>
              </a:r>
            </a:p>
          </p:txBody>
        </p:sp>
        <p:sp>
          <p:nvSpPr>
            <p:cNvPr id="18" name="CaixaDeTexto 20">
              <a:extLst>
                <a:ext uri="{FF2B5EF4-FFF2-40B4-BE49-F238E27FC236}">
                  <a16:creationId xmlns:a16="http://schemas.microsoft.com/office/drawing/2014/main" id="{9ABF9F55-E9CC-EA43-A8C0-C7C12D1BDF68}"/>
                </a:ext>
              </a:extLst>
            </p:cNvPr>
            <p:cNvSpPr txBox="1"/>
            <p:nvPr/>
          </p:nvSpPr>
          <p:spPr>
            <a:xfrm>
              <a:off x="451214" y="5113221"/>
              <a:ext cx="1373750" cy="677108"/>
            </a:xfrm>
            <a:prstGeom prst="rect">
              <a:avLst/>
            </a:prstGeom>
            <a:noFill/>
          </p:spPr>
          <p:txBody>
            <a:bodyPr wrap="square" rtlCol="0">
              <a:spAutoFit/>
            </a:bodyPr>
            <a:lstStyle/>
            <a:p>
              <a:r>
                <a:rPr lang="en-US" sz="900" dirty="0"/>
                <a:t>MONET to Praia Grande/</a:t>
              </a:r>
              <a:br>
                <a:rPr lang="en-US" sz="900" dirty="0"/>
              </a:br>
              <a:r>
                <a:rPr lang="en-US" sz="900" dirty="0"/>
                <a:t>São Paulo</a:t>
              </a:r>
            </a:p>
          </p:txBody>
        </p:sp>
        <p:sp>
          <p:nvSpPr>
            <p:cNvPr id="20" name="CaixaDeTexto 21">
              <a:extLst>
                <a:ext uri="{FF2B5EF4-FFF2-40B4-BE49-F238E27FC236}">
                  <a16:creationId xmlns:a16="http://schemas.microsoft.com/office/drawing/2014/main" id="{00C0DAB1-493B-D94E-A27D-A6E525F5C8FC}"/>
                </a:ext>
              </a:extLst>
            </p:cNvPr>
            <p:cNvSpPr txBox="1"/>
            <p:nvPr/>
          </p:nvSpPr>
          <p:spPr>
            <a:xfrm>
              <a:off x="2080793" y="3299759"/>
              <a:ext cx="1018776" cy="1046440"/>
            </a:xfrm>
            <a:prstGeom prst="rect">
              <a:avLst/>
            </a:prstGeom>
            <a:noFill/>
          </p:spPr>
          <p:txBody>
            <a:bodyPr wrap="square" rtlCol="0">
              <a:spAutoFit/>
            </a:bodyPr>
            <a:lstStyle/>
            <a:p>
              <a:pPr algn="ctr"/>
              <a:r>
                <a:rPr lang="en-US" sz="900" dirty="0"/>
                <a:t>Angola Cables Back Haul : own duct and cable</a:t>
              </a:r>
            </a:p>
          </p:txBody>
        </p:sp>
        <p:sp>
          <p:nvSpPr>
            <p:cNvPr id="21" name="CaixaDeTexto 24">
              <a:extLst>
                <a:ext uri="{FF2B5EF4-FFF2-40B4-BE49-F238E27FC236}">
                  <a16:creationId xmlns:a16="http://schemas.microsoft.com/office/drawing/2014/main" id="{520AA507-1327-214A-BE27-5BC238A95DB3}"/>
                </a:ext>
              </a:extLst>
            </p:cNvPr>
            <p:cNvSpPr txBox="1"/>
            <p:nvPr/>
          </p:nvSpPr>
          <p:spPr>
            <a:xfrm>
              <a:off x="4042286" y="4187103"/>
              <a:ext cx="677301" cy="307776"/>
            </a:xfrm>
            <a:prstGeom prst="rect">
              <a:avLst/>
            </a:prstGeom>
            <a:noFill/>
          </p:spPr>
          <p:txBody>
            <a:bodyPr wrap="square" rtlCol="0">
              <a:spAutoFit/>
            </a:bodyPr>
            <a:lstStyle/>
            <a:p>
              <a:r>
                <a:rPr lang="en-US" sz="900" dirty="0"/>
                <a:t>SACS</a:t>
              </a:r>
            </a:p>
          </p:txBody>
        </p:sp>
        <p:sp>
          <p:nvSpPr>
            <p:cNvPr id="22" name="Retângulo 3">
              <a:extLst>
                <a:ext uri="{FF2B5EF4-FFF2-40B4-BE49-F238E27FC236}">
                  <a16:creationId xmlns:a16="http://schemas.microsoft.com/office/drawing/2014/main" id="{BDBE4C44-D19D-8A4C-90AC-4EE018237960}"/>
                </a:ext>
              </a:extLst>
            </p:cNvPr>
            <p:cNvSpPr/>
            <p:nvPr/>
          </p:nvSpPr>
          <p:spPr>
            <a:xfrm>
              <a:off x="6119295" y="3258656"/>
              <a:ext cx="800056" cy="68560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23" name="Conexão reta unidirecional 15">
              <a:extLst>
                <a:ext uri="{FF2B5EF4-FFF2-40B4-BE49-F238E27FC236}">
                  <a16:creationId xmlns:a16="http://schemas.microsoft.com/office/drawing/2014/main" id="{CCF39C89-F4C1-364C-83A9-03E493135F8C}"/>
                </a:ext>
              </a:extLst>
            </p:cNvPr>
            <p:cNvCxnSpPr>
              <a:cxnSpLocks/>
            </p:cNvCxnSpPr>
            <p:nvPr/>
          </p:nvCxnSpPr>
          <p:spPr>
            <a:xfrm>
              <a:off x="6944750" y="4510999"/>
              <a:ext cx="501189" cy="0"/>
            </a:xfrm>
            <a:prstGeom prst="straightConnector1">
              <a:avLst/>
            </a:prstGeom>
            <a:ln>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Retângulo 16">
              <a:extLst>
                <a:ext uri="{FF2B5EF4-FFF2-40B4-BE49-F238E27FC236}">
                  <a16:creationId xmlns:a16="http://schemas.microsoft.com/office/drawing/2014/main" id="{70C31144-4620-7C42-B7DD-1A9EE9C823CE}"/>
                </a:ext>
              </a:extLst>
            </p:cNvPr>
            <p:cNvSpPr/>
            <p:nvPr/>
          </p:nvSpPr>
          <p:spPr>
            <a:xfrm>
              <a:off x="7420541" y="3258655"/>
              <a:ext cx="714466" cy="15902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5" name="Retângulo arredondado 17">
              <a:extLst>
                <a:ext uri="{FF2B5EF4-FFF2-40B4-BE49-F238E27FC236}">
                  <a16:creationId xmlns:a16="http://schemas.microsoft.com/office/drawing/2014/main" id="{24BE3AE5-1CF9-314A-850E-93FBC522E957}"/>
                </a:ext>
              </a:extLst>
            </p:cNvPr>
            <p:cNvSpPr/>
            <p:nvPr/>
          </p:nvSpPr>
          <p:spPr>
            <a:xfrm>
              <a:off x="5834362" y="2725035"/>
              <a:ext cx="804187" cy="39503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tx1"/>
                  </a:solidFill>
                </a:rPr>
                <a:t>WACS</a:t>
              </a:r>
            </a:p>
          </p:txBody>
        </p:sp>
        <p:sp>
          <p:nvSpPr>
            <p:cNvPr id="26" name="Retângulo arredondado 18">
              <a:extLst>
                <a:ext uri="{FF2B5EF4-FFF2-40B4-BE49-F238E27FC236}">
                  <a16:creationId xmlns:a16="http://schemas.microsoft.com/office/drawing/2014/main" id="{CD69161C-6A0F-2249-9718-AF8441453E07}"/>
                </a:ext>
              </a:extLst>
            </p:cNvPr>
            <p:cNvSpPr/>
            <p:nvPr/>
          </p:nvSpPr>
          <p:spPr>
            <a:xfrm>
              <a:off x="5763311" y="5136579"/>
              <a:ext cx="765441" cy="37573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a:solidFill>
                    <a:schemeClr val="tx1"/>
                  </a:solidFill>
                </a:rPr>
                <a:t>WACS</a:t>
              </a:r>
            </a:p>
          </p:txBody>
        </p:sp>
        <p:sp>
          <p:nvSpPr>
            <p:cNvPr id="27" name="Retângulo arredondado 20">
              <a:extLst>
                <a:ext uri="{FF2B5EF4-FFF2-40B4-BE49-F238E27FC236}">
                  <a16:creationId xmlns:a16="http://schemas.microsoft.com/office/drawing/2014/main" id="{FAB2AF56-3F15-DE40-BAEE-B0755EBED602}"/>
                </a:ext>
              </a:extLst>
            </p:cNvPr>
            <p:cNvSpPr/>
            <p:nvPr/>
          </p:nvSpPr>
          <p:spPr>
            <a:xfrm>
              <a:off x="6078592" y="3329944"/>
              <a:ext cx="904074" cy="53672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LUANDA Land</a:t>
              </a:r>
              <a:br>
                <a:rPr lang="en-US" sz="800" dirty="0">
                  <a:solidFill>
                    <a:schemeClr val="tx1"/>
                  </a:solidFill>
                </a:rPr>
              </a:br>
              <a:r>
                <a:rPr lang="en-US" sz="800" dirty="0">
                  <a:solidFill>
                    <a:schemeClr val="tx1"/>
                  </a:solidFill>
                </a:rPr>
                <a:t>Station</a:t>
              </a:r>
            </a:p>
          </p:txBody>
        </p:sp>
        <p:sp>
          <p:nvSpPr>
            <p:cNvPr id="28" name="Retângulo arredondado 21">
              <a:extLst>
                <a:ext uri="{FF2B5EF4-FFF2-40B4-BE49-F238E27FC236}">
                  <a16:creationId xmlns:a16="http://schemas.microsoft.com/office/drawing/2014/main" id="{777EC78A-EF9A-D84F-B9E0-ECC7E2DAA51F}"/>
                </a:ext>
              </a:extLst>
            </p:cNvPr>
            <p:cNvSpPr/>
            <p:nvPr/>
          </p:nvSpPr>
          <p:spPr>
            <a:xfrm>
              <a:off x="7360080" y="4346200"/>
              <a:ext cx="874322" cy="50274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700" dirty="0">
                  <a:solidFill>
                    <a:schemeClr val="tx1"/>
                  </a:solidFill>
                </a:rPr>
                <a:t>ANGONIX</a:t>
              </a:r>
            </a:p>
          </p:txBody>
        </p:sp>
        <p:sp>
          <p:nvSpPr>
            <p:cNvPr id="29" name="Retângulo 3">
              <a:extLst>
                <a:ext uri="{FF2B5EF4-FFF2-40B4-BE49-F238E27FC236}">
                  <a16:creationId xmlns:a16="http://schemas.microsoft.com/office/drawing/2014/main" id="{0ABA8C62-F704-984A-8ED8-71565B0451E2}"/>
                </a:ext>
              </a:extLst>
            </p:cNvPr>
            <p:cNvSpPr/>
            <p:nvPr/>
          </p:nvSpPr>
          <p:spPr>
            <a:xfrm>
              <a:off x="3176219" y="3258655"/>
              <a:ext cx="714466" cy="15902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0" name="Retângulo 3">
              <a:extLst>
                <a:ext uri="{FF2B5EF4-FFF2-40B4-BE49-F238E27FC236}">
                  <a16:creationId xmlns:a16="http://schemas.microsoft.com/office/drawing/2014/main" id="{A19B9B7D-32C9-4743-9136-319A8F11421E}"/>
                </a:ext>
              </a:extLst>
            </p:cNvPr>
            <p:cNvSpPr/>
            <p:nvPr/>
          </p:nvSpPr>
          <p:spPr>
            <a:xfrm>
              <a:off x="1341661" y="3258655"/>
              <a:ext cx="714466" cy="15902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cxnSp>
          <p:nvCxnSpPr>
            <p:cNvPr id="31" name="Conexão reta unidirecional 15">
              <a:extLst>
                <a:ext uri="{FF2B5EF4-FFF2-40B4-BE49-F238E27FC236}">
                  <a16:creationId xmlns:a16="http://schemas.microsoft.com/office/drawing/2014/main" id="{E7149933-4422-D449-AC8C-2353433DF223}"/>
                </a:ext>
              </a:extLst>
            </p:cNvPr>
            <p:cNvCxnSpPr/>
            <p:nvPr/>
          </p:nvCxnSpPr>
          <p:spPr>
            <a:xfrm flipV="1">
              <a:off x="2051877" y="4092357"/>
              <a:ext cx="1124343" cy="9069"/>
            </a:xfrm>
            <a:prstGeom prst="straightConnector1">
              <a:avLst/>
            </a:prstGeom>
            <a:ln>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AF7B76F7-EE41-DE4D-8D56-FEB346F58B6E}"/>
                </a:ext>
              </a:extLst>
            </p:cNvPr>
            <p:cNvSpPr/>
            <p:nvPr/>
          </p:nvSpPr>
          <p:spPr>
            <a:xfrm>
              <a:off x="5594413" y="2624605"/>
              <a:ext cx="1706127" cy="3124155"/>
            </a:xfrm>
            <a:prstGeom prst="rect">
              <a:avLst/>
            </a:prstGeom>
            <a:noFill/>
            <a:ln>
              <a:solidFill>
                <a:schemeClr val="accent6">
                  <a:lumMod val="40000"/>
                  <a:lumOff val="60000"/>
                </a:schemeClr>
              </a:solidFill>
              <a:prstDash val="lgDashDotDot"/>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013"/>
            </a:p>
          </p:txBody>
        </p:sp>
        <p:cxnSp>
          <p:nvCxnSpPr>
            <p:cNvPr id="33" name="Conexão reta unidirecional 15">
              <a:extLst>
                <a:ext uri="{FF2B5EF4-FFF2-40B4-BE49-F238E27FC236}">
                  <a16:creationId xmlns:a16="http://schemas.microsoft.com/office/drawing/2014/main" id="{6F57659F-8D69-BC46-AF06-1599E2F58AFB}"/>
                </a:ext>
              </a:extLst>
            </p:cNvPr>
            <p:cNvCxnSpPr/>
            <p:nvPr/>
          </p:nvCxnSpPr>
          <p:spPr>
            <a:xfrm>
              <a:off x="3890686" y="4515992"/>
              <a:ext cx="2228611" cy="0"/>
            </a:xfrm>
            <a:prstGeom prst="straightConnector1">
              <a:avLst/>
            </a:prstGeom>
            <a:ln>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CaixaDeTexto 21">
              <a:extLst>
                <a:ext uri="{FF2B5EF4-FFF2-40B4-BE49-F238E27FC236}">
                  <a16:creationId xmlns:a16="http://schemas.microsoft.com/office/drawing/2014/main" id="{9FD95ED7-7ACE-7E43-8F07-D48675749E13}"/>
                </a:ext>
              </a:extLst>
            </p:cNvPr>
            <p:cNvSpPr txBox="1"/>
            <p:nvPr/>
          </p:nvSpPr>
          <p:spPr>
            <a:xfrm>
              <a:off x="4549104" y="3376601"/>
              <a:ext cx="1018776" cy="492443"/>
            </a:xfrm>
            <a:prstGeom prst="rect">
              <a:avLst/>
            </a:prstGeom>
            <a:noFill/>
          </p:spPr>
          <p:txBody>
            <a:bodyPr wrap="square" rtlCol="0">
              <a:spAutoFit/>
            </a:bodyPr>
            <a:lstStyle/>
            <a:p>
              <a:pPr algn="ctr"/>
              <a:r>
                <a:rPr lang="en-US" sz="900" dirty="0"/>
                <a:t>Atlantic </a:t>
              </a:r>
              <a:br>
                <a:rPr lang="en-US" sz="900" dirty="0"/>
              </a:br>
              <a:r>
                <a:rPr lang="en-US" sz="900" dirty="0"/>
                <a:t>Ocean</a:t>
              </a:r>
            </a:p>
          </p:txBody>
        </p:sp>
        <p:sp>
          <p:nvSpPr>
            <p:cNvPr id="35" name="CaixaDeTexto 24">
              <a:extLst>
                <a:ext uri="{FF2B5EF4-FFF2-40B4-BE49-F238E27FC236}">
                  <a16:creationId xmlns:a16="http://schemas.microsoft.com/office/drawing/2014/main" id="{623084C5-3615-0C4C-8B54-09A3CD7B83F1}"/>
                </a:ext>
              </a:extLst>
            </p:cNvPr>
            <p:cNvSpPr txBox="1"/>
            <p:nvPr/>
          </p:nvSpPr>
          <p:spPr>
            <a:xfrm>
              <a:off x="5538926" y="4195805"/>
              <a:ext cx="731969" cy="307776"/>
            </a:xfrm>
            <a:prstGeom prst="rect">
              <a:avLst/>
            </a:prstGeom>
            <a:noFill/>
          </p:spPr>
          <p:txBody>
            <a:bodyPr wrap="square" rtlCol="0">
              <a:spAutoFit/>
            </a:bodyPr>
            <a:lstStyle/>
            <a:p>
              <a:r>
                <a:rPr lang="en-US" sz="900" dirty="0"/>
                <a:t>SACS</a:t>
              </a:r>
            </a:p>
          </p:txBody>
        </p:sp>
        <p:sp>
          <p:nvSpPr>
            <p:cNvPr id="36" name="CaixaDeTexto 17">
              <a:extLst>
                <a:ext uri="{FF2B5EF4-FFF2-40B4-BE49-F238E27FC236}">
                  <a16:creationId xmlns:a16="http://schemas.microsoft.com/office/drawing/2014/main" id="{2B25BA26-B35A-C344-B8EB-8AA336A6CDED}"/>
                </a:ext>
              </a:extLst>
            </p:cNvPr>
            <p:cNvSpPr txBox="1"/>
            <p:nvPr/>
          </p:nvSpPr>
          <p:spPr>
            <a:xfrm>
              <a:off x="3636119" y="2610297"/>
              <a:ext cx="838163" cy="492443"/>
            </a:xfrm>
            <a:prstGeom prst="rect">
              <a:avLst/>
            </a:prstGeom>
            <a:noFill/>
            <a:ln>
              <a:noFill/>
            </a:ln>
          </p:spPr>
          <p:txBody>
            <a:bodyPr wrap="square" rtlCol="0">
              <a:spAutoFit/>
            </a:bodyPr>
            <a:lstStyle/>
            <a:p>
              <a:pPr algn="r"/>
              <a:r>
                <a:rPr lang="en-US" sz="900" dirty="0">
                  <a:solidFill>
                    <a:schemeClr val="accent6">
                      <a:lumMod val="75000"/>
                    </a:schemeClr>
                  </a:solidFill>
                </a:rPr>
                <a:t>Fortaleza Brazil</a:t>
              </a:r>
            </a:p>
          </p:txBody>
        </p:sp>
        <p:sp>
          <p:nvSpPr>
            <p:cNvPr id="37" name="CaixaDeTexto 17">
              <a:extLst>
                <a:ext uri="{FF2B5EF4-FFF2-40B4-BE49-F238E27FC236}">
                  <a16:creationId xmlns:a16="http://schemas.microsoft.com/office/drawing/2014/main" id="{3182B619-69DF-D548-AA32-DB66C57F1AB1}"/>
                </a:ext>
              </a:extLst>
            </p:cNvPr>
            <p:cNvSpPr txBox="1"/>
            <p:nvPr/>
          </p:nvSpPr>
          <p:spPr>
            <a:xfrm>
              <a:off x="6453472" y="2593183"/>
              <a:ext cx="804187" cy="307776"/>
            </a:xfrm>
            <a:prstGeom prst="rect">
              <a:avLst/>
            </a:prstGeom>
            <a:noFill/>
            <a:ln>
              <a:noFill/>
            </a:ln>
          </p:spPr>
          <p:txBody>
            <a:bodyPr wrap="square" rtlCol="0">
              <a:spAutoFit/>
            </a:bodyPr>
            <a:lstStyle>
              <a:defPPr>
                <a:defRPr lang="en-US"/>
              </a:defPPr>
              <a:lvl1pPr algn="r">
                <a:defRPr sz="1200">
                  <a:solidFill>
                    <a:schemeClr val="accent6">
                      <a:lumMod val="75000"/>
                    </a:schemeClr>
                  </a:solidFill>
                </a:defRPr>
              </a:lvl1pPr>
            </a:lstStyle>
            <a:p>
              <a:r>
                <a:rPr lang="en-US" sz="900" dirty="0"/>
                <a:t>Angola</a:t>
              </a:r>
            </a:p>
          </p:txBody>
        </p:sp>
        <p:pic>
          <p:nvPicPr>
            <p:cNvPr id="38" name="Picture 37">
              <a:extLst>
                <a:ext uri="{FF2B5EF4-FFF2-40B4-BE49-F238E27FC236}">
                  <a16:creationId xmlns:a16="http://schemas.microsoft.com/office/drawing/2014/main" id="{88920D98-2D99-704A-A594-A8D69A676AC7}"/>
                </a:ext>
              </a:extLst>
            </p:cNvPr>
            <p:cNvPicPr>
              <a:picLocks noChangeAspect="1"/>
            </p:cNvPicPr>
            <p:nvPr/>
          </p:nvPicPr>
          <p:blipFill>
            <a:blip r:embed="rId3"/>
            <a:stretch>
              <a:fillRect/>
            </a:stretch>
          </p:blipFill>
          <p:spPr>
            <a:xfrm>
              <a:off x="4546328" y="4919929"/>
              <a:ext cx="979731" cy="126782"/>
            </a:xfrm>
            <a:prstGeom prst="rect">
              <a:avLst/>
            </a:prstGeom>
          </p:spPr>
        </p:pic>
        <p:pic>
          <p:nvPicPr>
            <p:cNvPr id="39" name="Picture 38">
              <a:extLst>
                <a:ext uri="{FF2B5EF4-FFF2-40B4-BE49-F238E27FC236}">
                  <a16:creationId xmlns:a16="http://schemas.microsoft.com/office/drawing/2014/main" id="{CD99BC8E-67F6-E34D-9E18-1D9592606808}"/>
                </a:ext>
              </a:extLst>
            </p:cNvPr>
            <p:cNvPicPr>
              <a:picLocks noChangeAspect="1"/>
            </p:cNvPicPr>
            <p:nvPr/>
          </p:nvPicPr>
          <p:blipFill>
            <a:blip r:embed="rId3"/>
            <a:stretch>
              <a:fillRect/>
            </a:stretch>
          </p:blipFill>
          <p:spPr>
            <a:xfrm>
              <a:off x="4546328" y="5133360"/>
              <a:ext cx="979731" cy="126782"/>
            </a:xfrm>
            <a:prstGeom prst="rect">
              <a:avLst/>
            </a:prstGeom>
          </p:spPr>
        </p:pic>
        <p:pic>
          <p:nvPicPr>
            <p:cNvPr id="40" name="Picture 39">
              <a:extLst>
                <a:ext uri="{FF2B5EF4-FFF2-40B4-BE49-F238E27FC236}">
                  <a16:creationId xmlns:a16="http://schemas.microsoft.com/office/drawing/2014/main" id="{696E0C11-80B8-C74A-9919-0C41D0680BDC}"/>
                </a:ext>
              </a:extLst>
            </p:cNvPr>
            <p:cNvPicPr>
              <a:picLocks noChangeAspect="1"/>
            </p:cNvPicPr>
            <p:nvPr/>
          </p:nvPicPr>
          <p:blipFill>
            <a:blip r:embed="rId3"/>
            <a:stretch>
              <a:fillRect/>
            </a:stretch>
          </p:blipFill>
          <p:spPr>
            <a:xfrm>
              <a:off x="4546328" y="5345366"/>
              <a:ext cx="979731" cy="126782"/>
            </a:xfrm>
            <a:prstGeom prst="rect">
              <a:avLst/>
            </a:prstGeom>
          </p:spPr>
        </p:pic>
        <p:pic>
          <p:nvPicPr>
            <p:cNvPr id="41" name="Picture 40">
              <a:extLst>
                <a:ext uri="{FF2B5EF4-FFF2-40B4-BE49-F238E27FC236}">
                  <a16:creationId xmlns:a16="http://schemas.microsoft.com/office/drawing/2014/main" id="{09BF71FE-6778-024E-B0D8-574244BF9A50}"/>
                </a:ext>
              </a:extLst>
            </p:cNvPr>
            <p:cNvPicPr>
              <a:picLocks noChangeAspect="1"/>
            </p:cNvPicPr>
            <p:nvPr/>
          </p:nvPicPr>
          <p:blipFill>
            <a:blip r:embed="rId3"/>
            <a:stretch>
              <a:fillRect/>
            </a:stretch>
          </p:blipFill>
          <p:spPr>
            <a:xfrm>
              <a:off x="4535882" y="2816481"/>
              <a:ext cx="979731" cy="126782"/>
            </a:xfrm>
            <a:prstGeom prst="rect">
              <a:avLst/>
            </a:prstGeom>
          </p:spPr>
        </p:pic>
        <p:pic>
          <p:nvPicPr>
            <p:cNvPr id="42" name="Picture 41">
              <a:extLst>
                <a:ext uri="{FF2B5EF4-FFF2-40B4-BE49-F238E27FC236}">
                  <a16:creationId xmlns:a16="http://schemas.microsoft.com/office/drawing/2014/main" id="{FED153B0-4F0A-4F4C-B3B7-85409CCEDDAB}"/>
                </a:ext>
              </a:extLst>
            </p:cNvPr>
            <p:cNvPicPr>
              <a:picLocks noChangeAspect="1"/>
            </p:cNvPicPr>
            <p:nvPr/>
          </p:nvPicPr>
          <p:blipFill>
            <a:blip r:embed="rId3"/>
            <a:stretch>
              <a:fillRect/>
            </a:stretch>
          </p:blipFill>
          <p:spPr>
            <a:xfrm>
              <a:off x="4535882" y="3029912"/>
              <a:ext cx="979731" cy="126782"/>
            </a:xfrm>
            <a:prstGeom prst="rect">
              <a:avLst/>
            </a:prstGeom>
          </p:spPr>
        </p:pic>
        <p:pic>
          <p:nvPicPr>
            <p:cNvPr id="43" name="Picture 42">
              <a:extLst>
                <a:ext uri="{FF2B5EF4-FFF2-40B4-BE49-F238E27FC236}">
                  <a16:creationId xmlns:a16="http://schemas.microsoft.com/office/drawing/2014/main" id="{9D1DDE51-D3BB-4E4B-AC2E-D9861B3CE186}"/>
                </a:ext>
              </a:extLst>
            </p:cNvPr>
            <p:cNvPicPr>
              <a:picLocks noChangeAspect="1"/>
            </p:cNvPicPr>
            <p:nvPr/>
          </p:nvPicPr>
          <p:blipFill>
            <a:blip r:embed="rId3"/>
            <a:stretch>
              <a:fillRect/>
            </a:stretch>
          </p:blipFill>
          <p:spPr>
            <a:xfrm>
              <a:off x="4535882" y="3241917"/>
              <a:ext cx="979731" cy="126782"/>
            </a:xfrm>
            <a:prstGeom prst="rect">
              <a:avLst/>
            </a:prstGeom>
          </p:spPr>
        </p:pic>
        <p:cxnSp>
          <p:nvCxnSpPr>
            <p:cNvPr id="44" name="Conexão reta unidirecional 5">
              <a:extLst>
                <a:ext uri="{FF2B5EF4-FFF2-40B4-BE49-F238E27FC236}">
                  <a16:creationId xmlns:a16="http://schemas.microsoft.com/office/drawing/2014/main" id="{8D705820-1555-4B4C-873C-52449011F9D7}"/>
                </a:ext>
              </a:extLst>
            </p:cNvPr>
            <p:cNvCxnSpPr>
              <a:cxnSpLocks/>
            </p:cNvCxnSpPr>
            <p:nvPr/>
          </p:nvCxnSpPr>
          <p:spPr>
            <a:xfrm>
              <a:off x="1719164" y="2566904"/>
              <a:ext cx="0" cy="647473"/>
            </a:xfrm>
            <a:prstGeom prst="straightConnector1">
              <a:avLst/>
            </a:prstGeom>
            <a:ln>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Conexão reta unidirecional 5">
              <a:extLst>
                <a:ext uri="{FF2B5EF4-FFF2-40B4-BE49-F238E27FC236}">
                  <a16:creationId xmlns:a16="http://schemas.microsoft.com/office/drawing/2014/main" id="{A96B65D3-063F-FE4F-A7EB-09221E60D966}"/>
                </a:ext>
              </a:extLst>
            </p:cNvPr>
            <p:cNvCxnSpPr>
              <a:cxnSpLocks/>
            </p:cNvCxnSpPr>
            <p:nvPr/>
          </p:nvCxnSpPr>
          <p:spPr>
            <a:xfrm>
              <a:off x="1719164" y="4897321"/>
              <a:ext cx="0" cy="647473"/>
            </a:xfrm>
            <a:prstGeom prst="straightConnector1">
              <a:avLst/>
            </a:prstGeom>
            <a:ln>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Conexão reta unidirecional 5">
              <a:extLst>
                <a:ext uri="{FF2B5EF4-FFF2-40B4-BE49-F238E27FC236}">
                  <a16:creationId xmlns:a16="http://schemas.microsoft.com/office/drawing/2014/main" id="{15D3AD79-FEB2-CC40-A388-441BC20A9043}"/>
                </a:ext>
              </a:extLst>
            </p:cNvPr>
            <p:cNvCxnSpPr>
              <a:cxnSpLocks/>
            </p:cNvCxnSpPr>
            <p:nvPr/>
          </p:nvCxnSpPr>
          <p:spPr>
            <a:xfrm>
              <a:off x="6461416" y="2627493"/>
              <a:ext cx="0" cy="631539"/>
            </a:xfrm>
            <a:prstGeom prst="straightConnector1">
              <a:avLst/>
            </a:prstGeom>
            <a:ln>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47" name="Retângulo 3">
            <a:extLst>
              <a:ext uri="{FF2B5EF4-FFF2-40B4-BE49-F238E27FC236}">
                <a16:creationId xmlns:a16="http://schemas.microsoft.com/office/drawing/2014/main" id="{EBE641BA-8FBD-3946-8E1A-5813D3D12C0B}"/>
              </a:ext>
            </a:extLst>
          </p:cNvPr>
          <p:cNvSpPr/>
          <p:nvPr/>
        </p:nvSpPr>
        <p:spPr>
          <a:xfrm>
            <a:off x="5732470" y="3426368"/>
            <a:ext cx="600042" cy="51420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8" name="Retângulo arredondado 20">
            <a:extLst>
              <a:ext uri="{FF2B5EF4-FFF2-40B4-BE49-F238E27FC236}">
                <a16:creationId xmlns:a16="http://schemas.microsoft.com/office/drawing/2014/main" id="{AC51816B-FFAF-2A4A-8871-428139E02649}"/>
              </a:ext>
            </a:extLst>
          </p:cNvPr>
          <p:cNvSpPr/>
          <p:nvPr/>
        </p:nvSpPr>
        <p:spPr>
          <a:xfrm>
            <a:off x="5647677" y="3490984"/>
            <a:ext cx="768572" cy="4025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dirty="0">
                <a:solidFill>
                  <a:schemeClr val="tx1"/>
                </a:solidFill>
              </a:rPr>
              <a:t>SANGANO</a:t>
            </a:r>
            <a:r>
              <a:rPr lang="en-US" sz="900" dirty="0">
                <a:solidFill>
                  <a:schemeClr val="tx1"/>
                </a:solidFill>
              </a:rPr>
              <a:t> Land</a:t>
            </a:r>
            <a:br>
              <a:rPr lang="en-US" sz="900" dirty="0">
                <a:solidFill>
                  <a:schemeClr val="tx1"/>
                </a:solidFill>
              </a:rPr>
            </a:br>
            <a:r>
              <a:rPr lang="en-US" sz="900" dirty="0">
                <a:solidFill>
                  <a:schemeClr val="tx1"/>
                </a:solidFill>
              </a:rPr>
              <a:t>Station</a:t>
            </a:r>
          </a:p>
        </p:txBody>
      </p:sp>
      <p:cxnSp>
        <p:nvCxnSpPr>
          <p:cNvPr id="49" name="Elbow Connector 48">
            <a:extLst>
              <a:ext uri="{FF2B5EF4-FFF2-40B4-BE49-F238E27FC236}">
                <a16:creationId xmlns:a16="http://schemas.microsoft.com/office/drawing/2014/main" id="{507638CA-E9BC-4E48-9B07-5A4E2222AD8E}"/>
              </a:ext>
            </a:extLst>
          </p:cNvPr>
          <p:cNvCxnSpPr>
            <a:cxnSpLocks/>
          </p:cNvCxnSpPr>
          <p:nvPr/>
        </p:nvCxnSpPr>
        <p:spPr>
          <a:xfrm flipH="1">
            <a:off x="5960491" y="2892526"/>
            <a:ext cx="390938" cy="1548257"/>
          </a:xfrm>
          <a:prstGeom prst="bentConnector4">
            <a:avLst>
              <a:gd name="adj1" fmla="val -43856"/>
              <a:gd name="adj2" fmla="val 74715"/>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0" name="CaixaDeTexto 6">
            <a:extLst>
              <a:ext uri="{FF2B5EF4-FFF2-40B4-BE49-F238E27FC236}">
                <a16:creationId xmlns:a16="http://schemas.microsoft.com/office/drawing/2014/main" id="{E76A3769-C32A-0146-9CA1-AA9B79F59323}"/>
              </a:ext>
            </a:extLst>
          </p:cNvPr>
          <p:cNvSpPr txBox="1"/>
          <p:nvPr/>
        </p:nvSpPr>
        <p:spPr>
          <a:xfrm>
            <a:off x="5279714" y="4431489"/>
            <a:ext cx="1605240" cy="1521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135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pt-BR" sz="900" dirty="0" err="1">
                <a:solidFill>
                  <a:schemeClr val="tx1"/>
                </a:solidFill>
              </a:rPr>
              <a:t>Yzerfonein</a:t>
            </a:r>
            <a:r>
              <a:rPr lang="pt-BR" sz="900" dirty="0">
                <a:solidFill>
                  <a:schemeClr val="tx1"/>
                </a:solidFill>
              </a:rPr>
              <a:t> Cape Town </a:t>
            </a:r>
          </a:p>
        </p:txBody>
      </p:sp>
      <p:sp>
        <p:nvSpPr>
          <p:cNvPr id="2" name="TextBox 1">
            <a:extLst>
              <a:ext uri="{FF2B5EF4-FFF2-40B4-BE49-F238E27FC236}">
                <a16:creationId xmlns:a16="http://schemas.microsoft.com/office/drawing/2014/main" id="{2B45F21A-F43C-4144-B633-AB693BB327ED}"/>
              </a:ext>
            </a:extLst>
          </p:cNvPr>
          <p:cNvSpPr txBox="1"/>
          <p:nvPr/>
        </p:nvSpPr>
        <p:spPr>
          <a:xfrm>
            <a:off x="4676212" y="3243851"/>
            <a:ext cx="603050" cy="230832"/>
          </a:xfrm>
          <a:prstGeom prst="rect">
            <a:avLst/>
          </a:prstGeom>
          <a:noFill/>
        </p:spPr>
        <p:txBody>
          <a:bodyPr wrap="none" rtlCol="0">
            <a:spAutoFit/>
          </a:bodyPr>
          <a:lstStyle/>
          <a:p>
            <a:r>
              <a:rPr lang="en-US" sz="900" dirty="0">
                <a:solidFill>
                  <a:schemeClr val="tx1">
                    <a:lumMod val="50000"/>
                    <a:lumOff val="50000"/>
                  </a:schemeClr>
                </a:solidFill>
              </a:rPr>
              <a:t>100Gbps</a:t>
            </a:r>
          </a:p>
        </p:txBody>
      </p:sp>
      <p:sp>
        <p:nvSpPr>
          <p:cNvPr id="51" name="TextBox 50">
            <a:extLst>
              <a:ext uri="{FF2B5EF4-FFF2-40B4-BE49-F238E27FC236}">
                <a16:creationId xmlns:a16="http://schemas.microsoft.com/office/drawing/2014/main" id="{99C216E5-0E28-C746-9C43-4AA4D6FED4EC}"/>
              </a:ext>
            </a:extLst>
          </p:cNvPr>
          <p:cNvSpPr txBox="1"/>
          <p:nvPr/>
        </p:nvSpPr>
        <p:spPr>
          <a:xfrm>
            <a:off x="2414249" y="3921182"/>
            <a:ext cx="603050" cy="230832"/>
          </a:xfrm>
          <a:prstGeom prst="rect">
            <a:avLst/>
          </a:prstGeom>
          <a:noFill/>
        </p:spPr>
        <p:txBody>
          <a:bodyPr wrap="none" rtlCol="0">
            <a:spAutoFit/>
          </a:bodyPr>
          <a:lstStyle/>
          <a:p>
            <a:r>
              <a:rPr lang="en-US" sz="900" dirty="0">
                <a:solidFill>
                  <a:schemeClr val="tx1">
                    <a:lumMod val="50000"/>
                    <a:lumOff val="50000"/>
                  </a:schemeClr>
                </a:solidFill>
              </a:rPr>
              <a:t>100Gbps</a:t>
            </a:r>
          </a:p>
        </p:txBody>
      </p:sp>
      <p:sp>
        <p:nvSpPr>
          <p:cNvPr id="53" name="TextBox 52">
            <a:extLst>
              <a:ext uri="{FF2B5EF4-FFF2-40B4-BE49-F238E27FC236}">
                <a16:creationId xmlns:a16="http://schemas.microsoft.com/office/drawing/2014/main" id="{78712584-F564-B746-BA13-8E7FA5E88D90}"/>
              </a:ext>
            </a:extLst>
          </p:cNvPr>
          <p:cNvSpPr txBox="1"/>
          <p:nvPr/>
        </p:nvSpPr>
        <p:spPr>
          <a:xfrm>
            <a:off x="2414249" y="2136324"/>
            <a:ext cx="603050" cy="230832"/>
          </a:xfrm>
          <a:prstGeom prst="rect">
            <a:avLst/>
          </a:prstGeom>
          <a:noFill/>
        </p:spPr>
        <p:txBody>
          <a:bodyPr wrap="none" rtlCol="0">
            <a:spAutoFit/>
          </a:bodyPr>
          <a:lstStyle/>
          <a:p>
            <a:r>
              <a:rPr lang="en-US" sz="900" dirty="0">
                <a:solidFill>
                  <a:schemeClr val="tx1">
                    <a:lumMod val="50000"/>
                    <a:lumOff val="50000"/>
                  </a:schemeClr>
                </a:solidFill>
              </a:rPr>
              <a:t>100Gbps</a:t>
            </a:r>
          </a:p>
        </p:txBody>
      </p:sp>
      <p:sp>
        <p:nvSpPr>
          <p:cNvPr id="54" name="TextBox 53">
            <a:extLst>
              <a:ext uri="{FF2B5EF4-FFF2-40B4-BE49-F238E27FC236}">
                <a16:creationId xmlns:a16="http://schemas.microsoft.com/office/drawing/2014/main" id="{00AE8818-7C74-6B4F-9A9C-20A20B5C26AE}"/>
              </a:ext>
            </a:extLst>
          </p:cNvPr>
          <p:cNvSpPr txBox="1"/>
          <p:nvPr/>
        </p:nvSpPr>
        <p:spPr>
          <a:xfrm>
            <a:off x="2869463" y="3341105"/>
            <a:ext cx="603050" cy="230832"/>
          </a:xfrm>
          <a:prstGeom prst="rect">
            <a:avLst/>
          </a:prstGeom>
          <a:noFill/>
        </p:spPr>
        <p:txBody>
          <a:bodyPr wrap="none" rtlCol="0">
            <a:spAutoFit/>
          </a:bodyPr>
          <a:lstStyle/>
          <a:p>
            <a:r>
              <a:rPr lang="en-US" sz="900" dirty="0">
                <a:solidFill>
                  <a:schemeClr val="tx1">
                    <a:lumMod val="50000"/>
                    <a:lumOff val="50000"/>
                  </a:schemeClr>
                </a:solidFill>
              </a:rPr>
              <a:t>100Gbps</a:t>
            </a:r>
          </a:p>
        </p:txBody>
      </p:sp>
      <p:sp>
        <p:nvSpPr>
          <p:cNvPr id="55" name="TextBox 54">
            <a:extLst>
              <a:ext uri="{FF2B5EF4-FFF2-40B4-BE49-F238E27FC236}">
                <a16:creationId xmlns:a16="http://schemas.microsoft.com/office/drawing/2014/main" id="{BC384E24-79F9-7648-9A5A-9E3029A12C66}"/>
              </a:ext>
            </a:extLst>
          </p:cNvPr>
          <p:cNvSpPr txBox="1"/>
          <p:nvPr/>
        </p:nvSpPr>
        <p:spPr>
          <a:xfrm>
            <a:off x="5942314" y="4141676"/>
            <a:ext cx="603050" cy="230832"/>
          </a:xfrm>
          <a:prstGeom prst="rect">
            <a:avLst/>
          </a:prstGeom>
          <a:noFill/>
        </p:spPr>
        <p:txBody>
          <a:bodyPr wrap="none" rtlCol="0">
            <a:spAutoFit/>
          </a:bodyPr>
          <a:lstStyle/>
          <a:p>
            <a:r>
              <a:rPr lang="en-US" sz="900" dirty="0">
                <a:solidFill>
                  <a:schemeClr val="tx1">
                    <a:lumMod val="50000"/>
                    <a:lumOff val="50000"/>
                  </a:schemeClr>
                </a:solidFill>
              </a:rPr>
              <a:t>100Gbps</a:t>
            </a:r>
          </a:p>
        </p:txBody>
      </p:sp>
      <p:sp>
        <p:nvSpPr>
          <p:cNvPr id="56" name="TextBox 55">
            <a:extLst>
              <a:ext uri="{FF2B5EF4-FFF2-40B4-BE49-F238E27FC236}">
                <a16:creationId xmlns:a16="http://schemas.microsoft.com/office/drawing/2014/main" id="{2DDC6DD5-A533-404C-855F-458121D712A6}"/>
              </a:ext>
            </a:extLst>
          </p:cNvPr>
          <p:cNvSpPr txBox="1"/>
          <p:nvPr/>
        </p:nvSpPr>
        <p:spPr>
          <a:xfrm>
            <a:off x="5986135" y="2289601"/>
            <a:ext cx="603050" cy="230832"/>
          </a:xfrm>
          <a:prstGeom prst="rect">
            <a:avLst/>
          </a:prstGeom>
          <a:noFill/>
        </p:spPr>
        <p:txBody>
          <a:bodyPr wrap="none" rtlCol="0">
            <a:spAutoFit/>
          </a:bodyPr>
          <a:lstStyle/>
          <a:p>
            <a:r>
              <a:rPr lang="en-US" sz="900" dirty="0">
                <a:solidFill>
                  <a:schemeClr val="tx1">
                    <a:lumMod val="50000"/>
                    <a:lumOff val="50000"/>
                  </a:schemeClr>
                </a:solidFill>
              </a:rPr>
              <a:t>100Gbps</a:t>
            </a:r>
          </a:p>
        </p:txBody>
      </p:sp>
      <p:sp>
        <p:nvSpPr>
          <p:cNvPr id="59" name="Slide Number Placeholder 5">
            <a:extLst>
              <a:ext uri="{FF2B5EF4-FFF2-40B4-BE49-F238E27FC236}">
                <a16:creationId xmlns:a16="http://schemas.microsoft.com/office/drawing/2014/main" id="{C48C8B71-D36E-3A44-9207-122C5579E420}"/>
              </a:ext>
            </a:extLst>
          </p:cNvPr>
          <p:cNvSpPr txBox="1">
            <a:spLocks/>
          </p:cNvSpPr>
          <p:nvPr/>
        </p:nvSpPr>
        <p:spPr>
          <a:xfrm>
            <a:off x="8078542" y="4681927"/>
            <a:ext cx="608264" cy="37768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B1DED20-E75D-544F-B7D4-F9DC9C76F073}" type="slidenum">
              <a:rPr lang="en-US" sz="1200">
                <a:solidFill>
                  <a:schemeClr val="accent1"/>
                </a:solidFill>
              </a:rPr>
              <a:pPr algn="r"/>
              <a:t>6</a:t>
            </a:fld>
            <a:endParaRPr lang="en-US" sz="1200" dirty="0">
              <a:solidFill>
                <a:schemeClr val="accent1"/>
              </a:solidFill>
            </a:endParaRPr>
          </a:p>
        </p:txBody>
      </p:sp>
      <p:sp>
        <p:nvSpPr>
          <p:cNvPr id="3" name="TextBox 2">
            <a:extLst>
              <a:ext uri="{FF2B5EF4-FFF2-40B4-BE49-F238E27FC236}">
                <a16:creationId xmlns:a16="http://schemas.microsoft.com/office/drawing/2014/main" id="{B497B7CD-8A6C-964D-95DA-0D14BDC3C003}"/>
              </a:ext>
            </a:extLst>
          </p:cNvPr>
          <p:cNvSpPr txBox="1"/>
          <p:nvPr/>
        </p:nvSpPr>
        <p:spPr>
          <a:xfrm>
            <a:off x="6751893" y="2757475"/>
            <a:ext cx="453216" cy="338554"/>
          </a:xfrm>
          <a:prstGeom prst="rect">
            <a:avLst/>
          </a:prstGeom>
          <a:noFill/>
        </p:spPr>
        <p:txBody>
          <a:bodyPr wrap="square" rtlCol="0">
            <a:spAutoFit/>
          </a:bodyPr>
          <a:lstStyle/>
          <a:p>
            <a:r>
              <a:rPr lang="en-US" sz="800" dirty="0"/>
              <a:t>REN Switch</a:t>
            </a:r>
          </a:p>
        </p:txBody>
      </p:sp>
      <p:cxnSp>
        <p:nvCxnSpPr>
          <p:cNvPr id="52" name="Conexão reta unidirecional 15">
            <a:extLst>
              <a:ext uri="{FF2B5EF4-FFF2-40B4-BE49-F238E27FC236}">
                <a16:creationId xmlns:a16="http://schemas.microsoft.com/office/drawing/2014/main" id="{F85BE668-D472-4B46-BDED-C7D2C0193FBE}"/>
              </a:ext>
            </a:extLst>
          </p:cNvPr>
          <p:cNvCxnSpPr>
            <a:cxnSpLocks/>
          </p:cNvCxnSpPr>
          <p:nvPr/>
        </p:nvCxnSpPr>
        <p:spPr>
          <a:xfrm>
            <a:off x="6332512" y="2742485"/>
            <a:ext cx="375892" cy="0"/>
          </a:xfrm>
          <a:prstGeom prst="straightConnector1">
            <a:avLst/>
          </a:prstGeom>
          <a:ln>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0209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6513C4-D829-924E-9A6D-136AD5509F2D}"/>
              </a:ext>
            </a:extLst>
          </p:cNvPr>
          <p:cNvSpPr/>
          <p:nvPr/>
        </p:nvSpPr>
        <p:spPr>
          <a:xfrm>
            <a:off x="22474" y="4039064"/>
            <a:ext cx="9121526" cy="549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Content Placeholder 4"/>
          <p:cNvSpPr txBox="1">
            <a:spLocks/>
          </p:cNvSpPr>
          <p:nvPr/>
        </p:nvSpPr>
        <p:spPr>
          <a:xfrm>
            <a:off x="1213902" y="899795"/>
            <a:ext cx="7168772" cy="2951286"/>
          </a:xfrm>
          <a:prstGeom prst="rect">
            <a:avLst/>
          </a:prstGeom>
        </p:spPr>
        <p:txBody>
          <a:bodyPr vert="horz" lIns="68580" tIns="34290" rIns="68580" bIns="34290" rtlCol="0">
            <a:noAutofit/>
          </a:bodyPr>
          <a:lstStyle>
            <a:defPPr>
              <a:defRPr lang="en-US"/>
            </a:defPPr>
            <a:lvl1pPr marL="45719" indent="0" defTabSz="914400">
              <a:lnSpc>
                <a:spcPct val="120000"/>
              </a:lnSpc>
              <a:spcBef>
                <a:spcPts val="1000"/>
              </a:spcBef>
              <a:buClr>
                <a:schemeClr val="accent1"/>
              </a:buClr>
              <a:buSzPct val="100000"/>
              <a:buFont typeface="Arial" panose="020B0604020202020204" pitchFamily="34" charset="0"/>
              <a:buNone/>
              <a:defRPr sz="2000">
                <a:effectLst/>
              </a:defRPr>
            </a:lvl1pPr>
            <a:lvl2pPr marL="228594" lvl="1" indent="-228600" defTabSz="914400">
              <a:lnSpc>
                <a:spcPct val="120000"/>
              </a:lnSpc>
              <a:spcBef>
                <a:spcPts val="500"/>
              </a:spcBef>
              <a:buClr>
                <a:schemeClr val="accent1"/>
              </a:buClr>
              <a:buSzPct val="100000"/>
              <a:buFont typeface="Arial" panose="020B0604020202020204" pitchFamily="34" charset="0"/>
              <a:buChar char="•"/>
              <a:defRPr sz="1600" cap="none" baseline="0">
                <a:effectLst/>
              </a:defRPr>
            </a:lvl2pPr>
            <a:lvl3pPr marL="502907" lvl="2" indent="-228600" defTabSz="914400">
              <a:lnSpc>
                <a:spcPct val="120000"/>
              </a:lnSpc>
              <a:spcBef>
                <a:spcPts val="500"/>
              </a:spcBef>
              <a:buClr>
                <a:schemeClr val="accent1"/>
              </a:buClr>
              <a:buSzPct val="100000"/>
              <a:buFont typeface="Arial" panose="020B0604020202020204" pitchFamily="34" charset="0"/>
              <a:buChar char="•"/>
              <a:defRPr sz="1200">
                <a:effectLst/>
              </a:defRPr>
            </a:lvl3pPr>
            <a:lvl4pPr marL="1600200" indent="-228600" defTabSz="914400">
              <a:lnSpc>
                <a:spcPct val="120000"/>
              </a:lnSpc>
              <a:spcBef>
                <a:spcPts val="500"/>
              </a:spcBef>
              <a:buClr>
                <a:schemeClr val="accent1"/>
              </a:buClr>
              <a:buSzPct val="100000"/>
              <a:buFont typeface="Arial" panose="020B0604020202020204" pitchFamily="34" charset="0"/>
              <a:buChar char="•"/>
              <a:defRPr sz="1400" cap="none" baseline="0">
                <a:effectLst/>
              </a:defRPr>
            </a:lvl4pPr>
            <a:lvl5pPr marL="2057400" indent="-228600" defTabSz="914400">
              <a:lnSpc>
                <a:spcPct val="120000"/>
              </a:lnSpc>
              <a:spcBef>
                <a:spcPts val="500"/>
              </a:spcBef>
              <a:buClr>
                <a:schemeClr val="accent1"/>
              </a:buClr>
              <a:buSzPct val="100000"/>
              <a:buFont typeface="Arial" panose="020B0604020202020204" pitchFamily="34" charset="0"/>
              <a:buChar char="•"/>
              <a:defRPr sz="1200">
                <a:effectLst/>
              </a:defRPr>
            </a:lvl5pPr>
            <a:lvl6pPr marL="2514600" indent="-228600" defTabSz="914400">
              <a:lnSpc>
                <a:spcPct val="120000"/>
              </a:lnSpc>
              <a:spcBef>
                <a:spcPts val="500"/>
              </a:spcBef>
              <a:buClr>
                <a:schemeClr val="accent1"/>
              </a:buClr>
              <a:buSzPct val="100000"/>
              <a:buFont typeface="Arial" panose="020B0604020202020204" pitchFamily="34" charset="0"/>
              <a:buChar char="•"/>
              <a:defRPr sz="1200">
                <a:effectLst/>
              </a:defRPr>
            </a:lvl6pPr>
            <a:lvl7pPr marL="2971800" indent="-228600" defTabSz="914400">
              <a:lnSpc>
                <a:spcPct val="120000"/>
              </a:lnSpc>
              <a:spcBef>
                <a:spcPts val="500"/>
              </a:spcBef>
              <a:buClr>
                <a:schemeClr val="accent1"/>
              </a:buClr>
              <a:buSzPct val="100000"/>
              <a:buFont typeface="Arial" panose="020B0604020202020204" pitchFamily="34" charset="0"/>
              <a:buChar char="•"/>
              <a:defRPr sz="1200">
                <a:effectLst/>
              </a:defRPr>
            </a:lvl7pPr>
            <a:lvl8pPr marL="3429000" indent="-228600" defTabSz="914400">
              <a:lnSpc>
                <a:spcPct val="120000"/>
              </a:lnSpc>
              <a:spcBef>
                <a:spcPts val="500"/>
              </a:spcBef>
              <a:buClr>
                <a:schemeClr val="accent1"/>
              </a:buClr>
              <a:buSzPct val="100000"/>
              <a:buFont typeface="Arial" panose="020B0604020202020204" pitchFamily="34" charset="0"/>
              <a:buChar char="•"/>
              <a:defRPr sz="1200" baseline="0">
                <a:effectLst/>
              </a:defRPr>
            </a:lvl8pPr>
            <a:lvl9pPr marL="3886200" indent="-228600" defTabSz="914400">
              <a:lnSpc>
                <a:spcPct val="120000"/>
              </a:lnSpc>
              <a:spcBef>
                <a:spcPts val="500"/>
              </a:spcBef>
              <a:buClr>
                <a:schemeClr val="accent1"/>
              </a:buClr>
              <a:buSzPct val="100000"/>
              <a:buFont typeface="Arial" panose="020B0604020202020204" pitchFamily="34" charset="0"/>
              <a:buChar char="•"/>
              <a:defRPr sz="1200" baseline="0">
                <a:effectLst/>
              </a:defRPr>
            </a:lvl9pPr>
          </a:lstStyle>
          <a:p>
            <a:r>
              <a:rPr lang="en-US" sz="1500" dirty="0">
                <a:hlinkClick r:id="rId3"/>
              </a:rPr>
              <a:t>AmLight ExP</a:t>
            </a:r>
            <a:r>
              <a:rPr lang="en-US" sz="1500" dirty="0"/>
              <a:t> is a hybrid network that uses Optical spectrum (Express) and  Leased capacity (Protect) to build a reliable leading-edge network infrastructure for research and education</a:t>
            </a:r>
          </a:p>
          <a:p>
            <a:r>
              <a:rPr lang="en-US" sz="1500" dirty="0"/>
              <a:t>Links:</a:t>
            </a:r>
          </a:p>
          <a:p>
            <a:pPr lvl="1"/>
            <a:r>
              <a:rPr lang="en-US" sz="1400" dirty="0"/>
              <a:t>100G ring Miami-Fortaleza, Fortaleza-Sao Paulo, Sao Paulo-Santiago, Santiago-Panama City, Panama City-Miami</a:t>
            </a:r>
          </a:p>
          <a:p>
            <a:pPr lvl="1"/>
            <a:r>
              <a:rPr lang="en-US" sz="1400" dirty="0"/>
              <a:t>10G ring from Miami-Sao Paulo-Miami for protection</a:t>
            </a:r>
          </a:p>
          <a:p>
            <a:pPr lvl="1"/>
            <a:r>
              <a:rPr lang="en-US" sz="1400" dirty="0"/>
              <a:t>10G Miami-Santiago for protection</a:t>
            </a:r>
          </a:p>
          <a:p>
            <a:pPr lvl="1"/>
            <a:r>
              <a:rPr lang="en-US" sz="1400" dirty="0"/>
              <a:t>100G and 10G rings are diverse, operating on multiple submarine cables</a:t>
            </a:r>
          </a:p>
          <a:p>
            <a:pPr lvl="1"/>
            <a:r>
              <a:rPr lang="en-US" sz="1400" dirty="0"/>
              <a:t>Total upstream capacity presently at 230Gbps</a:t>
            </a:r>
          </a:p>
        </p:txBody>
      </p:sp>
      <p:sp>
        <p:nvSpPr>
          <p:cNvPr id="5" name="Title 1"/>
          <p:cNvSpPr txBox="1">
            <a:spLocks/>
          </p:cNvSpPr>
          <p:nvPr/>
        </p:nvSpPr>
        <p:spPr>
          <a:xfrm>
            <a:off x="1371600" y="438240"/>
            <a:ext cx="6629400" cy="385318"/>
          </a:xfrm>
          <a:prstGeom prst="rect">
            <a:avLst/>
          </a:prstGeom>
          <a:effectLst/>
        </p:spPr>
        <p:txBody>
          <a:bodyPr vert="horz" lIns="68580" tIns="34290" rIns="68580" bIns="34290" rtlCol="0" anchor="t" anchorCtr="0">
            <a:noAutofit/>
          </a:bodyPr>
          <a:lstStyle>
            <a:defPPr>
              <a:defRPr lang="en-US"/>
            </a:defPPr>
            <a:lvl1pPr indent="0" defTabSz="914400">
              <a:spcBef>
                <a:spcPct val="0"/>
              </a:spcBef>
              <a:buClr>
                <a:schemeClr val="accent6">
                  <a:lumMod val="75000"/>
                </a:schemeClr>
              </a:buClr>
              <a:buSzPct val="128000"/>
              <a:buFont typeface="Georgia" pitchFamily="18" charset="0"/>
              <a:buNone/>
              <a:defRPr sz="3600" b="0" i="0" cap="none" spc="0">
                <a:ln>
                  <a:noFill/>
                </a:ln>
                <a:effectLst/>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2100" b="1" dirty="0"/>
              <a:t>Americas </a:t>
            </a:r>
            <a:r>
              <a:rPr lang="en-US" sz="2100" b="1" dirty="0" err="1"/>
              <a:t>Lightpaths</a:t>
            </a:r>
            <a:r>
              <a:rPr lang="en-US" sz="2100" b="1" dirty="0"/>
              <a:t> Express and Protect (</a:t>
            </a:r>
            <a:r>
              <a:rPr lang="en-US" sz="2100" b="1" dirty="0" err="1"/>
              <a:t>ExP</a:t>
            </a:r>
            <a:r>
              <a:rPr lang="en-US" sz="2100" b="1" dirty="0"/>
              <a:t>)</a:t>
            </a:r>
          </a:p>
        </p:txBody>
      </p:sp>
      <p:sp>
        <p:nvSpPr>
          <p:cNvPr id="7" name="TextBox 6"/>
          <p:cNvSpPr txBox="1"/>
          <p:nvPr/>
        </p:nvSpPr>
        <p:spPr>
          <a:xfrm>
            <a:off x="5598533" y="3851081"/>
            <a:ext cx="2334738" cy="323165"/>
          </a:xfrm>
          <a:prstGeom prst="rect">
            <a:avLst/>
          </a:prstGeom>
        </p:spPr>
        <p:txBody>
          <a:bodyPr vert="horz" lIns="68580" tIns="34290" rIns="68580" bIns="34290" rtlCol="0">
            <a:noAutofit/>
          </a:bodyPr>
          <a:lstStyle>
            <a:defPPr>
              <a:defRPr lang="en-US"/>
            </a:defPPr>
            <a:lvl1pPr marL="45719" indent="0" defTabSz="914400">
              <a:lnSpc>
                <a:spcPct val="120000"/>
              </a:lnSpc>
              <a:spcBef>
                <a:spcPts val="1000"/>
              </a:spcBef>
              <a:buClr>
                <a:schemeClr val="accent1"/>
              </a:buClr>
              <a:buSzPct val="100000"/>
              <a:buFont typeface="Arial" panose="020B0604020202020204" pitchFamily="34" charset="0"/>
              <a:buNone/>
              <a:defRPr sz="2000">
                <a:effectLst/>
              </a:defRPr>
            </a:lvl1pPr>
            <a:lvl2pPr marL="228594" lvl="1" indent="-228600" defTabSz="914400">
              <a:lnSpc>
                <a:spcPct val="120000"/>
              </a:lnSpc>
              <a:spcBef>
                <a:spcPts val="500"/>
              </a:spcBef>
              <a:buClr>
                <a:schemeClr val="accent1"/>
              </a:buClr>
              <a:buSzPct val="100000"/>
              <a:buFont typeface="Arial" panose="020B0604020202020204" pitchFamily="34" charset="0"/>
              <a:buChar char="•"/>
              <a:defRPr sz="1600" cap="none" baseline="0">
                <a:effectLst/>
              </a:defRPr>
            </a:lvl2pPr>
            <a:lvl3pPr marL="502907" lvl="2" indent="-228600" defTabSz="914400">
              <a:lnSpc>
                <a:spcPct val="120000"/>
              </a:lnSpc>
              <a:spcBef>
                <a:spcPts val="500"/>
              </a:spcBef>
              <a:buClr>
                <a:schemeClr val="accent1"/>
              </a:buClr>
              <a:buSzPct val="100000"/>
              <a:buFont typeface="Arial" panose="020B0604020202020204" pitchFamily="34" charset="0"/>
              <a:buChar char="•"/>
              <a:defRPr sz="1200">
                <a:effectLst/>
              </a:defRPr>
            </a:lvl3pPr>
            <a:lvl4pPr marL="1600200" indent="-228600" defTabSz="914400">
              <a:lnSpc>
                <a:spcPct val="120000"/>
              </a:lnSpc>
              <a:spcBef>
                <a:spcPts val="500"/>
              </a:spcBef>
              <a:buClr>
                <a:schemeClr val="accent1"/>
              </a:buClr>
              <a:buSzPct val="100000"/>
              <a:buFont typeface="Arial" panose="020B0604020202020204" pitchFamily="34" charset="0"/>
              <a:buChar char="•"/>
              <a:defRPr sz="1400" cap="none" baseline="0">
                <a:effectLst/>
              </a:defRPr>
            </a:lvl4pPr>
            <a:lvl5pPr marL="2057400" indent="-228600" defTabSz="914400">
              <a:lnSpc>
                <a:spcPct val="120000"/>
              </a:lnSpc>
              <a:spcBef>
                <a:spcPts val="500"/>
              </a:spcBef>
              <a:buClr>
                <a:schemeClr val="accent1"/>
              </a:buClr>
              <a:buSzPct val="100000"/>
              <a:buFont typeface="Arial" panose="020B0604020202020204" pitchFamily="34" charset="0"/>
              <a:buChar char="•"/>
              <a:defRPr sz="1200">
                <a:effectLst/>
              </a:defRPr>
            </a:lvl5pPr>
            <a:lvl6pPr marL="2514600" indent="-228600" defTabSz="914400">
              <a:lnSpc>
                <a:spcPct val="120000"/>
              </a:lnSpc>
              <a:spcBef>
                <a:spcPts val="500"/>
              </a:spcBef>
              <a:buClr>
                <a:schemeClr val="accent1"/>
              </a:buClr>
              <a:buSzPct val="100000"/>
              <a:buFont typeface="Arial" panose="020B0604020202020204" pitchFamily="34" charset="0"/>
              <a:buChar char="•"/>
              <a:defRPr sz="1200">
                <a:effectLst/>
              </a:defRPr>
            </a:lvl6pPr>
            <a:lvl7pPr marL="2971800" indent="-228600" defTabSz="914400">
              <a:lnSpc>
                <a:spcPct val="120000"/>
              </a:lnSpc>
              <a:spcBef>
                <a:spcPts val="500"/>
              </a:spcBef>
              <a:buClr>
                <a:schemeClr val="accent1"/>
              </a:buClr>
              <a:buSzPct val="100000"/>
              <a:buFont typeface="Arial" panose="020B0604020202020204" pitchFamily="34" charset="0"/>
              <a:buChar char="•"/>
              <a:defRPr sz="1200">
                <a:effectLst/>
              </a:defRPr>
            </a:lvl7pPr>
            <a:lvl8pPr marL="3429000" indent="-228600" defTabSz="914400">
              <a:lnSpc>
                <a:spcPct val="120000"/>
              </a:lnSpc>
              <a:spcBef>
                <a:spcPts val="500"/>
              </a:spcBef>
              <a:buClr>
                <a:schemeClr val="accent1"/>
              </a:buClr>
              <a:buSzPct val="100000"/>
              <a:buFont typeface="Arial" panose="020B0604020202020204" pitchFamily="34" charset="0"/>
              <a:buChar char="•"/>
              <a:defRPr sz="1200" baseline="0">
                <a:effectLst/>
              </a:defRPr>
            </a:lvl8pPr>
            <a:lvl9pPr marL="3886200" indent="-228600" defTabSz="914400">
              <a:lnSpc>
                <a:spcPct val="120000"/>
              </a:lnSpc>
              <a:spcBef>
                <a:spcPts val="500"/>
              </a:spcBef>
              <a:buClr>
                <a:schemeClr val="accent1"/>
              </a:buClr>
              <a:buSzPct val="100000"/>
              <a:buFont typeface="Arial" panose="020B0604020202020204" pitchFamily="34" charset="0"/>
              <a:buChar char="•"/>
              <a:defRPr sz="1200" baseline="0">
                <a:effectLst/>
              </a:defRPr>
            </a:lvl9pPr>
          </a:lstStyle>
          <a:p>
            <a:pPr algn="r"/>
            <a:r>
              <a:rPr lang="en-US" sz="900" dirty="0"/>
              <a:t>(NSF </a:t>
            </a:r>
            <a:r>
              <a:rPr lang="en-US" sz="900" dirty="0">
                <a:hlinkClick r:id="rId4"/>
              </a:rPr>
              <a:t>Award# ACI-1451018</a:t>
            </a:r>
            <a:r>
              <a:rPr lang="en-US" sz="900" dirty="0"/>
              <a:t> </a:t>
            </a:r>
            <a:r>
              <a:rPr lang="pl-PL" sz="900" dirty="0"/>
              <a:t>2015-2020)</a:t>
            </a:r>
            <a:endParaRPr lang="en-US" sz="900" dirty="0"/>
          </a:p>
        </p:txBody>
      </p:sp>
      <p:pic>
        <p:nvPicPr>
          <p:cNvPr id="8" name="Picture 7" descr="aura.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05715" y="4219232"/>
            <a:ext cx="747032" cy="285750"/>
          </a:xfrm>
          <a:prstGeom prst="rect">
            <a:avLst/>
          </a:prstGeom>
        </p:spPr>
      </p:pic>
      <p:pic>
        <p:nvPicPr>
          <p:cNvPr id="9" name="Picture 8" descr="Logo_ANSP.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10646" y="4204946"/>
            <a:ext cx="628650" cy="314325"/>
          </a:xfrm>
          <a:prstGeom prst="rect">
            <a:avLst/>
          </a:prstGeom>
        </p:spPr>
      </p:pic>
      <p:pic>
        <p:nvPicPr>
          <p:cNvPr id="10" name="Picture 9" descr="rnp_logo_RGB_300x158.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877143" y="4211612"/>
            <a:ext cx="571500" cy="300990"/>
          </a:xfrm>
          <a:prstGeom prst="rect">
            <a:avLst/>
          </a:prstGeom>
        </p:spPr>
      </p:pic>
      <p:pic>
        <p:nvPicPr>
          <p:cNvPr id="12" name="Picture 11" descr="i2s.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435590" y="4166402"/>
            <a:ext cx="497692" cy="391423"/>
          </a:xfrm>
          <a:prstGeom prst="rect">
            <a:avLst/>
          </a:prstGeom>
        </p:spPr>
      </p:pic>
      <p:pic>
        <p:nvPicPr>
          <p:cNvPr id="13" name="Picture 12" descr="flr.jp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736869" y="4193041"/>
            <a:ext cx="530236" cy="338138"/>
          </a:xfrm>
          <a:prstGeom prst="rect">
            <a:avLst/>
          </a:prstGeom>
        </p:spPr>
      </p:pic>
      <p:pic>
        <p:nvPicPr>
          <p:cNvPr id="14" name="Picture 13" descr="fiu.jp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263653" y="4202077"/>
            <a:ext cx="459557" cy="342900"/>
          </a:xfrm>
          <a:prstGeom prst="rect">
            <a:avLst/>
          </a:prstGeom>
        </p:spPr>
      </p:pic>
      <p:pic>
        <p:nvPicPr>
          <p:cNvPr id="16" name="Picture 15" descr="AMLightLogo_just_mark.jp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772265" y="4081982"/>
            <a:ext cx="372857" cy="488543"/>
          </a:xfrm>
          <a:prstGeom prst="rect">
            <a:avLst/>
          </a:prstGeom>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29202" y="4289114"/>
            <a:ext cx="637066" cy="223317"/>
          </a:xfrm>
          <a:prstGeom prst="rect">
            <a:avLst/>
          </a:prstGeom>
        </p:spPr>
      </p:pic>
      <p:pic>
        <p:nvPicPr>
          <p:cNvPr id="19" name="Picture 18">
            <a:extLst>
              <a:ext uri="{FF2B5EF4-FFF2-40B4-BE49-F238E27FC236}">
                <a16:creationId xmlns:a16="http://schemas.microsoft.com/office/drawing/2014/main" id="{C34E5CC6-DA05-7244-B38B-C05CA1B531F9}"/>
              </a:ext>
            </a:extLst>
          </p:cNvPr>
          <p:cNvPicPr>
            <a:picLocks noChangeAspect="1"/>
          </p:cNvPicPr>
          <p:nvPr/>
        </p:nvPicPr>
        <p:blipFill>
          <a:blip r:embed="rId13"/>
          <a:stretch>
            <a:fillRect/>
          </a:stretch>
        </p:blipFill>
        <p:spPr>
          <a:xfrm>
            <a:off x="4195129" y="4257138"/>
            <a:ext cx="657644" cy="262138"/>
          </a:xfrm>
          <a:prstGeom prst="rect">
            <a:avLst/>
          </a:prstGeom>
        </p:spPr>
      </p:pic>
      <p:pic>
        <p:nvPicPr>
          <p:cNvPr id="6" name="Picture 5">
            <a:extLst>
              <a:ext uri="{FF2B5EF4-FFF2-40B4-BE49-F238E27FC236}">
                <a16:creationId xmlns:a16="http://schemas.microsoft.com/office/drawing/2014/main" id="{A6E717F0-1330-5449-B847-C12E1CCA581F}"/>
              </a:ext>
            </a:extLst>
          </p:cNvPr>
          <p:cNvPicPr>
            <a:picLocks noChangeAspect="1"/>
          </p:cNvPicPr>
          <p:nvPr/>
        </p:nvPicPr>
        <p:blipFill>
          <a:blip r:embed="rId14"/>
          <a:stretch>
            <a:fillRect/>
          </a:stretch>
        </p:blipFill>
        <p:spPr>
          <a:xfrm>
            <a:off x="6305321" y="9269"/>
            <a:ext cx="1319213" cy="404813"/>
          </a:xfrm>
          <a:prstGeom prst="rect">
            <a:avLst/>
          </a:prstGeom>
        </p:spPr>
      </p:pic>
      <p:pic>
        <p:nvPicPr>
          <p:cNvPr id="24" name="Picture 23">
            <a:extLst>
              <a:ext uri="{FF2B5EF4-FFF2-40B4-BE49-F238E27FC236}">
                <a16:creationId xmlns:a16="http://schemas.microsoft.com/office/drawing/2014/main" id="{7D6C341A-472D-164B-8FD5-413442D0469D}"/>
              </a:ext>
            </a:extLst>
          </p:cNvPr>
          <p:cNvPicPr>
            <a:picLocks noChangeAspect="1"/>
          </p:cNvPicPr>
          <p:nvPr/>
        </p:nvPicPr>
        <p:blipFill>
          <a:blip r:embed="rId15"/>
          <a:stretch>
            <a:fillRect/>
          </a:stretch>
        </p:blipFill>
        <p:spPr>
          <a:xfrm>
            <a:off x="1098039" y="4055723"/>
            <a:ext cx="555695" cy="559042"/>
          </a:xfrm>
          <a:prstGeom prst="rect">
            <a:avLst/>
          </a:prstGeom>
        </p:spPr>
      </p:pic>
      <p:sp>
        <p:nvSpPr>
          <p:cNvPr id="21" name="Slide Number Placeholder 5">
            <a:extLst>
              <a:ext uri="{FF2B5EF4-FFF2-40B4-BE49-F238E27FC236}">
                <a16:creationId xmlns:a16="http://schemas.microsoft.com/office/drawing/2014/main" id="{03F85C94-911C-E941-A2C8-FDD0FFA72CCA}"/>
              </a:ext>
            </a:extLst>
          </p:cNvPr>
          <p:cNvSpPr txBox="1">
            <a:spLocks/>
          </p:cNvSpPr>
          <p:nvPr/>
        </p:nvSpPr>
        <p:spPr>
          <a:xfrm>
            <a:off x="8078542" y="4681927"/>
            <a:ext cx="608264" cy="37768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B1DED20-E75D-544F-B7D4-F9DC9C76F073}" type="slidenum">
              <a:rPr lang="en-US" sz="1200">
                <a:solidFill>
                  <a:schemeClr val="accent1"/>
                </a:solidFill>
              </a:rPr>
              <a:pPr algn="r"/>
              <a:t>7</a:t>
            </a:fld>
            <a:endParaRPr lang="en-US" sz="1200" dirty="0">
              <a:solidFill>
                <a:schemeClr val="accent1"/>
              </a:solidFill>
            </a:endParaRPr>
          </a:p>
        </p:txBody>
      </p:sp>
    </p:spTree>
    <p:extLst>
      <p:ext uri="{BB962C8B-B14F-4D97-AF65-F5344CB8AC3E}">
        <p14:creationId xmlns:p14="http://schemas.microsoft.com/office/powerpoint/2010/main" val="17701723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EEDF46B-18E4-F24A-B9DC-4FD74A6BDCF9}"/>
              </a:ext>
            </a:extLst>
          </p:cNvPr>
          <p:cNvSpPr/>
          <p:nvPr/>
        </p:nvSpPr>
        <p:spPr>
          <a:xfrm>
            <a:off x="7577384" y="1013792"/>
            <a:ext cx="1566617" cy="35318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 name="Title 1"/>
          <p:cNvSpPr txBox="1">
            <a:spLocks/>
          </p:cNvSpPr>
          <p:nvPr/>
        </p:nvSpPr>
        <p:spPr>
          <a:xfrm>
            <a:off x="839449" y="201965"/>
            <a:ext cx="8144045" cy="429219"/>
          </a:xfrm>
          <a:prstGeom prst="rect">
            <a:avLst/>
          </a:prstGeom>
          <a:effectLst/>
        </p:spPr>
        <p:txBody>
          <a:bodyPr vert="horz" lIns="68580" tIns="34290" rIns="68580" bIns="34290" rtlCol="0" anchor="t" anchorCtr="0">
            <a:noAutofit/>
          </a:bodyPr>
          <a:lstStyle>
            <a:defPPr>
              <a:defRPr lang="en-US"/>
            </a:defPPr>
            <a:lvl1pPr indent="0" defTabSz="914400">
              <a:spcBef>
                <a:spcPct val="0"/>
              </a:spcBef>
              <a:buClr>
                <a:schemeClr val="accent6">
                  <a:lumMod val="75000"/>
                </a:schemeClr>
              </a:buClr>
              <a:buSzPct val="128000"/>
              <a:buFont typeface="Georgia" pitchFamily="18" charset="0"/>
              <a:buNone/>
              <a:defRPr sz="4000" b="0" i="0" cap="none" spc="0">
                <a:ln>
                  <a:noFill/>
                </a:ln>
                <a:solidFill>
                  <a:srgbClr val="FFFFFF"/>
                </a:solidFill>
                <a:effectLst/>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2100" b="1" dirty="0">
                <a:solidFill>
                  <a:schemeClr val="tx1"/>
                </a:solidFill>
              </a:rPr>
              <a:t>Americas </a:t>
            </a:r>
            <a:r>
              <a:rPr lang="en-US" sz="2100" b="1" dirty="0" err="1">
                <a:solidFill>
                  <a:schemeClr val="tx1"/>
                </a:solidFill>
              </a:rPr>
              <a:t>Lightpaths</a:t>
            </a:r>
            <a:r>
              <a:rPr lang="en-US" sz="2100" b="1" dirty="0">
                <a:solidFill>
                  <a:schemeClr val="tx1"/>
                </a:solidFill>
              </a:rPr>
              <a:t> Express and Protect (ExP) (Conceptual)</a:t>
            </a:r>
          </a:p>
        </p:txBody>
      </p:sp>
      <p:pic>
        <p:nvPicPr>
          <p:cNvPr id="8" name="Picture 7" descr="aura.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01001" y="2815734"/>
            <a:ext cx="747032" cy="285750"/>
          </a:xfrm>
          <a:prstGeom prst="rect">
            <a:avLst/>
          </a:prstGeom>
        </p:spPr>
      </p:pic>
      <p:pic>
        <p:nvPicPr>
          <p:cNvPr id="9" name="Picture 8" descr="Logo_ANSP.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44271" y="1886512"/>
            <a:ext cx="628650" cy="314325"/>
          </a:xfrm>
          <a:prstGeom prst="rect">
            <a:avLst/>
          </a:prstGeom>
        </p:spPr>
      </p:pic>
      <p:pic>
        <p:nvPicPr>
          <p:cNvPr id="10" name="Picture 9" descr="rnp_logo_RGB_300x158.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97205" y="1926591"/>
            <a:ext cx="571500" cy="300990"/>
          </a:xfrm>
          <a:prstGeom prst="rect">
            <a:avLst/>
          </a:prstGeom>
        </p:spPr>
      </p:pic>
      <p:pic>
        <p:nvPicPr>
          <p:cNvPr id="12" name="Picture 11" descr="i2s.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85803" y="3283768"/>
            <a:ext cx="497692" cy="391423"/>
          </a:xfrm>
          <a:prstGeom prst="rect">
            <a:avLst/>
          </a:prstGeom>
        </p:spPr>
      </p:pic>
      <p:pic>
        <p:nvPicPr>
          <p:cNvPr id="13" name="Picture 12" descr="flr.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774245" y="3285637"/>
            <a:ext cx="530236" cy="338138"/>
          </a:xfrm>
          <a:prstGeom prst="rect">
            <a:avLst/>
          </a:prstGeom>
        </p:spPr>
      </p:pic>
      <p:pic>
        <p:nvPicPr>
          <p:cNvPr id="14" name="Picture 13" descr="fiu.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545639" y="1307984"/>
            <a:ext cx="459557" cy="342900"/>
          </a:xfrm>
          <a:prstGeom prst="rect">
            <a:avLst/>
          </a:prstGeom>
        </p:spPr>
      </p:pic>
      <p:pic>
        <p:nvPicPr>
          <p:cNvPr id="16" name="Picture 15" descr="AMLightLogo_just_mark.jp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121738" y="1237878"/>
            <a:ext cx="372857" cy="488543"/>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01680" y="2362559"/>
            <a:ext cx="637066" cy="223317"/>
          </a:xfrm>
          <a:prstGeom prst="rect">
            <a:avLst/>
          </a:prstGeom>
        </p:spPr>
      </p:pic>
      <p:pic>
        <p:nvPicPr>
          <p:cNvPr id="3" name="Picture 2">
            <a:extLst>
              <a:ext uri="{FF2B5EF4-FFF2-40B4-BE49-F238E27FC236}">
                <a16:creationId xmlns:a16="http://schemas.microsoft.com/office/drawing/2014/main" id="{F95F80A5-3228-0C47-A5C7-03729121DB75}"/>
              </a:ext>
            </a:extLst>
          </p:cNvPr>
          <p:cNvPicPr>
            <a:picLocks noChangeAspect="1"/>
          </p:cNvPicPr>
          <p:nvPr/>
        </p:nvPicPr>
        <p:blipFill>
          <a:blip r:embed="rId11"/>
          <a:stretch>
            <a:fillRect/>
          </a:stretch>
        </p:blipFill>
        <p:spPr>
          <a:xfrm>
            <a:off x="7682005" y="2333115"/>
            <a:ext cx="657644" cy="262138"/>
          </a:xfrm>
          <a:prstGeom prst="rect">
            <a:avLst/>
          </a:prstGeom>
        </p:spPr>
      </p:pic>
      <p:pic>
        <p:nvPicPr>
          <p:cNvPr id="23" name="Picture 22">
            <a:extLst>
              <a:ext uri="{FF2B5EF4-FFF2-40B4-BE49-F238E27FC236}">
                <a16:creationId xmlns:a16="http://schemas.microsoft.com/office/drawing/2014/main" id="{65EECBD5-C595-F84A-BBF0-B5923FBF356D}"/>
              </a:ext>
            </a:extLst>
          </p:cNvPr>
          <p:cNvPicPr>
            <a:picLocks noChangeAspect="1"/>
          </p:cNvPicPr>
          <p:nvPr/>
        </p:nvPicPr>
        <p:blipFill>
          <a:blip r:embed="rId12"/>
          <a:stretch>
            <a:fillRect/>
          </a:stretch>
        </p:blipFill>
        <p:spPr>
          <a:xfrm>
            <a:off x="7567741" y="1220439"/>
            <a:ext cx="502952" cy="505982"/>
          </a:xfrm>
          <a:prstGeom prst="rect">
            <a:avLst/>
          </a:prstGeom>
        </p:spPr>
      </p:pic>
      <p:sp>
        <p:nvSpPr>
          <p:cNvPr id="18" name="Slide Number Placeholder 5">
            <a:extLst>
              <a:ext uri="{FF2B5EF4-FFF2-40B4-BE49-F238E27FC236}">
                <a16:creationId xmlns:a16="http://schemas.microsoft.com/office/drawing/2014/main" id="{E2937595-EF31-CA41-8E6E-D7D336DABCBF}"/>
              </a:ext>
            </a:extLst>
          </p:cNvPr>
          <p:cNvSpPr txBox="1">
            <a:spLocks/>
          </p:cNvSpPr>
          <p:nvPr/>
        </p:nvSpPr>
        <p:spPr>
          <a:xfrm>
            <a:off x="8078542" y="4681927"/>
            <a:ext cx="608264" cy="37768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B1DED20-E75D-544F-B7D4-F9DC9C76F073}" type="slidenum">
              <a:rPr lang="en-US" sz="1200">
                <a:solidFill>
                  <a:schemeClr val="accent1"/>
                </a:solidFill>
              </a:rPr>
              <a:pPr algn="r"/>
              <a:t>8</a:t>
            </a:fld>
            <a:endParaRPr lang="en-US" sz="1200" dirty="0">
              <a:solidFill>
                <a:schemeClr val="accent1"/>
              </a:solidFill>
            </a:endParaRPr>
          </a:p>
        </p:txBody>
      </p:sp>
      <p:pic>
        <p:nvPicPr>
          <p:cNvPr id="19" name="Picture 18">
            <a:extLst>
              <a:ext uri="{FF2B5EF4-FFF2-40B4-BE49-F238E27FC236}">
                <a16:creationId xmlns:a16="http://schemas.microsoft.com/office/drawing/2014/main" id="{54B7446D-F711-5C42-BD96-1A9D75650F3B}"/>
              </a:ext>
            </a:extLst>
          </p:cNvPr>
          <p:cNvPicPr>
            <a:picLocks noChangeAspect="1"/>
          </p:cNvPicPr>
          <p:nvPr/>
        </p:nvPicPr>
        <p:blipFill>
          <a:blip r:embed="rId13"/>
          <a:stretch>
            <a:fillRect/>
          </a:stretch>
        </p:blipFill>
        <p:spPr>
          <a:xfrm>
            <a:off x="1407419" y="1012997"/>
            <a:ext cx="6169965" cy="3535086"/>
          </a:xfrm>
          <a:prstGeom prst="rect">
            <a:avLst/>
          </a:prstGeom>
        </p:spPr>
      </p:pic>
    </p:spTree>
    <p:extLst>
      <p:ext uri="{BB962C8B-B14F-4D97-AF65-F5344CB8AC3E}">
        <p14:creationId xmlns:p14="http://schemas.microsoft.com/office/powerpoint/2010/main" val="1734803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69574" y="1120608"/>
            <a:ext cx="4591877" cy="3090491"/>
          </a:xfrm>
          <a:prstGeom prst="rect">
            <a:avLst/>
          </a:prstGeom>
        </p:spPr>
        <p:txBody>
          <a:bodyPr>
            <a:noAutofit/>
          </a:bodyPr>
          <a:lstStyle/>
          <a:p>
            <a:pPr marL="0" indent="0">
              <a:buNone/>
            </a:pPr>
            <a:r>
              <a:rPr lang="en-US" sz="1400" dirty="0"/>
              <a:t>Purpose - define a strategy for research and education network connectivity between the US, Brazil and  Africa</a:t>
            </a:r>
          </a:p>
          <a:p>
            <a:r>
              <a:rPr lang="en-US" sz="1400" dirty="0"/>
              <a:t>Build a partnership between the stakeholders</a:t>
            </a:r>
          </a:p>
          <a:p>
            <a:r>
              <a:rPr lang="en-US" sz="1400" dirty="0"/>
              <a:t>Seek long-term spectrum on a trans South Atlantic cable –  sufficient for 100G connection</a:t>
            </a:r>
          </a:p>
          <a:p>
            <a:r>
              <a:rPr lang="en-US" sz="1400" dirty="0"/>
              <a:t>Identify potential users</a:t>
            </a:r>
          </a:p>
          <a:p>
            <a:r>
              <a:rPr lang="en-US" sz="1400" dirty="0"/>
              <a:t>Define and articulate the interconnection and switching infrastructures at the relevant intermediate exchange  points</a:t>
            </a:r>
          </a:p>
          <a:p>
            <a:r>
              <a:rPr lang="en-US" sz="1400" dirty="0"/>
              <a:t>Develop a plan to integrate science users with the network strategy</a:t>
            </a:r>
          </a:p>
        </p:txBody>
      </p:sp>
      <p:sp>
        <p:nvSpPr>
          <p:cNvPr id="5" name="Title 1"/>
          <p:cNvSpPr txBox="1">
            <a:spLocks/>
          </p:cNvSpPr>
          <p:nvPr/>
        </p:nvSpPr>
        <p:spPr>
          <a:xfrm>
            <a:off x="1485900" y="476576"/>
            <a:ext cx="6172200" cy="450526"/>
          </a:xfrm>
          <a:prstGeom prst="rect">
            <a:avLst/>
          </a:prstGeom>
          <a:effectLst/>
        </p:spPr>
        <p:txBody>
          <a:bodyPr vert="horz" lIns="68580" tIns="34290" rIns="68580" bIns="34290" rtlCol="0" anchor="t" anchorCtr="0">
            <a:noAutofit/>
          </a:bodyPr>
          <a:lstStyle>
            <a:lvl1pPr marL="0" indent="0" algn="l" defTabSz="914400" rtl="0" eaLnBrk="1" latinLnBrk="0" hangingPunct="1">
              <a:spcBef>
                <a:spcPct val="0"/>
              </a:spcBef>
              <a:buClr>
                <a:schemeClr val="accent6">
                  <a:lumMod val="75000"/>
                </a:schemeClr>
              </a:buClr>
              <a:buSzPct val="128000"/>
              <a:buFont typeface="Georgia" pitchFamily="18" charset="0"/>
              <a:buNone/>
              <a:defRPr sz="4000" b="0" i="0" kern="1200" cap="none" spc="0">
                <a:ln>
                  <a:noFill/>
                </a:ln>
                <a:solidFill>
                  <a:srgbClr val="FFFFFF"/>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100" b="1" dirty="0" err="1">
                <a:solidFill>
                  <a:schemeClr val="tx1"/>
                </a:solidFill>
              </a:rPr>
              <a:t>AARCLight</a:t>
            </a:r>
            <a:r>
              <a:rPr lang="en-US" sz="2100" b="1" dirty="0">
                <a:solidFill>
                  <a:schemeClr val="tx1"/>
                </a:solidFill>
              </a:rPr>
              <a:t> planning project</a:t>
            </a:r>
          </a:p>
        </p:txBody>
      </p:sp>
      <p:pic>
        <p:nvPicPr>
          <p:cNvPr id="7" name="Picture 6">
            <a:extLst>
              <a:ext uri="{FF2B5EF4-FFF2-40B4-BE49-F238E27FC236}">
                <a16:creationId xmlns:a16="http://schemas.microsoft.com/office/drawing/2014/main" id="{F8A3605E-74BE-3549-8559-609D0D191F38}"/>
              </a:ext>
            </a:extLst>
          </p:cNvPr>
          <p:cNvPicPr>
            <a:picLocks noChangeAspect="1"/>
          </p:cNvPicPr>
          <p:nvPr/>
        </p:nvPicPr>
        <p:blipFill>
          <a:blip r:embed="rId3"/>
          <a:stretch>
            <a:fillRect/>
          </a:stretch>
        </p:blipFill>
        <p:spPr>
          <a:xfrm>
            <a:off x="7085735" y="91896"/>
            <a:ext cx="744096" cy="748579"/>
          </a:xfrm>
          <a:prstGeom prst="rect">
            <a:avLst/>
          </a:prstGeom>
        </p:spPr>
      </p:pic>
      <p:sp>
        <p:nvSpPr>
          <p:cNvPr id="9" name="Content Placeholder 2">
            <a:extLst>
              <a:ext uri="{FF2B5EF4-FFF2-40B4-BE49-F238E27FC236}">
                <a16:creationId xmlns:a16="http://schemas.microsoft.com/office/drawing/2014/main" id="{244C754C-0A0C-2C40-B018-375ED3384DE6}"/>
              </a:ext>
            </a:extLst>
          </p:cNvPr>
          <p:cNvSpPr txBox="1">
            <a:spLocks/>
          </p:cNvSpPr>
          <p:nvPr/>
        </p:nvSpPr>
        <p:spPr>
          <a:xfrm>
            <a:off x="7085735" y="846764"/>
            <a:ext cx="2094786" cy="273844"/>
          </a:xfrm>
          <a:prstGeom prst="rect">
            <a:avLst/>
          </a:prstGeom>
        </p:spPr>
        <p:txBody>
          <a:bodyPr vert="horz" lIns="68580" tIns="34290" rIns="68580" bIns="34290" rtlCol="0">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en-US" sz="900" dirty="0"/>
              <a:t>Award #OAC-</a:t>
            </a:r>
            <a:r>
              <a:rPr lang="en-US" sz="900" dirty="0">
                <a:hlinkClick r:id="rId4"/>
              </a:rPr>
              <a:t>1638990</a:t>
            </a:r>
            <a:r>
              <a:rPr lang="en-US" sz="900" dirty="0"/>
              <a:t>, at FIU</a:t>
            </a:r>
          </a:p>
        </p:txBody>
      </p:sp>
      <p:sp>
        <p:nvSpPr>
          <p:cNvPr id="11" name="Slide Number Placeholder 5">
            <a:extLst>
              <a:ext uri="{FF2B5EF4-FFF2-40B4-BE49-F238E27FC236}">
                <a16:creationId xmlns:a16="http://schemas.microsoft.com/office/drawing/2014/main" id="{5F6F6C61-9E39-5E44-828C-F9E4F0602832}"/>
              </a:ext>
            </a:extLst>
          </p:cNvPr>
          <p:cNvSpPr txBox="1">
            <a:spLocks/>
          </p:cNvSpPr>
          <p:nvPr/>
        </p:nvSpPr>
        <p:spPr>
          <a:xfrm>
            <a:off x="8078542" y="4681927"/>
            <a:ext cx="608264" cy="37768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B1DED20-E75D-544F-B7D4-F9DC9C76F073}" type="slidenum">
              <a:rPr lang="en-US" sz="1200">
                <a:solidFill>
                  <a:schemeClr val="accent1"/>
                </a:solidFill>
              </a:rPr>
              <a:pPr algn="r"/>
              <a:t>9</a:t>
            </a:fld>
            <a:endParaRPr lang="en-US" sz="1200" dirty="0">
              <a:solidFill>
                <a:schemeClr val="accent1"/>
              </a:solidFill>
            </a:endParaRPr>
          </a:p>
        </p:txBody>
      </p:sp>
      <p:pic>
        <p:nvPicPr>
          <p:cNvPr id="6" name="Picture 5">
            <a:extLst>
              <a:ext uri="{FF2B5EF4-FFF2-40B4-BE49-F238E27FC236}">
                <a16:creationId xmlns:a16="http://schemas.microsoft.com/office/drawing/2014/main" id="{9FC1CC12-8F96-2842-80F6-7D54789BF6C6}"/>
              </a:ext>
            </a:extLst>
          </p:cNvPr>
          <p:cNvPicPr>
            <a:picLocks noChangeAspect="1"/>
          </p:cNvPicPr>
          <p:nvPr/>
        </p:nvPicPr>
        <p:blipFill>
          <a:blip r:embed="rId5"/>
          <a:stretch>
            <a:fillRect/>
          </a:stretch>
        </p:blipFill>
        <p:spPr>
          <a:xfrm>
            <a:off x="4661451" y="1200155"/>
            <a:ext cx="4251237" cy="2800945"/>
          </a:xfrm>
          <a:prstGeom prst="rect">
            <a:avLst/>
          </a:prstGeom>
        </p:spPr>
      </p:pic>
      <p:sp>
        <p:nvSpPr>
          <p:cNvPr id="2" name="TextBox 1">
            <a:extLst>
              <a:ext uri="{FF2B5EF4-FFF2-40B4-BE49-F238E27FC236}">
                <a16:creationId xmlns:a16="http://schemas.microsoft.com/office/drawing/2014/main" id="{9104551C-5596-2641-ADBF-C8384BBA4935}"/>
              </a:ext>
            </a:extLst>
          </p:cNvPr>
          <p:cNvSpPr txBox="1"/>
          <p:nvPr/>
        </p:nvSpPr>
        <p:spPr>
          <a:xfrm>
            <a:off x="4661451" y="4134678"/>
            <a:ext cx="4251237" cy="400110"/>
          </a:xfrm>
          <a:prstGeom prst="rect">
            <a:avLst/>
          </a:prstGeom>
          <a:noFill/>
        </p:spPr>
        <p:txBody>
          <a:bodyPr wrap="square" rtlCol="0">
            <a:spAutoFit/>
          </a:bodyPr>
          <a:lstStyle/>
          <a:p>
            <a:r>
              <a:rPr lang="en-US" sz="1000" dirty="0" err="1"/>
              <a:t>UbuntuNet</a:t>
            </a:r>
            <a:r>
              <a:rPr lang="en-US" sz="1000" dirty="0"/>
              <a:t> Connect 2018, 22-23 November 2018 in Zanzibar, Tanzania:</a:t>
            </a:r>
            <a:br>
              <a:rPr lang="en-US" sz="1000" dirty="0"/>
            </a:br>
            <a:r>
              <a:rPr lang="en-US" sz="1000" dirty="0"/>
              <a:t> </a:t>
            </a:r>
            <a:r>
              <a:rPr lang="en-US" sz="1000" dirty="0">
                <a:hlinkClick r:id="rId6"/>
              </a:rPr>
              <a:t>https://ubuntunet.net/category/events/ubuntunet-connect/</a:t>
            </a:r>
            <a:endParaRPr lang="en-US" sz="1000" dirty="0"/>
          </a:p>
        </p:txBody>
      </p:sp>
    </p:spTree>
    <p:extLst>
      <p:ext uri="{BB962C8B-B14F-4D97-AF65-F5344CB8AC3E}">
        <p14:creationId xmlns:p14="http://schemas.microsoft.com/office/powerpoint/2010/main" val="2166379625"/>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{DA450041-7B3A-9F4F-88CC-E02A5B991EF6}tf10001119</Template>
  <TotalTime>2345015</TotalTime>
  <Words>4754</Words>
  <Application>Microsoft Macintosh PowerPoint</Application>
  <PresentationFormat>On-screen Show (16:9)</PresentationFormat>
  <Paragraphs>803</Paragraphs>
  <Slides>31</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Calibri</vt:lpstr>
      <vt:lpstr>Georgia</vt:lpstr>
      <vt:lpstr>Gill Sans MT</vt:lpstr>
      <vt:lpstr>Times New Roman</vt:lpstr>
      <vt:lpstr>Trebuchet MS</vt:lpstr>
      <vt:lpstr>Wingdings</vt:lpstr>
      <vt:lpstr>Gallery</vt:lpstr>
      <vt:lpstr>Developments in the South Atlantic</vt:lpstr>
      <vt:lpstr>Outline</vt:lpstr>
      <vt:lpstr>PowerPoint Presentation</vt:lpstr>
      <vt:lpstr>New submarine cables in the South Atlantic</vt:lpstr>
      <vt:lpstr>Current REN Infrastructure in the South Atlantic </vt:lpstr>
      <vt:lpstr>PowerPoint Presentation</vt:lpstr>
      <vt:lpstr>PowerPoint Presentation</vt:lpstr>
      <vt:lpstr>PowerPoint Presentation</vt:lpstr>
      <vt:lpstr>PowerPoint Presentation</vt:lpstr>
      <vt:lpstr>The  SA NREN =  TENET &amp; SANReN  </vt:lpstr>
      <vt:lpstr>SA NREN</vt:lpstr>
      <vt:lpstr>SA NREN Connectivity to Angola &amp; London &amp; Amsterdam</vt:lpstr>
      <vt:lpstr>Science Driver collaborations  Africa &amp; The Americas</vt:lpstr>
      <vt:lpstr>Network performance to Latin America</vt:lpstr>
      <vt:lpstr>PowerPoint Presentation</vt:lpstr>
      <vt:lpstr>PowerPoint Presentation</vt:lpstr>
      <vt:lpstr>PowerPoint Presentation</vt:lpstr>
      <vt:lpstr>RNP - the Brazilian NREN - www.rnp.br </vt:lpstr>
      <vt:lpstr>RedClara: Latin American REN (www.redclara.net)</vt:lpstr>
      <vt:lpstr>The Evolution of Connectivity in the South Atlantic</vt:lpstr>
      <vt:lpstr>RNP expectations for international links by 2020-21</vt:lpstr>
      <vt:lpstr>PowerPoint Presentation</vt:lpstr>
      <vt:lpstr>PowerPoint Presentation</vt:lpstr>
      <vt:lpstr>PowerPoint Presentation</vt:lpstr>
      <vt:lpstr>PowerPoint Presentation</vt:lpstr>
      <vt:lpstr>In Conclusion</vt:lpstr>
      <vt:lpstr>THANK YOU!</vt:lpstr>
      <vt:lpstr>Appendix</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Developments in the South Atlantic</dc:title>
  <dc:creator>Vasilka Chergarova</dc:creator>
  <cp:lastModifiedBy>Vasilka Chergarova</cp:lastModifiedBy>
  <cp:revision>188</cp:revision>
  <dcterms:created xsi:type="dcterms:W3CDTF">2019-05-02T18:33:51Z</dcterms:created>
  <dcterms:modified xsi:type="dcterms:W3CDTF">2019-06-13T22:13:38Z</dcterms:modified>
</cp:coreProperties>
</file>