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sldIdLst>
    <p:sldId id="284" r:id="rId6"/>
    <p:sldId id="290" r:id="rId7"/>
    <p:sldId id="294" r:id="rId8"/>
    <p:sldId id="291" r:id="rId9"/>
    <p:sldId id="292" r:id="rId10"/>
    <p:sldId id="293" r:id="rId11"/>
    <p:sldId id="426" r:id="rId12"/>
    <p:sldId id="280" r:id="rId13"/>
    <p:sldId id="372" r:id="rId14"/>
    <p:sldId id="393" r:id="rId15"/>
    <p:sldId id="423" r:id="rId16"/>
    <p:sldId id="418" r:id="rId17"/>
    <p:sldId id="365" r:id="rId18"/>
    <p:sldId id="417" r:id="rId19"/>
    <p:sldId id="405" r:id="rId20"/>
    <p:sldId id="425" r:id="rId21"/>
    <p:sldId id="424" r:id="rId22"/>
    <p:sldId id="286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753"/>
    <a:srgbClr val="2D6B96"/>
    <a:srgbClr val="103655"/>
    <a:srgbClr val="E25929"/>
    <a:srgbClr val="F8B333"/>
    <a:srgbClr val="1F355E"/>
    <a:srgbClr val="F5E273"/>
    <a:srgbClr val="82C8E4"/>
    <a:srgbClr val="4992C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7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y\Box%20Sync\Guy%20Roberts\Groove%20design\lab%20automation%20results\8QAM_Rx_sensitivity_v_noise_-2dBm%20laun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Rx sensitivity v. noise @ 8QAM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918269527399419E-2"/>
          <c:y val="7.5872408754844481E-2"/>
          <c:w val="0.89708226137164226"/>
          <c:h val="0.83329486368132499"/>
        </c:manualLayout>
      </c:layout>
      <c:scatterChart>
        <c:scatterStyle val="smoothMarker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range'!$E$3:$E$12</c:f>
              <c:numCache>
                <c:formatCode>General</c:formatCode>
                <c:ptCount val="10"/>
                <c:pt idx="0">
                  <c:v>5.9</c:v>
                </c:pt>
                <c:pt idx="1">
                  <c:v>3.9</c:v>
                </c:pt>
                <c:pt idx="2">
                  <c:v>2</c:v>
                </c:pt>
                <c:pt idx="3">
                  <c:v>0</c:v>
                </c:pt>
                <c:pt idx="4">
                  <c:v>-1.7</c:v>
                </c:pt>
                <c:pt idx="5">
                  <c:v>-3.5</c:v>
                </c:pt>
                <c:pt idx="6">
                  <c:v>-5.4</c:v>
                </c:pt>
                <c:pt idx="7">
                  <c:v>-7.4</c:v>
                </c:pt>
                <c:pt idx="8">
                  <c:v>-9.5</c:v>
                </c:pt>
                <c:pt idx="9">
                  <c:v>-11.1</c:v>
                </c:pt>
              </c:numCache>
            </c:numRef>
          </c:xVal>
          <c:yVal>
            <c:numRef>
              <c:f>'8QAM Rx dynamic range'!$F$3:$F$12</c:f>
              <c:numCache>
                <c:formatCode>General</c:formatCode>
                <c:ptCount val="10"/>
                <c:pt idx="0">
                  <c:v>9.1127280028999999E-5</c:v>
                </c:pt>
                <c:pt idx="1">
                  <c:v>2.2516966054999999E-5</c:v>
                </c:pt>
                <c:pt idx="2">
                  <c:v>6.1850209930000003E-6</c:v>
                </c:pt>
                <c:pt idx="3">
                  <c:v>1.6846361180000001E-6</c:v>
                </c:pt>
                <c:pt idx="4">
                  <c:v>8.1022977800000001E-7</c:v>
                </c:pt>
                <c:pt idx="5">
                  <c:v>6.92405479E-7</c:v>
                </c:pt>
                <c:pt idx="6">
                  <c:v>5.9613290700000004E-7</c:v>
                </c:pt>
                <c:pt idx="7">
                  <c:v>5.0990325900000005E-7</c:v>
                </c:pt>
                <c:pt idx="8">
                  <c:v>3.19880314E-7</c:v>
                </c:pt>
                <c:pt idx="9">
                  <c:v>3.2188583500000001E-7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5C-49DE-B9D8-D8A746F9BC10}"/>
            </c:ext>
          </c:extLst>
        </c:ser>
        <c:ser>
          <c:idx val="1"/>
          <c:order val="1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range'!$E$13:$E$22</c:f>
              <c:numCache>
                <c:formatCode>General</c:formatCode>
                <c:ptCount val="10"/>
                <c:pt idx="0">
                  <c:v>5.7</c:v>
                </c:pt>
                <c:pt idx="1">
                  <c:v>3.7</c:v>
                </c:pt>
                <c:pt idx="2">
                  <c:v>1.8</c:v>
                </c:pt>
                <c:pt idx="3">
                  <c:v>-0.1</c:v>
                </c:pt>
                <c:pt idx="4">
                  <c:v>-1.9</c:v>
                </c:pt>
                <c:pt idx="5">
                  <c:v>-3.8</c:v>
                </c:pt>
                <c:pt idx="6">
                  <c:v>-5.7</c:v>
                </c:pt>
                <c:pt idx="7">
                  <c:v>-7.7</c:v>
                </c:pt>
                <c:pt idx="8">
                  <c:v>-9.6999999999999993</c:v>
                </c:pt>
                <c:pt idx="9">
                  <c:v>-11.4</c:v>
                </c:pt>
              </c:numCache>
            </c:numRef>
          </c:xVal>
          <c:yVal>
            <c:numRef>
              <c:f>'8QAM Rx dynamic range'!$F$13:$F$22</c:f>
              <c:numCache>
                <c:formatCode>General</c:formatCode>
                <c:ptCount val="10"/>
                <c:pt idx="0">
                  <c:v>8.2179154559999999E-5</c:v>
                </c:pt>
                <c:pt idx="1">
                  <c:v>1.9793216778999999E-5</c:v>
                </c:pt>
                <c:pt idx="2">
                  <c:v>5.475137641E-6</c:v>
                </c:pt>
                <c:pt idx="3">
                  <c:v>1.5888522280000001E-6</c:v>
                </c:pt>
                <c:pt idx="4">
                  <c:v>7.5057516799999998E-7</c:v>
                </c:pt>
                <c:pt idx="5">
                  <c:v>6.4876877599999996E-7</c:v>
                </c:pt>
                <c:pt idx="6">
                  <c:v>5.7257574300000003E-7</c:v>
                </c:pt>
                <c:pt idx="7">
                  <c:v>4.0010107200000001E-7</c:v>
                </c:pt>
                <c:pt idx="8">
                  <c:v>2.8427868399999999E-7</c:v>
                </c:pt>
                <c:pt idx="9">
                  <c:v>3.48458968E-7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5C-49DE-B9D8-D8A746F9BC10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range'!$E$23:$E$32</c:f>
              <c:numCache>
                <c:formatCode>General</c:formatCode>
                <c:ptCount val="10"/>
                <c:pt idx="0">
                  <c:v>5.5</c:v>
                </c:pt>
                <c:pt idx="1">
                  <c:v>3.4</c:v>
                </c:pt>
                <c:pt idx="2">
                  <c:v>1.6</c:v>
                </c:pt>
                <c:pt idx="3">
                  <c:v>-0.3</c:v>
                </c:pt>
                <c:pt idx="4">
                  <c:v>-2.2000000000000002</c:v>
                </c:pt>
                <c:pt idx="5">
                  <c:v>-4</c:v>
                </c:pt>
                <c:pt idx="6">
                  <c:v>-5.8</c:v>
                </c:pt>
                <c:pt idx="7">
                  <c:v>-8.1</c:v>
                </c:pt>
                <c:pt idx="8">
                  <c:v>-9.8000000000000007</c:v>
                </c:pt>
                <c:pt idx="9">
                  <c:v>-11.5</c:v>
                </c:pt>
              </c:numCache>
            </c:numRef>
          </c:xVal>
          <c:yVal>
            <c:numRef>
              <c:f>'8QAM Rx dynamic range'!$F$23:$F$32</c:f>
              <c:numCache>
                <c:formatCode>General</c:formatCode>
                <c:ptCount val="10"/>
                <c:pt idx="0">
                  <c:v>7.3932409577999998E-5</c:v>
                </c:pt>
                <c:pt idx="1">
                  <c:v>1.7622045560999999E-5</c:v>
                </c:pt>
                <c:pt idx="2">
                  <c:v>4.2101942199999997E-6</c:v>
                </c:pt>
                <c:pt idx="3">
                  <c:v>1.3622664030000001E-6</c:v>
                </c:pt>
                <c:pt idx="4">
                  <c:v>6.68849225E-7</c:v>
                </c:pt>
                <c:pt idx="5">
                  <c:v>6.3474681200000002E-7</c:v>
                </c:pt>
                <c:pt idx="6">
                  <c:v>5.6104397599999997E-7</c:v>
                </c:pt>
                <c:pt idx="7">
                  <c:v>3.7754384199999999E-7</c:v>
                </c:pt>
                <c:pt idx="8">
                  <c:v>2.9731441499999998E-7</c:v>
                </c:pt>
                <c:pt idx="9">
                  <c:v>3.8356046200000001E-7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B5C-49DE-B9D8-D8A746F9BC10}"/>
            </c:ext>
          </c:extLst>
        </c:ser>
        <c:ser>
          <c:idx val="3"/>
          <c:order val="3"/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range'!$E$33:$E$42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2.5</c:v>
                </c:pt>
                <c:pt idx="2">
                  <c:v>0.6</c:v>
                </c:pt>
                <c:pt idx="3">
                  <c:v>-1.1000000000000001</c:v>
                </c:pt>
                <c:pt idx="4">
                  <c:v>-3</c:v>
                </c:pt>
                <c:pt idx="5">
                  <c:v>-4.8</c:v>
                </c:pt>
                <c:pt idx="6">
                  <c:v>-6.7</c:v>
                </c:pt>
                <c:pt idx="7">
                  <c:v>-8.9</c:v>
                </c:pt>
                <c:pt idx="8">
                  <c:v>-10.5</c:v>
                </c:pt>
                <c:pt idx="9">
                  <c:v>-12.4</c:v>
                </c:pt>
              </c:numCache>
            </c:numRef>
          </c:xVal>
          <c:yVal>
            <c:numRef>
              <c:f>'8QAM Rx dynamic range'!$F$33:$F$42</c:f>
              <c:numCache>
                <c:formatCode>General</c:formatCode>
                <c:ptCount val="10"/>
                <c:pt idx="0">
                  <c:v>3.6052715586000001E-5</c:v>
                </c:pt>
                <c:pt idx="1">
                  <c:v>9.7737720350000006E-6</c:v>
                </c:pt>
                <c:pt idx="2">
                  <c:v>2.6864274790000001E-6</c:v>
                </c:pt>
                <c:pt idx="3">
                  <c:v>1.0609333E-6</c:v>
                </c:pt>
                <c:pt idx="4">
                  <c:v>5.7057019399999997E-7</c:v>
                </c:pt>
                <c:pt idx="5">
                  <c:v>5.3497910799999998E-7</c:v>
                </c:pt>
                <c:pt idx="6">
                  <c:v>4.5777150600000001E-7</c:v>
                </c:pt>
                <c:pt idx="7">
                  <c:v>3.5999531199999998E-7</c:v>
                </c:pt>
                <c:pt idx="8">
                  <c:v>2.72242232E-7</c:v>
                </c:pt>
                <c:pt idx="9">
                  <c:v>4.3018937400000002E-7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B5C-49DE-B9D8-D8A746F9BC10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range'!$E$43:$E$52</c:f>
              <c:numCache>
                <c:formatCode>General</c:formatCode>
                <c:ptCount val="10"/>
                <c:pt idx="0">
                  <c:v>3.9</c:v>
                </c:pt>
                <c:pt idx="1">
                  <c:v>1.9</c:v>
                </c:pt>
                <c:pt idx="2">
                  <c:v>-0.1</c:v>
                </c:pt>
                <c:pt idx="3">
                  <c:v>-2.1</c:v>
                </c:pt>
                <c:pt idx="4">
                  <c:v>-3.8</c:v>
                </c:pt>
                <c:pt idx="5">
                  <c:v>-5.6</c:v>
                </c:pt>
                <c:pt idx="6">
                  <c:v>-7.5</c:v>
                </c:pt>
                <c:pt idx="7">
                  <c:v>-9.6999999999999993</c:v>
                </c:pt>
                <c:pt idx="8">
                  <c:v>-11.3</c:v>
                </c:pt>
                <c:pt idx="9">
                  <c:v>-13.3</c:v>
                </c:pt>
              </c:numCache>
            </c:numRef>
          </c:xVal>
          <c:yVal>
            <c:numRef>
              <c:f>'8QAM Rx dynamic range'!$F$43:$F$52</c:f>
              <c:numCache>
                <c:formatCode>General</c:formatCode>
                <c:ptCount val="10"/>
                <c:pt idx="0">
                  <c:v>2.4224164008000002E-5</c:v>
                </c:pt>
                <c:pt idx="1">
                  <c:v>6.0191418919999996E-6</c:v>
                </c:pt>
                <c:pt idx="2">
                  <c:v>1.815496262E-6</c:v>
                </c:pt>
                <c:pt idx="3">
                  <c:v>8.6939257899999996E-7</c:v>
                </c:pt>
                <c:pt idx="4">
                  <c:v>6.43262013E-7</c:v>
                </c:pt>
                <c:pt idx="5">
                  <c:v>6.0216484599999999E-7</c:v>
                </c:pt>
                <c:pt idx="6">
                  <c:v>4.6979286599999999E-7</c:v>
                </c:pt>
                <c:pt idx="7">
                  <c:v>3.1888981799999999E-7</c:v>
                </c:pt>
                <c:pt idx="8">
                  <c:v>3.5196862299999998E-7</c:v>
                </c:pt>
                <c:pt idx="9">
                  <c:v>4.6428365900000001E-7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B5C-49DE-B9D8-D8A746F9BC10}"/>
            </c:ext>
          </c:extLst>
        </c:ser>
        <c:ser>
          <c:idx val="5"/>
          <c:order val="5"/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range'!$E$53:$E$62</c:f>
              <c:numCache>
                <c:formatCode>General</c:formatCode>
                <c:ptCount val="10"/>
                <c:pt idx="0">
                  <c:v>2.8</c:v>
                </c:pt>
                <c:pt idx="1">
                  <c:v>0.8</c:v>
                </c:pt>
                <c:pt idx="2">
                  <c:v>-1.2</c:v>
                </c:pt>
                <c:pt idx="3">
                  <c:v>-3</c:v>
                </c:pt>
                <c:pt idx="4">
                  <c:v>-4.9000000000000004</c:v>
                </c:pt>
                <c:pt idx="5">
                  <c:v>-6.7</c:v>
                </c:pt>
                <c:pt idx="6">
                  <c:v>-8.8000000000000007</c:v>
                </c:pt>
                <c:pt idx="7">
                  <c:v>-10.5</c:v>
                </c:pt>
                <c:pt idx="8">
                  <c:v>-12.4</c:v>
                </c:pt>
                <c:pt idx="9">
                  <c:v>-14.3</c:v>
                </c:pt>
              </c:numCache>
            </c:numRef>
          </c:xVal>
          <c:yVal>
            <c:numRef>
              <c:f>'8QAM Rx dynamic range'!$F$53:$F$62</c:f>
              <c:numCache>
                <c:formatCode>General</c:formatCode>
                <c:ptCount val="10"/>
                <c:pt idx="0">
                  <c:v>1.1010802154000001E-5</c:v>
                </c:pt>
                <c:pt idx="1">
                  <c:v>2.8026770449999999E-6</c:v>
                </c:pt>
                <c:pt idx="2">
                  <c:v>1.088481554E-6</c:v>
                </c:pt>
                <c:pt idx="3">
                  <c:v>5.8761713700000001E-7</c:v>
                </c:pt>
                <c:pt idx="4">
                  <c:v>5.7157296900000005E-7</c:v>
                </c:pt>
                <c:pt idx="5">
                  <c:v>4.8633842200000005E-7</c:v>
                </c:pt>
                <c:pt idx="6">
                  <c:v>3.4896032699999999E-7</c:v>
                </c:pt>
                <c:pt idx="7">
                  <c:v>3.3592445400000002E-7</c:v>
                </c:pt>
                <c:pt idx="8">
                  <c:v>3.9709280499999998E-7</c:v>
                </c:pt>
                <c:pt idx="9">
                  <c:v>5.6254089000000001E-7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B5C-49DE-B9D8-D8A746F9BC10}"/>
            </c:ext>
          </c:extLst>
        </c:ser>
        <c:ser>
          <c:idx val="6"/>
          <c:order val="6"/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range'!$E$63:$E$72</c:f>
              <c:numCache>
                <c:formatCode>General</c:formatCode>
                <c:ptCount val="10"/>
                <c:pt idx="0">
                  <c:v>1.8</c:v>
                </c:pt>
                <c:pt idx="1">
                  <c:v>-0.1</c:v>
                </c:pt>
                <c:pt idx="2">
                  <c:v>-2.1</c:v>
                </c:pt>
                <c:pt idx="3">
                  <c:v>-3.9</c:v>
                </c:pt>
                <c:pt idx="4">
                  <c:v>-5.8</c:v>
                </c:pt>
                <c:pt idx="5">
                  <c:v>-7.8</c:v>
                </c:pt>
                <c:pt idx="6">
                  <c:v>-9.6</c:v>
                </c:pt>
                <c:pt idx="7">
                  <c:v>-11.5</c:v>
                </c:pt>
                <c:pt idx="8">
                  <c:v>-13.4</c:v>
                </c:pt>
                <c:pt idx="9">
                  <c:v>-15.2</c:v>
                </c:pt>
              </c:numCache>
            </c:numRef>
          </c:xVal>
          <c:yVal>
            <c:numRef>
              <c:f>'8QAM Rx dynamic range'!$F$63:$F$72</c:f>
              <c:numCache>
                <c:formatCode>General</c:formatCode>
                <c:ptCount val="10"/>
                <c:pt idx="0">
                  <c:v>5.8094879020000004E-6</c:v>
                </c:pt>
                <c:pt idx="1">
                  <c:v>1.593364573E-6</c:v>
                </c:pt>
                <c:pt idx="2">
                  <c:v>7.6663923200000001E-7</c:v>
                </c:pt>
                <c:pt idx="3">
                  <c:v>6.0015162300000005E-7</c:v>
                </c:pt>
                <c:pt idx="4">
                  <c:v>5.6203231199999998E-7</c:v>
                </c:pt>
                <c:pt idx="5">
                  <c:v>4.1664125700000001E-7</c:v>
                </c:pt>
                <c:pt idx="6">
                  <c:v>3.4042812999999998E-7</c:v>
                </c:pt>
                <c:pt idx="7">
                  <c:v>3.7804522899999998E-7</c:v>
                </c:pt>
                <c:pt idx="8">
                  <c:v>4.3619482400000002E-7</c:v>
                </c:pt>
                <c:pt idx="9">
                  <c:v>8.3880837600000002E-7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B5C-49DE-B9D8-D8A746F9BC10}"/>
            </c:ext>
          </c:extLst>
        </c:ser>
        <c:ser>
          <c:idx val="7"/>
          <c:order val="7"/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range'!$E$73:$E$82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-1.1000000000000001</c:v>
                </c:pt>
                <c:pt idx="2">
                  <c:v>-2.9</c:v>
                </c:pt>
                <c:pt idx="3">
                  <c:v>-4.8</c:v>
                </c:pt>
                <c:pt idx="4">
                  <c:v>-6.8</c:v>
                </c:pt>
                <c:pt idx="5">
                  <c:v>-8.8000000000000007</c:v>
                </c:pt>
                <c:pt idx="6">
                  <c:v>-10.4</c:v>
                </c:pt>
                <c:pt idx="7">
                  <c:v>-12.3</c:v>
                </c:pt>
                <c:pt idx="8">
                  <c:v>-14.2</c:v>
                </c:pt>
                <c:pt idx="9">
                  <c:v>-16.2</c:v>
                </c:pt>
              </c:numCache>
            </c:numRef>
          </c:xVal>
          <c:yVal>
            <c:numRef>
              <c:f>'8QAM Rx dynamic range'!$F$73:$F$82</c:f>
              <c:numCache>
                <c:formatCode>General</c:formatCode>
                <c:ptCount val="10"/>
                <c:pt idx="0">
                  <c:v>3.3923356570000002E-6</c:v>
                </c:pt>
                <c:pt idx="1">
                  <c:v>1.060418299E-6</c:v>
                </c:pt>
                <c:pt idx="2">
                  <c:v>7.2099339800000004E-7</c:v>
                </c:pt>
                <c:pt idx="3">
                  <c:v>6.1519301700000003E-7</c:v>
                </c:pt>
                <c:pt idx="4">
                  <c:v>5.7307710200000002E-7</c:v>
                </c:pt>
                <c:pt idx="5">
                  <c:v>4.0963254799999997E-7</c:v>
                </c:pt>
                <c:pt idx="6">
                  <c:v>3.48955865E-7</c:v>
                </c:pt>
                <c:pt idx="7">
                  <c:v>4.07621769E-7</c:v>
                </c:pt>
                <c:pt idx="8">
                  <c:v>6.4430611199999996E-7</c:v>
                </c:pt>
                <c:pt idx="9">
                  <c:v>1.0528840449999999E-6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B5C-49DE-B9D8-D8A746F9BC10}"/>
            </c:ext>
          </c:extLst>
        </c:ser>
        <c:ser>
          <c:idx val="8"/>
          <c:order val="8"/>
          <c:spPr>
            <a:ln w="127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range'!$E$83:$E$92</c:f>
              <c:numCache>
                <c:formatCode>General</c:formatCode>
                <c:ptCount val="10"/>
                <c:pt idx="0">
                  <c:v>-0.1</c:v>
                </c:pt>
                <c:pt idx="1">
                  <c:v>-2.1</c:v>
                </c:pt>
                <c:pt idx="2">
                  <c:v>-3.9</c:v>
                </c:pt>
                <c:pt idx="3">
                  <c:v>-5.6</c:v>
                </c:pt>
                <c:pt idx="4">
                  <c:v>-7.8</c:v>
                </c:pt>
                <c:pt idx="5">
                  <c:v>-9.6999999999999993</c:v>
                </c:pt>
                <c:pt idx="6">
                  <c:v>-11.3</c:v>
                </c:pt>
                <c:pt idx="7">
                  <c:v>-13.3</c:v>
                </c:pt>
                <c:pt idx="8">
                  <c:v>-15.3</c:v>
                </c:pt>
                <c:pt idx="9">
                  <c:v>-17.100000000000001</c:v>
                </c:pt>
              </c:numCache>
            </c:numRef>
          </c:xVal>
          <c:yVal>
            <c:numRef>
              <c:f>'8QAM Rx dynamic range'!$F$83:$F$92</c:f>
              <c:numCache>
                <c:formatCode>General</c:formatCode>
                <c:ptCount val="10"/>
                <c:pt idx="0">
                  <c:v>1.9568601600000002E-6</c:v>
                </c:pt>
                <c:pt idx="1">
                  <c:v>7.18468016E-7</c:v>
                </c:pt>
                <c:pt idx="2">
                  <c:v>6.2872220499999999E-7</c:v>
                </c:pt>
                <c:pt idx="3">
                  <c:v>6.3425358099999997E-7</c:v>
                </c:pt>
                <c:pt idx="4">
                  <c:v>4.5324733799999999E-7</c:v>
                </c:pt>
                <c:pt idx="5">
                  <c:v>3.4194979999999998E-7</c:v>
                </c:pt>
                <c:pt idx="6">
                  <c:v>3.7805492099999998E-7</c:v>
                </c:pt>
                <c:pt idx="7">
                  <c:v>4.7580942900000002E-7</c:v>
                </c:pt>
                <c:pt idx="8">
                  <c:v>7.7061088199999996E-7</c:v>
                </c:pt>
                <c:pt idx="9">
                  <c:v>1.517155738E-6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8B5C-49DE-B9D8-D8A746F9BC10}"/>
            </c:ext>
          </c:extLst>
        </c:ser>
        <c:ser>
          <c:idx val="9"/>
          <c:order val="9"/>
          <c:spPr>
            <a:ln w="127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range'!$E$93:$E$102</c:f>
              <c:numCache>
                <c:formatCode>General</c:formatCode>
                <c:ptCount val="10"/>
                <c:pt idx="0">
                  <c:v>-0.9</c:v>
                </c:pt>
                <c:pt idx="1">
                  <c:v>-3</c:v>
                </c:pt>
                <c:pt idx="2">
                  <c:v>-4.9000000000000004</c:v>
                </c:pt>
                <c:pt idx="3">
                  <c:v>-7</c:v>
                </c:pt>
                <c:pt idx="4">
                  <c:v>-8.9</c:v>
                </c:pt>
                <c:pt idx="5">
                  <c:v>-10.5</c:v>
                </c:pt>
                <c:pt idx="6">
                  <c:v>-12.3</c:v>
                </c:pt>
                <c:pt idx="7">
                  <c:v>-14.1</c:v>
                </c:pt>
                <c:pt idx="8">
                  <c:v>-16.100000000000001</c:v>
                </c:pt>
                <c:pt idx="9">
                  <c:v>-18.2</c:v>
                </c:pt>
              </c:numCache>
            </c:numRef>
          </c:xVal>
          <c:yVal>
            <c:numRef>
              <c:f>'8QAM Rx dynamic range'!$F$93:$F$102</c:f>
              <c:numCache>
                <c:formatCode>General</c:formatCode>
                <c:ptCount val="10"/>
                <c:pt idx="0">
                  <c:v>1.211333597E-6</c:v>
                </c:pt>
                <c:pt idx="1">
                  <c:v>6.4828407200000003E-7</c:v>
                </c:pt>
                <c:pt idx="2">
                  <c:v>6.1720646699999995E-7</c:v>
                </c:pt>
                <c:pt idx="3">
                  <c:v>5.4248596400000001E-7</c:v>
                </c:pt>
                <c:pt idx="4">
                  <c:v>4.19142765E-7</c:v>
                </c:pt>
                <c:pt idx="5">
                  <c:v>4.5825524399999998E-7</c:v>
                </c:pt>
                <c:pt idx="6">
                  <c:v>4.26674205E-7</c:v>
                </c:pt>
                <c:pt idx="7">
                  <c:v>6.1671301000000003E-7</c:v>
                </c:pt>
                <c:pt idx="8">
                  <c:v>1.061908733E-6</c:v>
                </c:pt>
                <c:pt idx="9">
                  <c:v>2.262785074E-6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8B5C-49DE-B9D8-D8A746F9BC10}"/>
            </c:ext>
          </c:extLst>
        </c:ser>
        <c:ser>
          <c:idx val="10"/>
          <c:order val="10"/>
          <c:spPr>
            <a:ln w="127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range'!$E$103:$E$112</c:f>
              <c:numCache>
                <c:formatCode>General</c:formatCode>
                <c:ptCount val="10"/>
                <c:pt idx="0">
                  <c:v>-1.9</c:v>
                </c:pt>
                <c:pt idx="1">
                  <c:v>-3.8</c:v>
                </c:pt>
                <c:pt idx="2">
                  <c:v>-5.8</c:v>
                </c:pt>
                <c:pt idx="3">
                  <c:v>-7.9</c:v>
                </c:pt>
                <c:pt idx="4">
                  <c:v>-9.6999999999999993</c:v>
                </c:pt>
                <c:pt idx="5">
                  <c:v>-11.3</c:v>
                </c:pt>
                <c:pt idx="6">
                  <c:v>-13.1</c:v>
                </c:pt>
                <c:pt idx="7">
                  <c:v>-15.1</c:v>
                </c:pt>
                <c:pt idx="8">
                  <c:v>-16.899999999999999</c:v>
                </c:pt>
                <c:pt idx="9">
                  <c:v>-19.2</c:v>
                </c:pt>
              </c:numCache>
            </c:numRef>
          </c:xVal>
          <c:yVal>
            <c:numRef>
              <c:f>'8QAM Rx dynamic range'!$F$103:$F$112</c:f>
              <c:numCache>
                <c:formatCode>General</c:formatCode>
                <c:ptCount val="10"/>
                <c:pt idx="0">
                  <c:v>1.0869774770000001E-6</c:v>
                </c:pt>
                <c:pt idx="1">
                  <c:v>7.0442956699999998E-7</c:v>
                </c:pt>
                <c:pt idx="2">
                  <c:v>6.68849225E-7</c:v>
                </c:pt>
                <c:pt idx="3">
                  <c:v>5.4850244199999999E-7</c:v>
                </c:pt>
                <c:pt idx="4">
                  <c:v>3.7453551700000001E-7</c:v>
                </c:pt>
                <c:pt idx="5">
                  <c:v>4.0211176599999999E-7</c:v>
                </c:pt>
                <c:pt idx="6">
                  <c:v>4.8835016700000003E-7</c:v>
                </c:pt>
                <c:pt idx="7">
                  <c:v>8.4130448399999996E-7</c:v>
                </c:pt>
                <c:pt idx="8">
                  <c:v>1.564806325E-6</c:v>
                </c:pt>
                <c:pt idx="9">
                  <c:v>3.5241532710000001E-6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8B5C-49DE-B9D8-D8A746F9BC10}"/>
            </c:ext>
          </c:extLst>
        </c:ser>
        <c:ser>
          <c:idx val="11"/>
          <c:order val="11"/>
          <c:spPr>
            <a:ln w="127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range'!$E$113:$E$122</c:f>
              <c:numCache>
                <c:formatCode>General</c:formatCode>
                <c:ptCount val="10"/>
                <c:pt idx="0">
                  <c:v>-2.7</c:v>
                </c:pt>
                <c:pt idx="1">
                  <c:v>-4.8</c:v>
                </c:pt>
                <c:pt idx="2">
                  <c:v>-6.7</c:v>
                </c:pt>
                <c:pt idx="3">
                  <c:v>-8.9</c:v>
                </c:pt>
                <c:pt idx="4">
                  <c:v>-10.5</c:v>
                </c:pt>
                <c:pt idx="5">
                  <c:v>-12.2</c:v>
                </c:pt>
                <c:pt idx="6">
                  <c:v>-14.1</c:v>
                </c:pt>
                <c:pt idx="7">
                  <c:v>-16</c:v>
                </c:pt>
                <c:pt idx="8">
                  <c:v>-18.2</c:v>
                </c:pt>
                <c:pt idx="9">
                  <c:v>-20.100000000000001</c:v>
                </c:pt>
              </c:numCache>
            </c:numRef>
          </c:xVal>
          <c:yVal>
            <c:numRef>
              <c:f>'8QAM Rx dynamic range'!$F$113:$F$122</c:f>
              <c:numCache>
                <c:formatCode>General</c:formatCode>
                <c:ptCount val="10"/>
                <c:pt idx="0">
                  <c:v>9.3155170999999996E-7</c:v>
                </c:pt>
                <c:pt idx="1">
                  <c:v>8.0571732000000001E-7</c:v>
                </c:pt>
                <c:pt idx="2">
                  <c:v>6.7384581799999999E-7</c:v>
                </c:pt>
                <c:pt idx="3">
                  <c:v>5.1892811799999995E-7</c:v>
                </c:pt>
                <c:pt idx="4">
                  <c:v>5.2042554400000004E-7</c:v>
                </c:pt>
                <c:pt idx="5">
                  <c:v>5.6807061800000005E-7</c:v>
                </c:pt>
                <c:pt idx="6">
                  <c:v>7.0545041799999999E-7</c:v>
                </c:pt>
                <c:pt idx="7">
                  <c:v>1.3367128989999999E-6</c:v>
                </c:pt>
                <c:pt idx="8">
                  <c:v>2.4797925560000001E-6</c:v>
                </c:pt>
                <c:pt idx="9">
                  <c:v>6.3142961150000002E-6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8B5C-49DE-B9D8-D8A746F9BC10}"/>
            </c:ext>
          </c:extLst>
        </c:ser>
        <c:ser>
          <c:idx val="12"/>
          <c:order val="12"/>
          <c:spPr>
            <a:ln w="127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range'!$E$123:$E$132</c:f>
              <c:numCache>
                <c:formatCode>General</c:formatCode>
                <c:ptCount val="10"/>
                <c:pt idx="0">
                  <c:v>-3.6</c:v>
                </c:pt>
                <c:pt idx="1">
                  <c:v>-5.5</c:v>
                </c:pt>
                <c:pt idx="2">
                  <c:v>-8</c:v>
                </c:pt>
                <c:pt idx="3">
                  <c:v>-9.8000000000000007</c:v>
                </c:pt>
                <c:pt idx="4">
                  <c:v>-11.3</c:v>
                </c:pt>
                <c:pt idx="5">
                  <c:v>-13</c:v>
                </c:pt>
                <c:pt idx="6">
                  <c:v>-14.9</c:v>
                </c:pt>
                <c:pt idx="7">
                  <c:v>-17</c:v>
                </c:pt>
                <c:pt idx="8">
                  <c:v>-19.2</c:v>
                </c:pt>
                <c:pt idx="9">
                  <c:v>-20.7</c:v>
                </c:pt>
              </c:numCache>
            </c:numRef>
          </c:xVal>
          <c:yVal>
            <c:numRef>
              <c:f>'8QAM Rx dynamic range'!$F$123:$F$132</c:f>
              <c:numCache>
                <c:formatCode>General</c:formatCode>
                <c:ptCount val="10"/>
                <c:pt idx="0">
                  <c:v>9.3108616299999996E-7</c:v>
                </c:pt>
                <c:pt idx="1">
                  <c:v>8.5438409800000005E-7</c:v>
                </c:pt>
                <c:pt idx="2">
                  <c:v>6.7034477499999996E-7</c:v>
                </c:pt>
                <c:pt idx="3">
                  <c:v>4.6528046499999999E-7</c:v>
                </c:pt>
                <c:pt idx="4">
                  <c:v>5.2445000200000002E-7</c:v>
                </c:pt>
                <c:pt idx="5">
                  <c:v>7.3353748999999999E-7</c:v>
                </c:pt>
                <c:pt idx="6">
                  <c:v>1.0273140560000001E-6</c:v>
                </c:pt>
                <c:pt idx="7">
                  <c:v>1.9899764539999999E-6</c:v>
                </c:pt>
                <c:pt idx="8">
                  <c:v>4.2096389730000001E-6</c:v>
                </c:pt>
                <c:pt idx="9">
                  <c:v>1.2687415619E-5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8B5C-49DE-B9D8-D8A746F9BC10}"/>
            </c:ext>
          </c:extLst>
        </c:ser>
        <c:ser>
          <c:idx val="13"/>
          <c:order val="13"/>
          <c:tx>
            <c:strRef>
              <c:f>'8QAM Rx dynamic range'!$E$133:$E$142</c:f>
              <c:strCache>
                <c:ptCount val="10"/>
                <c:pt idx="0">
                  <c:v>-4.6</c:v>
                </c:pt>
                <c:pt idx="1">
                  <c:v>-6.9</c:v>
                </c:pt>
                <c:pt idx="2">
                  <c:v>-9</c:v>
                </c:pt>
                <c:pt idx="3">
                  <c:v>-10.4</c:v>
                </c:pt>
                <c:pt idx="4">
                  <c:v>-12.2</c:v>
                </c:pt>
                <c:pt idx="5">
                  <c:v>-14.1</c:v>
                </c:pt>
                <c:pt idx="6">
                  <c:v>-16</c:v>
                </c:pt>
                <c:pt idx="7">
                  <c:v>-18.1</c:v>
                </c:pt>
                <c:pt idx="8">
                  <c:v>-20</c:v>
                </c:pt>
                <c:pt idx="9">
                  <c:v>-21.8</c:v>
                </c:pt>
              </c:strCache>
            </c:strRef>
          </c:tx>
          <c:spPr>
            <a:ln w="127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range'!$E$133:$E$142</c:f>
              <c:numCache>
                <c:formatCode>General</c:formatCode>
                <c:ptCount val="10"/>
                <c:pt idx="0">
                  <c:v>-4.5999999999999996</c:v>
                </c:pt>
                <c:pt idx="1">
                  <c:v>-6.9</c:v>
                </c:pt>
                <c:pt idx="2">
                  <c:v>-9</c:v>
                </c:pt>
                <c:pt idx="3">
                  <c:v>-10.4</c:v>
                </c:pt>
                <c:pt idx="4">
                  <c:v>-12.2</c:v>
                </c:pt>
                <c:pt idx="5">
                  <c:v>-14.1</c:v>
                </c:pt>
                <c:pt idx="6">
                  <c:v>-16</c:v>
                </c:pt>
                <c:pt idx="7">
                  <c:v>-18.100000000000001</c:v>
                </c:pt>
                <c:pt idx="8">
                  <c:v>-20</c:v>
                </c:pt>
                <c:pt idx="9">
                  <c:v>-21.8</c:v>
                </c:pt>
              </c:numCache>
            </c:numRef>
          </c:xVal>
          <c:yVal>
            <c:numRef>
              <c:f>'8QAM Rx dynamic range'!$F$133:$F$142</c:f>
              <c:numCache>
                <c:formatCode>General</c:formatCode>
                <c:ptCount val="10"/>
                <c:pt idx="0">
                  <c:v>1.0779665440000001E-6</c:v>
                </c:pt>
                <c:pt idx="1">
                  <c:v>8.61882938E-7</c:v>
                </c:pt>
                <c:pt idx="2">
                  <c:v>5.7408721000000002E-7</c:v>
                </c:pt>
                <c:pt idx="3">
                  <c:v>5.1793199399999996E-7</c:v>
                </c:pt>
                <c:pt idx="4">
                  <c:v>7.5258071800000004E-7</c:v>
                </c:pt>
                <c:pt idx="5">
                  <c:v>1.0864761180000001E-6</c:v>
                </c:pt>
                <c:pt idx="6">
                  <c:v>1.6339757850000001E-6</c:v>
                </c:pt>
                <c:pt idx="7">
                  <c:v>3.2227865179999999E-6</c:v>
                </c:pt>
                <c:pt idx="8">
                  <c:v>8.6518093669999997E-6</c:v>
                </c:pt>
                <c:pt idx="9">
                  <c:v>2.8779331842000002E-5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8B5C-49DE-B9D8-D8A746F9BC10}"/>
            </c:ext>
          </c:extLst>
        </c:ser>
        <c:ser>
          <c:idx val="14"/>
          <c:order val="14"/>
          <c:spPr>
            <a:ln w="127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range'!$E$143:$E$152</c:f>
              <c:numCache>
                <c:formatCode>General</c:formatCode>
                <c:ptCount val="10"/>
                <c:pt idx="0">
                  <c:v>-5.4</c:v>
                </c:pt>
                <c:pt idx="1">
                  <c:v>-7.8</c:v>
                </c:pt>
                <c:pt idx="2">
                  <c:v>-9.6999999999999993</c:v>
                </c:pt>
                <c:pt idx="3">
                  <c:v>-11.3</c:v>
                </c:pt>
                <c:pt idx="4">
                  <c:v>-13.2</c:v>
                </c:pt>
                <c:pt idx="5">
                  <c:v>-14.8</c:v>
                </c:pt>
                <c:pt idx="6">
                  <c:v>-16.7</c:v>
                </c:pt>
                <c:pt idx="7">
                  <c:v>-18.8</c:v>
                </c:pt>
                <c:pt idx="8">
                  <c:v>-20.7</c:v>
                </c:pt>
                <c:pt idx="9">
                  <c:v>-22.5</c:v>
                </c:pt>
              </c:numCache>
            </c:numRef>
          </c:xVal>
          <c:yVal>
            <c:numRef>
              <c:f>'8QAM Rx dynamic range'!$F$143:$F$152</c:f>
              <c:numCache>
                <c:formatCode>General</c:formatCode>
                <c:ptCount val="10"/>
                <c:pt idx="0">
                  <c:v>1.101058274E-6</c:v>
                </c:pt>
                <c:pt idx="1">
                  <c:v>8.3831776000000003E-7</c:v>
                </c:pt>
                <c:pt idx="2">
                  <c:v>5.70076168E-7</c:v>
                </c:pt>
                <c:pt idx="3">
                  <c:v>6.6131997299999995E-7</c:v>
                </c:pt>
                <c:pt idx="4">
                  <c:v>9.1953052100000001E-7</c:v>
                </c:pt>
                <c:pt idx="5">
                  <c:v>1.509172534E-6</c:v>
                </c:pt>
                <c:pt idx="6">
                  <c:v>2.641770152E-6</c:v>
                </c:pt>
                <c:pt idx="7">
                  <c:v>6.1143264249999997E-6</c:v>
                </c:pt>
                <c:pt idx="8">
                  <c:v>1.6562580640000001E-5</c:v>
                </c:pt>
                <c:pt idx="9">
                  <c:v>5.6539320211999998E-5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8B5C-49DE-B9D8-D8A746F9BC10}"/>
            </c:ext>
          </c:extLst>
        </c:ser>
        <c:ser>
          <c:idx val="15"/>
          <c:order val="15"/>
          <c:spPr>
            <a:ln w="127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'8QAM Rx dynamic range'!$E$153:$E$162</c:f>
              <c:numCache>
                <c:formatCode>General</c:formatCode>
                <c:ptCount val="10"/>
                <c:pt idx="0">
                  <c:v>-6.4</c:v>
                </c:pt>
                <c:pt idx="1">
                  <c:v>-8.8000000000000007</c:v>
                </c:pt>
                <c:pt idx="2">
                  <c:v>-10.3</c:v>
                </c:pt>
                <c:pt idx="3">
                  <c:v>-12</c:v>
                </c:pt>
                <c:pt idx="4">
                  <c:v>-14</c:v>
                </c:pt>
                <c:pt idx="5">
                  <c:v>-15.9</c:v>
                </c:pt>
                <c:pt idx="6">
                  <c:v>-17.899999999999999</c:v>
                </c:pt>
                <c:pt idx="7">
                  <c:v>-19.899999999999999</c:v>
                </c:pt>
                <c:pt idx="8">
                  <c:v>-21.4</c:v>
                </c:pt>
                <c:pt idx="9">
                  <c:v>-23.3</c:v>
                </c:pt>
              </c:numCache>
            </c:numRef>
          </c:xVal>
          <c:yVal>
            <c:numRef>
              <c:f>'8QAM Rx dynamic range'!$F$153:$F$162</c:f>
              <c:numCache>
                <c:formatCode>General</c:formatCode>
                <c:ptCount val="10"/>
                <c:pt idx="0">
                  <c:v>1.3321661069999999E-6</c:v>
                </c:pt>
                <c:pt idx="1">
                  <c:v>9.1802638700000004E-7</c:v>
                </c:pt>
                <c:pt idx="2">
                  <c:v>7.7814144099999999E-7</c:v>
                </c:pt>
                <c:pt idx="3">
                  <c:v>1.0428833550000001E-6</c:v>
                </c:pt>
                <c:pt idx="4">
                  <c:v>1.583858761E-6</c:v>
                </c:pt>
                <c:pt idx="5">
                  <c:v>2.3093850809999998E-6</c:v>
                </c:pt>
                <c:pt idx="6">
                  <c:v>4.7736371019999996E-6</c:v>
                </c:pt>
                <c:pt idx="7">
                  <c:v>1.1845599146999999E-5</c:v>
                </c:pt>
                <c:pt idx="8">
                  <c:v>3.3663280191999999E-5</c:v>
                </c:pt>
                <c:pt idx="9">
                  <c:v>1.29238163936E-4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8B5C-49DE-B9D8-D8A746F9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752047"/>
        <c:axId val="374371519"/>
      </c:scatterChart>
      <c:valAx>
        <c:axId val="369752047"/>
        <c:scaling>
          <c:orientation val="minMax"/>
          <c:max val="3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Rx power dBm</a:t>
                </a:r>
              </a:p>
            </c:rich>
          </c:tx>
          <c:layout>
            <c:manualLayout>
              <c:xMode val="edge"/>
              <c:yMode val="edge"/>
              <c:x val="0.68185320086081525"/>
              <c:y val="0.83330039886745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371519"/>
        <c:crossesAt val="0"/>
        <c:crossBetween val="midCat"/>
      </c:valAx>
      <c:valAx>
        <c:axId val="374371519"/>
        <c:scaling>
          <c:logBase val="10"/>
          <c:orientation val="minMax"/>
          <c:max val="1.0000000000000004E-5"/>
          <c:min val="2.000000000000001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pre-FEC</a:t>
                </a:r>
                <a:r>
                  <a:rPr lang="en-GB" baseline="0"/>
                  <a:t> BER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6.3189876723018762E-2"/>
              <c:y val="0.49346667193618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752047"/>
        <c:crossesAt val="-25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139700" dist="38100" dir="2700000" sx="102000" sy="102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We should define a common sett of rules like power setting, maximum allowed spectrum allowed to drop at a single WSS port,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6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0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Higher GSNR between A and B should be valued more than less GSNR over the same distance.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5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82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2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3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3850"/>
            <a:ext cx="9144000" cy="5167350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6107" r="23713" b="8443"/>
          <a:stretch/>
        </p:blipFill>
        <p:spPr>
          <a:xfrm>
            <a:off x="0" y="-31394"/>
            <a:ext cx="2737224" cy="517112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-27622"/>
            <a:ext cx="3402820" cy="5167350"/>
          </a:xfrm>
          <a:prstGeom prst="rect">
            <a:avLst/>
          </a:prstGeom>
          <a:solidFill>
            <a:srgbClr val="1036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48" y="-27622"/>
            <a:ext cx="3360252" cy="517112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212350" y="-23850"/>
            <a:ext cx="3931650" cy="5167350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40896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878502"/>
            <a:ext cx="6048899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F8B33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1955722"/>
            <a:ext cx="6048899" cy="426979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E2592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719015"/>
            <a:ext cx="986095" cy="427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635588"/>
            <a:ext cx="3003510" cy="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3850"/>
            <a:ext cx="9144000" cy="5167350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6107" r="23713" b="8443"/>
          <a:stretch/>
        </p:blipFill>
        <p:spPr>
          <a:xfrm>
            <a:off x="0" y="-31394"/>
            <a:ext cx="2737224" cy="517112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-27622"/>
            <a:ext cx="3402820" cy="5167350"/>
          </a:xfrm>
          <a:prstGeom prst="rect">
            <a:avLst/>
          </a:prstGeom>
          <a:solidFill>
            <a:srgbClr val="1036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48" y="-27622"/>
            <a:ext cx="3360252" cy="517112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212350" y="-23850"/>
            <a:ext cx="3931650" cy="5167350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719015"/>
            <a:ext cx="986095" cy="427892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76688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E25929"/>
                </a:solidFill>
              </a:rPr>
              <a:t>Thank you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669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76688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>
                <a:solidFill>
                  <a:srgbClr val="F8B33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18216" y="4645656"/>
            <a:ext cx="3586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</a:t>
            </a:r>
            <a:endParaRPr lang="en-GB" sz="500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9" y="4670696"/>
            <a:ext cx="288687" cy="1961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635588"/>
            <a:ext cx="3003510" cy="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7739743" y="0"/>
            <a:ext cx="140425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49172" y="52887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555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2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9" y="0"/>
            <a:ext cx="2148461" cy="51435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555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49172" y="52887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9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9" y="0"/>
            <a:ext cx="214846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6588894" y="4738170"/>
            <a:ext cx="1149722" cy="2555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9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8438"/>
            <a:ext cx="9144000" cy="950563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rgbClr val="1C4161"/>
                </a:solidFill>
              </a:rPr>
              <a:t>Forging Digital Societies</a:t>
            </a:r>
            <a:endParaRPr lang="en-GB" sz="900" b="0" i="1" dirty="0">
              <a:solidFill>
                <a:srgbClr val="1C4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" r="-1" b="62503"/>
          <a:stretch/>
        </p:blipFill>
        <p:spPr>
          <a:xfrm>
            <a:off x="7507104" y="-27621"/>
            <a:ext cx="1636896" cy="9497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818532" y="-23850"/>
            <a:ext cx="2325468" cy="945975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7" b="35504"/>
          <a:stretch/>
        </p:blipFill>
        <p:spPr>
          <a:xfrm>
            <a:off x="7829822" y="295370"/>
            <a:ext cx="959617" cy="3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rgbClr val="E2592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Rout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Rou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Kurosh Bozorgebrahimi, </a:t>
            </a:r>
            <a:r>
              <a:rPr lang="en-GB" b="0" dirty="0" err="1"/>
              <a:t>Uninett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7643" y="2083469"/>
            <a:ext cx="6048899" cy="426979"/>
          </a:xfrm>
        </p:spPr>
        <p:txBody>
          <a:bodyPr/>
          <a:lstStyle/>
          <a:p>
            <a:r>
              <a:rPr lang="en-GB" dirty="0"/>
              <a:t>Spectrum sharing – lessons from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Tallinn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19/06/2019</a:t>
            </a:r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50201" y="1312118"/>
            <a:ext cx="3333694" cy="3234269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Commodity DWDM </a:t>
            </a:r>
            <a:r>
              <a:rPr lang="en-GB" sz="2000" dirty="0" err="1"/>
              <a:t>pluggables</a:t>
            </a:r>
            <a:r>
              <a:rPr lang="en-GB" sz="2000" dirty="0"/>
              <a:t>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Data centre interconnects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Open line systems/ Alien waves maturity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Disaggregation requires APIs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Two-speeds of development cycles:</a:t>
            </a:r>
            <a:br>
              <a:rPr lang="en-GB" sz="2000" dirty="0"/>
            </a:br>
            <a:r>
              <a:rPr lang="en-GB" sz="1800" dirty="0"/>
              <a:t>- WSS/amplifiers 8 years</a:t>
            </a:r>
            <a:br>
              <a:rPr lang="en-GB" sz="1800" dirty="0"/>
            </a:br>
            <a:r>
              <a:rPr lang="en-GB" sz="1800" dirty="0"/>
              <a:t>- Transponders 3 years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Challenges with spectrum sharing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95" y="1519091"/>
            <a:ext cx="5268145" cy="2511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10341-4397-4686-B75C-B122297A0E97}"/>
              </a:ext>
            </a:extLst>
          </p:cNvPr>
          <p:cNvSpPr txBox="1"/>
          <p:nvPr/>
        </p:nvSpPr>
        <p:spPr>
          <a:xfrm>
            <a:off x="5103818" y="4546387"/>
            <a:ext cx="15584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TIP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1258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9AA1B-7745-459C-B727-1B994672D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38" y="0"/>
            <a:ext cx="600796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New GÉANT network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B18B1-96ED-479E-B941-291444167B65}"/>
              </a:ext>
            </a:extLst>
          </p:cNvPr>
          <p:cNvSpPr>
            <a:spLocks noGrp="1"/>
          </p:cNvSpPr>
          <p:nvPr/>
        </p:nvSpPr>
        <p:spPr>
          <a:xfrm>
            <a:off x="350201" y="1111605"/>
            <a:ext cx="3049781" cy="374767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sz="1800" dirty="0"/>
              <a:t>Spectrum sharing is key to making the new network economic</a:t>
            </a:r>
          </a:p>
          <a:p>
            <a:pPr>
              <a:spcBef>
                <a:spcPts val="1350"/>
              </a:spcBef>
            </a:pPr>
            <a:r>
              <a:rPr lang="en-US" sz="1800" dirty="0"/>
              <a:t>We will use spectrum from commercial providers and NRENs</a:t>
            </a:r>
          </a:p>
          <a:p>
            <a:pPr>
              <a:spcBef>
                <a:spcPts val="1350"/>
              </a:spcBef>
            </a:pPr>
            <a:r>
              <a:rPr lang="en-US" sz="1800" dirty="0"/>
              <a:t>We also plan to offer spectrum as a service to our customers</a:t>
            </a:r>
          </a:p>
          <a:p>
            <a:pPr>
              <a:spcBef>
                <a:spcPts val="1350"/>
              </a:spcBef>
            </a:pPr>
            <a:r>
              <a:rPr lang="en-US" sz="1800" dirty="0"/>
              <a:t>Coordination with NRENs will be achieved via the Spectrum sharing task in GEANT WP7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13" b="1" i="1" dirty="0"/>
          </a:p>
          <a:p>
            <a:pPr marL="257175" lvl="1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2718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Spectrum: managing 64QAM and beyond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CC5D46-3BBA-478B-AEE9-7934EA2F98AC}"/>
              </a:ext>
            </a:extLst>
          </p:cNvPr>
          <p:cNvSpPr txBox="1"/>
          <p:nvPr/>
        </p:nvSpPr>
        <p:spPr>
          <a:xfrm>
            <a:off x="350200" y="1161682"/>
            <a:ext cx="8375863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DWDM systems are analogue and impairments accumulate in complex ways 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High-density 64QAM modulation methods allow many modulation types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Standardization of FEC will allow DWDM multi-vendor interworking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Dozens of optical settings for new transponders all interact  –  FEC type, modulation, power levels, gain tilt, </a:t>
            </a:r>
            <a:r>
              <a:rPr lang="en-GB" sz="1500" dirty="0" err="1">
                <a:solidFill>
                  <a:srgbClr val="003F5F"/>
                </a:solidFill>
              </a:rPr>
              <a:t>EoL</a:t>
            </a:r>
            <a:r>
              <a:rPr lang="en-GB" sz="1500" dirty="0">
                <a:solidFill>
                  <a:srgbClr val="003F5F"/>
                </a:solidFill>
              </a:rPr>
              <a:t> margin</a:t>
            </a:r>
          </a:p>
          <a:p>
            <a:pPr>
              <a:spcBef>
                <a:spcPts val="450"/>
              </a:spcBef>
            </a:pPr>
            <a:r>
              <a:rPr lang="en-GB" sz="1500" i="1" dirty="0">
                <a:solidFill>
                  <a:srgbClr val="FF0000"/>
                </a:solidFill>
              </a:rPr>
              <a:t>With full/partial disaggregation how do we understand these interactions?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0DD25-2286-41A5-978B-1C894208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0" y="3021919"/>
            <a:ext cx="2677601" cy="1423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0BC1E-4699-475B-AF18-BE8497A1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29" y="2906838"/>
            <a:ext cx="2429167" cy="1538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2FAAC-A663-4EC1-B6F1-51442AC987F9}"/>
              </a:ext>
            </a:extLst>
          </p:cNvPr>
          <p:cNvSpPr txBox="1"/>
          <p:nvPr/>
        </p:nvSpPr>
        <p:spPr>
          <a:xfrm>
            <a:off x="548022" y="4445559"/>
            <a:ext cx="25426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 128QAM </a:t>
            </a:r>
            <a:r>
              <a:rPr lang="en-GB" sz="1050" dirty="0" err="1"/>
              <a:t>Ciena</a:t>
            </a:r>
            <a:r>
              <a:rPr lang="en-GB" sz="1050" dirty="0"/>
              <a:t>, Roberts et. Al. April 2017</a:t>
            </a:r>
          </a:p>
        </p:txBody>
      </p:sp>
    </p:spTree>
    <p:extLst>
      <p:ext uri="{BB962C8B-B14F-4D97-AF65-F5344CB8AC3E}">
        <p14:creationId xmlns:p14="http://schemas.microsoft.com/office/powerpoint/2010/main" val="33093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Modelling Spectrum Sharing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/>
        </p:blipFill>
        <p:spPr>
          <a:xfrm>
            <a:off x="1228688" y="1473967"/>
            <a:ext cx="371793" cy="1131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1" y="2931266"/>
            <a:ext cx="835818" cy="417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2654" r="8850"/>
          <a:stretch/>
        </p:blipFill>
        <p:spPr>
          <a:xfrm>
            <a:off x="3420380" y="2238426"/>
            <a:ext cx="495300" cy="630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0223" t="18714" r="28067" b="32420"/>
          <a:stretch/>
        </p:blipFill>
        <p:spPr>
          <a:xfrm>
            <a:off x="2105375" y="2190592"/>
            <a:ext cx="438150" cy="733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2363" t="8127" r="20998" b="32094"/>
          <a:stretch/>
        </p:blipFill>
        <p:spPr>
          <a:xfrm>
            <a:off x="1317084" y="2904745"/>
            <a:ext cx="416815" cy="332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/>
        </p:blipFill>
        <p:spPr>
          <a:xfrm>
            <a:off x="7353295" y="1352968"/>
            <a:ext cx="371793" cy="1131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98" y="2929878"/>
            <a:ext cx="835818" cy="4179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9645" t="10218" r="29550" b="26874"/>
          <a:stretch/>
        </p:blipFill>
        <p:spPr>
          <a:xfrm rot="10800000" flipV="1">
            <a:off x="5327760" y="2107062"/>
            <a:ext cx="428626" cy="891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1779" t="22727" r="33043" b="36033"/>
          <a:stretch/>
        </p:blipFill>
        <p:spPr>
          <a:xfrm>
            <a:off x="2714975" y="2348317"/>
            <a:ext cx="466725" cy="413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32016" t="22727" r="33523" b="34133"/>
          <a:stretch/>
        </p:blipFill>
        <p:spPr>
          <a:xfrm>
            <a:off x="4668843" y="2335128"/>
            <a:ext cx="457201" cy="4328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22133" t="8127" r="21721" b="32094"/>
          <a:stretch/>
        </p:blipFill>
        <p:spPr>
          <a:xfrm rot="10800000" flipV="1">
            <a:off x="6091543" y="2981904"/>
            <a:ext cx="419948" cy="338144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5" idx="3"/>
            <a:endCxn id="12" idx="1"/>
          </p:cNvCxnSpPr>
          <p:nvPr/>
        </p:nvCxnSpPr>
        <p:spPr>
          <a:xfrm>
            <a:off x="1600482" y="2039854"/>
            <a:ext cx="504893" cy="5174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3"/>
            <a:endCxn id="12" idx="2"/>
          </p:cNvCxnSpPr>
          <p:nvPr/>
        </p:nvCxnSpPr>
        <p:spPr>
          <a:xfrm flipV="1">
            <a:off x="1733899" y="2924017"/>
            <a:ext cx="590551" cy="1470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3"/>
            <a:endCxn id="15" idx="1"/>
          </p:cNvCxnSpPr>
          <p:nvPr/>
        </p:nvCxnSpPr>
        <p:spPr>
          <a:xfrm flipV="1">
            <a:off x="2543525" y="2555204"/>
            <a:ext cx="171450" cy="2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  <a:endCxn id="10" idx="1"/>
          </p:cNvCxnSpPr>
          <p:nvPr/>
        </p:nvCxnSpPr>
        <p:spPr>
          <a:xfrm flipV="1">
            <a:off x="3070336" y="2553922"/>
            <a:ext cx="350044" cy="71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3"/>
            <a:endCxn id="21" idx="1"/>
          </p:cNvCxnSpPr>
          <p:nvPr/>
        </p:nvCxnSpPr>
        <p:spPr>
          <a:xfrm flipV="1">
            <a:off x="3915680" y="2551541"/>
            <a:ext cx="753163" cy="23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Elbow Connector 1033"/>
          <p:cNvCxnSpPr>
            <a:stCxn id="21" idx="3"/>
            <a:endCxn id="19" idx="3"/>
          </p:cNvCxnSpPr>
          <p:nvPr/>
        </p:nvCxnSpPr>
        <p:spPr>
          <a:xfrm>
            <a:off x="5126044" y="2551540"/>
            <a:ext cx="201716" cy="13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Elbow Connector 1035"/>
          <p:cNvCxnSpPr>
            <a:stCxn id="19" idx="1"/>
            <a:endCxn id="17" idx="1"/>
          </p:cNvCxnSpPr>
          <p:nvPr/>
        </p:nvCxnSpPr>
        <p:spPr>
          <a:xfrm flipV="1">
            <a:off x="5756385" y="1918855"/>
            <a:ext cx="1596910" cy="6340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Elbow Connector 1037"/>
          <p:cNvCxnSpPr>
            <a:endCxn id="22" idx="3"/>
          </p:cNvCxnSpPr>
          <p:nvPr/>
        </p:nvCxnSpPr>
        <p:spPr>
          <a:xfrm>
            <a:off x="5539942" y="2859798"/>
            <a:ext cx="551602" cy="291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039"/>
          <p:cNvPicPr>
            <a:picLocks noChangeAspect="1"/>
          </p:cNvPicPr>
          <p:nvPr/>
        </p:nvPicPr>
        <p:blipFill rotWithShape="1">
          <a:blip r:embed="rId8"/>
          <a:srcRect l="11481" t="23890" r="13518" b="26110"/>
          <a:stretch/>
        </p:blipFill>
        <p:spPr>
          <a:xfrm>
            <a:off x="4021185" y="2416741"/>
            <a:ext cx="419092" cy="2793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/>
          <a:srcRect l="11481" t="23890" r="13518" b="26110"/>
          <a:stretch/>
        </p:blipFill>
        <p:spPr>
          <a:xfrm>
            <a:off x="6704189" y="1784877"/>
            <a:ext cx="419092" cy="279395"/>
          </a:xfrm>
          <a:prstGeom prst="rect">
            <a:avLst/>
          </a:prstGeom>
        </p:spPr>
      </p:pic>
      <p:sp>
        <p:nvSpPr>
          <p:cNvPr id="1047" name="TextBox 1046"/>
          <p:cNvSpPr txBox="1"/>
          <p:nvPr/>
        </p:nvSpPr>
        <p:spPr>
          <a:xfrm>
            <a:off x="2010645" y="1878644"/>
            <a:ext cx="7393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 err="1"/>
              <a:t>Infinera</a:t>
            </a:r>
            <a:r>
              <a:rPr lang="en-GB" sz="825" dirty="0"/>
              <a:t> OCG</a:t>
            </a:r>
          </a:p>
          <a:p>
            <a:r>
              <a:rPr lang="en-GB" sz="825" dirty="0"/>
              <a:t>Band mux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63691" y="2195632"/>
            <a:ext cx="41069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EDFA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49376" y="2181843"/>
            <a:ext cx="41069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EDFA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17326" y="3317791"/>
            <a:ext cx="4908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splitter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11399" y="3307474"/>
            <a:ext cx="4908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splitter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349" y="3330854"/>
            <a:ext cx="5020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Groove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79581" y="3281266"/>
            <a:ext cx="50206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Groove</a:t>
            </a:r>
          </a:p>
        </p:txBody>
      </p:sp>
      <p:grpSp>
        <p:nvGrpSpPr>
          <p:cNvPr id="1052" name="Group 1051"/>
          <p:cNvGrpSpPr/>
          <p:nvPr/>
        </p:nvGrpSpPr>
        <p:grpSpPr>
          <a:xfrm>
            <a:off x="1135878" y="3029440"/>
            <a:ext cx="185738" cy="128588"/>
            <a:chOff x="4476750" y="809625"/>
            <a:chExt cx="247650" cy="171450"/>
          </a:xfrm>
        </p:grpSpPr>
        <p:cxnSp>
          <p:nvCxnSpPr>
            <p:cNvPr id="1051" name="Straight Connector 1050"/>
            <p:cNvCxnSpPr/>
            <p:nvPr/>
          </p:nvCxnSpPr>
          <p:spPr>
            <a:xfrm>
              <a:off x="4476750" y="809625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76750" y="896600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476750" y="981075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492237" y="3086682"/>
            <a:ext cx="185738" cy="128588"/>
            <a:chOff x="4476750" y="809625"/>
            <a:chExt cx="247650" cy="17145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476750" y="809625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76750" y="896600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476750" y="981075"/>
              <a:ext cx="247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3958119" y="1637127"/>
            <a:ext cx="545223" cy="4732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25" dirty="0"/>
              <a:t>Add span noise</a:t>
            </a:r>
          </a:p>
        </p:txBody>
      </p:sp>
      <p:sp>
        <p:nvSpPr>
          <p:cNvPr id="1055" name="Down Arrow 1054"/>
          <p:cNvSpPr/>
          <p:nvPr/>
        </p:nvSpPr>
        <p:spPr>
          <a:xfrm>
            <a:off x="4159868" y="1984321"/>
            <a:ext cx="113574" cy="3092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3" name="TextBox 82"/>
          <p:cNvSpPr txBox="1"/>
          <p:nvPr/>
        </p:nvSpPr>
        <p:spPr>
          <a:xfrm>
            <a:off x="6554069" y="1040058"/>
            <a:ext cx="644487" cy="34624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25" dirty="0"/>
              <a:t>Plot Rx sensitivity</a:t>
            </a:r>
          </a:p>
        </p:txBody>
      </p:sp>
      <p:sp>
        <p:nvSpPr>
          <p:cNvPr id="84" name="Down Arrow 83"/>
          <p:cNvSpPr/>
          <p:nvPr/>
        </p:nvSpPr>
        <p:spPr>
          <a:xfrm>
            <a:off x="6819525" y="1415256"/>
            <a:ext cx="113574" cy="3092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cxnSp>
        <p:nvCxnSpPr>
          <p:cNvPr id="33" name="Straight Connector 32"/>
          <p:cNvCxnSpPr>
            <a:endCxn id="18" idx="1"/>
          </p:cNvCxnSpPr>
          <p:nvPr/>
        </p:nvCxnSpPr>
        <p:spPr>
          <a:xfrm flipV="1">
            <a:off x="6832385" y="3138833"/>
            <a:ext cx="553114" cy="1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8"/>
          <a:srcRect l="11481" t="23890" r="13518" b="26110"/>
          <a:stretch/>
        </p:blipFill>
        <p:spPr>
          <a:xfrm>
            <a:off x="6718039" y="3019788"/>
            <a:ext cx="419092" cy="279395"/>
          </a:xfrm>
          <a:prstGeom prst="rect">
            <a:avLst/>
          </a:prstGeom>
        </p:spPr>
      </p:pic>
      <p:sp>
        <p:nvSpPr>
          <p:cNvPr id="90" name="Down Arrow 89"/>
          <p:cNvSpPr/>
          <p:nvPr/>
        </p:nvSpPr>
        <p:spPr>
          <a:xfrm>
            <a:off x="6832888" y="2288434"/>
            <a:ext cx="100211" cy="6067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1" name="TextBox 90"/>
          <p:cNvSpPr txBox="1"/>
          <p:nvPr/>
        </p:nvSpPr>
        <p:spPr>
          <a:xfrm>
            <a:off x="5240954" y="1912714"/>
            <a:ext cx="7393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 err="1"/>
              <a:t>Infinera</a:t>
            </a:r>
            <a:r>
              <a:rPr lang="en-GB" sz="825" dirty="0"/>
              <a:t> OCG</a:t>
            </a:r>
          </a:p>
          <a:p>
            <a:r>
              <a:rPr lang="en-GB" sz="825" dirty="0"/>
              <a:t>Band mux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399835" y="2886355"/>
            <a:ext cx="63350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50km SMF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046763" y="2802539"/>
            <a:ext cx="4523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VOA 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86522" y="2087916"/>
            <a:ext cx="4523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VOA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CC5D46-3BBA-478B-AEE9-7934EA2F98AC}"/>
              </a:ext>
            </a:extLst>
          </p:cNvPr>
          <p:cNvSpPr txBox="1"/>
          <p:nvPr/>
        </p:nvSpPr>
        <p:spPr>
          <a:xfrm>
            <a:off x="497029" y="3841174"/>
            <a:ext cx="7048313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GEANT have automated our network model in Cambridge lab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Automated tests can cycle through hundreds of power/gain/modulation/noise/FEC parameters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3131F1-2B3A-4786-BDF4-C5A6D859EC45}"/>
              </a:ext>
            </a:extLst>
          </p:cNvPr>
          <p:cNvSpPr txBox="1"/>
          <p:nvPr/>
        </p:nvSpPr>
        <p:spPr>
          <a:xfrm>
            <a:off x="369783" y="2066088"/>
            <a:ext cx="701452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25" dirty="0"/>
              <a:t>Vary power/ modulation/FEC</a:t>
            </a:r>
          </a:p>
        </p:txBody>
      </p:sp>
      <p:sp>
        <p:nvSpPr>
          <p:cNvPr id="67" name="Down Arrow 1054">
            <a:extLst>
              <a:ext uri="{FF2B5EF4-FFF2-40B4-BE49-F238E27FC236}">
                <a16:creationId xmlns:a16="http://schemas.microsoft.com/office/drawing/2014/main" id="{5EA92C50-B7CF-43C2-BB93-35F22347E725}"/>
              </a:ext>
            </a:extLst>
          </p:cNvPr>
          <p:cNvSpPr/>
          <p:nvPr/>
        </p:nvSpPr>
        <p:spPr>
          <a:xfrm>
            <a:off x="674888" y="2612073"/>
            <a:ext cx="113574" cy="3092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48DE4C-3A96-4CD3-BE39-364E3926AC46}"/>
              </a:ext>
            </a:extLst>
          </p:cNvPr>
          <p:cNvSpPr txBox="1"/>
          <p:nvPr/>
        </p:nvSpPr>
        <p:spPr>
          <a:xfrm>
            <a:off x="7803407" y="2166850"/>
            <a:ext cx="520170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25" dirty="0"/>
              <a:t>Measure pre-FEC BER</a:t>
            </a:r>
          </a:p>
        </p:txBody>
      </p:sp>
      <p:sp>
        <p:nvSpPr>
          <p:cNvPr id="69" name="Down Arrow 1054">
            <a:extLst>
              <a:ext uri="{FF2B5EF4-FFF2-40B4-BE49-F238E27FC236}">
                <a16:creationId xmlns:a16="http://schemas.microsoft.com/office/drawing/2014/main" id="{B49CFCEB-0A08-45EC-AFB1-19EB1ADBA0AE}"/>
              </a:ext>
            </a:extLst>
          </p:cNvPr>
          <p:cNvSpPr/>
          <p:nvPr/>
        </p:nvSpPr>
        <p:spPr>
          <a:xfrm>
            <a:off x="8034142" y="2642530"/>
            <a:ext cx="113574" cy="3092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C7BC6E0-2928-4567-811A-017A06582F45}"/>
              </a:ext>
            </a:extLst>
          </p:cNvPr>
          <p:cNvGrpSpPr/>
          <p:nvPr/>
        </p:nvGrpSpPr>
        <p:grpSpPr>
          <a:xfrm>
            <a:off x="4779025" y="20722"/>
            <a:ext cx="4010414" cy="884958"/>
            <a:chOff x="877510" y="4564434"/>
            <a:chExt cx="6014488" cy="1300701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18E1CC1-88A5-45A0-9530-B7E949BA0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" t="13870" r="5521" b="22207"/>
            <a:stretch/>
          </p:blipFill>
          <p:spPr>
            <a:xfrm>
              <a:off x="877510" y="4564434"/>
              <a:ext cx="6014488" cy="123463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8D92E4-EFEE-4C10-9DD5-CFD71156F952}"/>
                </a:ext>
              </a:extLst>
            </p:cNvPr>
            <p:cNvSpPr txBox="1"/>
            <p:nvPr/>
          </p:nvSpPr>
          <p:spPr>
            <a:xfrm>
              <a:off x="2096798" y="5537459"/>
              <a:ext cx="1108749" cy="32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25" dirty="0" err="1"/>
                <a:t>Infinera</a:t>
              </a:r>
              <a:r>
                <a:rPr lang="en-GB" sz="825" dirty="0"/>
                <a:t> OCG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F07A76-350E-40E7-8DA7-3278383FA387}"/>
                </a:ext>
              </a:extLst>
            </p:cNvPr>
            <p:cNvSpPr txBox="1"/>
            <p:nvPr/>
          </p:nvSpPr>
          <p:spPr>
            <a:xfrm>
              <a:off x="5943011" y="5542823"/>
              <a:ext cx="785730" cy="32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/>
                <a:t>Groove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18F9DAA-793A-451C-BB4C-967C39457A2B}"/>
              </a:ext>
            </a:extLst>
          </p:cNvPr>
          <p:cNvSpPr txBox="1"/>
          <p:nvPr/>
        </p:nvSpPr>
        <p:spPr>
          <a:xfrm>
            <a:off x="6802423" y="298205"/>
            <a:ext cx="59984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17104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66BE53E5-369D-43BE-96C8-457B4EF85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89076"/>
              </p:ext>
            </p:extLst>
          </p:nvPr>
        </p:nvGraphicFramePr>
        <p:xfrm>
          <a:off x="3251677" y="1141729"/>
          <a:ext cx="5537762" cy="354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BBB9F6CC-2210-4506-905E-AFBBFEF83AB6}"/>
              </a:ext>
            </a:extLst>
          </p:cNvPr>
          <p:cNvSpPr txBox="1"/>
          <p:nvPr/>
        </p:nvSpPr>
        <p:spPr>
          <a:xfrm>
            <a:off x="487353" y="1141729"/>
            <a:ext cx="2526391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This is the Groove G30 receive sensitivity when launched over a DTN-X line system with an existing Infinera OCG </a:t>
            </a:r>
          </a:p>
          <a:p>
            <a:pPr marL="128588" indent="-12858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Tx power is varied and the Rx pre-FEC BER as a function of Rx power.</a:t>
            </a:r>
          </a:p>
          <a:p>
            <a:pPr marL="128588" indent="-12858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The Bathtub curve shows the optimal power for launching the AW.</a:t>
            </a:r>
          </a:p>
          <a:p>
            <a:pPr marL="128588" indent="-12858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3F5F"/>
                </a:solidFill>
              </a:rPr>
              <a:t>Nested loop is use to add  added and repeat test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62520D-EAD7-4BD9-9EC5-9CDDD2D56D36}"/>
              </a:ext>
            </a:extLst>
          </p:cNvPr>
          <p:cNvSpPr/>
          <p:nvPr/>
        </p:nvSpPr>
        <p:spPr>
          <a:xfrm rot="10800000">
            <a:off x="5336874" y="2636929"/>
            <a:ext cx="610299" cy="1012970"/>
          </a:xfrm>
          <a:prstGeom prst="downArrow">
            <a:avLst/>
          </a:prstGeom>
          <a:solidFill>
            <a:schemeClr val="bg2">
              <a:lumMod val="50000"/>
              <a:alpha val="18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8DADAD-0AA1-4A4A-9465-94D0AAB216A8}"/>
              </a:ext>
            </a:extLst>
          </p:cNvPr>
          <p:cNvSpPr txBox="1"/>
          <p:nvPr/>
        </p:nvSpPr>
        <p:spPr>
          <a:xfrm>
            <a:off x="5226525" y="2367180"/>
            <a:ext cx="9124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/>
              <a:t>Increasing noise</a:t>
            </a:r>
          </a:p>
          <a:p>
            <a:r>
              <a:rPr lang="en-GB" sz="825" dirty="0"/>
              <a:t>Injected into line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612445-E50D-4050-9458-E29CDCD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Modelling spectrum sharing</a:t>
            </a:r>
          </a:p>
        </p:txBody>
      </p:sp>
    </p:spTree>
    <p:extLst>
      <p:ext uri="{BB962C8B-B14F-4D97-AF65-F5344CB8AC3E}">
        <p14:creationId xmlns:p14="http://schemas.microsoft.com/office/powerpoint/2010/main" val="55018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50201" y="1149765"/>
            <a:ext cx="3636852" cy="3489722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GB" dirty="0">
                <a:solidFill>
                  <a:srgbClr val="065081"/>
                </a:solidFill>
              </a:rPr>
              <a:t>Analysis carried out in 2018</a:t>
            </a:r>
          </a:p>
          <a:p>
            <a:pPr>
              <a:spcBef>
                <a:spcPts val="1350"/>
              </a:spcBef>
            </a:pPr>
            <a:r>
              <a:rPr lang="en-GB" dirty="0">
                <a:solidFill>
                  <a:srgbClr val="065081"/>
                </a:solidFill>
              </a:rPr>
              <a:t>20 links are candidates for using NREN spectrum </a:t>
            </a:r>
          </a:p>
          <a:p>
            <a:pPr>
              <a:spcBef>
                <a:spcPts val="1350"/>
              </a:spcBef>
            </a:pPr>
            <a:r>
              <a:rPr lang="en-GB" dirty="0">
                <a:solidFill>
                  <a:srgbClr val="065081"/>
                </a:solidFill>
              </a:rPr>
              <a:t>Costs have been compared with commercial DF</a:t>
            </a:r>
          </a:p>
          <a:p>
            <a:pPr>
              <a:spcBef>
                <a:spcPts val="1350"/>
              </a:spcBef>
            </a:pPr>
            <a:r>
              <a:rPr lang="en-GB" dirty="0">
                <a:solidFill>
                  <a:srgbClr val="065081"/>
                </a:solidFill>
              </a:rPr>
              <a:t>For 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>
                <a:solidFill>
                  <a:srgbClr val="065081"/>
                </a:solidFill>
              </a:rPr>
              <a:t> we have both NREN and commercial prices, further </a:t>
            </a: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>
                <a:solidFill>
                  <a:srgbClr val="065081"/>
                </a:solidFill>
              </a:rPr>
              <a:t> with estimated commercial prices </a:t>
            </a:r>
          </a:p>
          <a:p>
            <a:pPr>
              <a:spcBef>
                <a:spcPts val="1350"/>
              </a:spcBef>
            </a:pP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>
                <a:solidFill>
                  <a:srgbClr val="065081"/>
                </a:solidFill>
              </a:rPr>
              <a:t> NREN offers have confirmed reduction of the cost share (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</a:rPr>
              <a:t>√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|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EF676-D99B-42B2-944B-222736C5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NREN spectrum vs. commercial DF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07163" y="720125"/>
          <a:ext cx="4115861" cy="391419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91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5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</a:rPr>
                        <a:t>Link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</a:rPr>
                        <a:t>Commercial</a:t>
                      </a:r>
                      <a:r>
                        <a:rPr lang="en-GB" sz="1100" b="1" u="none" strike="noStrike" baseline="0" dirty="0">
                          <a:effectLst/>
                        </a:rPr>
                        <a:t> DF </a:t>
                      </a:r>
                      <a:br>
                        <a:rPr lang="en-GB" sz="1100" b="1" u="none" strike="noStrike" baseline="0" dirty="0">
                          <a:effectLst/>
                        </a:rPr>
                      </a:br>
                      <a:r>
                        <a:rPr lang="en-GB" sz="1100" b="1" u="none" strike="noStrike" baseline="0" dirty="0">
                          <a:effectLst/>
                        </a:rPr>
                        <a:t>cost-share 8 years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</a:rPr>
                        <a:t>NREN spectrum </a:t>
                      </a:r>
                      <a:r>
                        <a:rPr lang="en-GB" sz="1100" b="1" u="none" strike="noStrike" baseline="0" dirty="0">
                          <a:effectLst/>
                        </a:rPr>
                        <a:t>cost-share 8 years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strike="noStrike" dirty="0">
                          <a:effectLst/>
                        </a:rPr>
                        <a:t> Saving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1,008,321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107,500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900,821*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748,515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299,484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</a:rPr>
                        <a:t>449,031 </a:t>
                      </a:r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339,495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23,507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</a:rPr>
                        <a:t>315,988 </a:t>
                      </a:r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209,696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99,000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110,696*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160,492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99,000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</a:rPr>
                        <a:t>61,492 </a:t>
                      </a:r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395,156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412,500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-17,344*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192,368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272,164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-79,796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338,977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421,960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-82,983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71,861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167,500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-95,639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291,006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400,000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-108,994*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213,668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329,00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-115,000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868,178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2,904,703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-2,036,000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616,295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</a:rPr>
                        <a:t>NA   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220,380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charge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(?) </a:t>
                      </a:r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charge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(?) </a:t>
                      </a:r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364,000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207,500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40,000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NA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400,000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1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CD3B8-A2C3-4DAF-B59B-54D419ED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7" y="1457129"/>
            <a:ext cx="8439238" cy="285265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GÉANT will build our new network using spectrum to reduce costs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This will require close cooperation with NRENs and commercial suppliers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We also aim to offer a spectrum service to our customers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The will require a new way of working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Spectrum Service Task in WP7 has been set up to operationalize this service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D83A3-10CA-42F7-B4CD-847DD9C25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4BE49-160A-40F3-8AD1-21512E2C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WP7 T2: Building a spectrum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23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CD3B8-A2C3-4DAF-B59B-54D419ED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GÉANT is committed to spectrum sharing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We started spectrum sharing in 2015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We integrated DCIs into our network in 2018 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The success of these two initiatives is driving the strategy for the new network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64QAM and beyond add to flexibility, but this is an analogue environment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Flexibility of new QAM technology makes life easier rather than more complex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D83A3-10CA-42F7-B4CD-847DD9C25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4BE49-160A-40F3-8AD1-21512E2C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87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guy.roberts@geant.org</a:t>
            </a:r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FB27901-61E1-4221-8E8A-4BE31D4524DD}"/>
              </a:ext>
            </a:extLst>
          </p:cNvPr>
          <p:cNvSpPr/>
          <p:nvPr/>
        </p:nvSpPr>
        <p:spPr>
          <a:xfrm>
            <a:off x="2467779" y="3558660"/>
            <a:ext cx="3878850" cy="9568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F9C0C-78CE-4BAE-82C3-053F819F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1130223"/>
            <a:ext cx="8501924" cy="192819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Spectrum sharing is the ability to share available optical spectrum between different organizations</a:t>
            </a:r>
          </a:p>
          <a:p>
            <a:r>
              <a:rPr lang="en-US" sz="1800" dirty="0"/>
              <a:t>Spectrum customers (cooperators) will have access to inject light directly into </a:t>
            </a:r>
            <a:r>
              <a:rPr lang="en-US" sz="1800" dirty="0">
                <a:solidFill>
                  <a:schemeClr val="tx2"/>
                </a:solidFill>
              </a:rPr>
              <a:t>the</a:t>
            </a:r>
            <a:r>
              <a:rPr lang="en-US" sz="1800" dirty="0"/>
              <a:t> host line system (DWDM).</a:t>
            </a:r>
          </a:p>
          <a:p>
            <a:pPr lvl="1"/>
            <a:r>
              <a:rPr lang="en-US" sz="1600" dirty="0"/>
              <a:t>Alien Wavelength: Is the simplest form of spectrum services where the spectrum is limited to a single light source over a limited spectrum (&lt;100GHz).</a:t>
            </a:r>
          </a:p>
          <a:p>
            <a:pPr lvl="1"/>
            <a:r>
              <a:rPr lang="en-US" sz="1600" dirty="0"/>
              <a:t>Spectrum Service: Multiple light sources over a broader portion of optical spectrum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29EF1-FAFB-4F72-B624-C1358591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67F9AC-A6D3-4386-9396-496A219B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Spectrum Sharing?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265BC-4EAB-4758-AC95-F95121006F67}"/>
              </a:ext>
            </a:extLst>
          </p:cNvPr>
          <p:cNvGrpSpPr/>
          <p:nvPr/>
        </p:nvGrpSpPr>
        <p:grpSpPr>
          <a:xfrm>
            <a:off x="3933566" y="3846572"/>
            <a:ext cx="936976" cy="357038"/>
            <a:chOff x="7666097" y="1029452"/>
            <a:chExt cx="1845129" cy="7680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57FE7C-CEA8-46A7-B370-DEBDFA876CA0}"/>
                </a:ext>
              </a:extLst>
            </p:cNvPr>
            <p:cNvSpPr/>
            <p:nvPr/>
          </p:nvSpPr>
          <p:spPr>
            <a:xfrm>
              <a:off x="7666097" y="1029452"/>
              <a:ext cx="1845129" cy="768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8A79A1-891C-47E3-AA29-9E63B62A7EFE}"/>
                </a:ext>
              </a:extLst>
            </p:cNvPr>
            <p:cNvGrpSpPr/>
            <p:nvPr/>
          </p:nvGrpSpPr>
          <p:grpSpPr>
            <a:xfrm>
              <a:off x="7959937" y="1111838"/>
              <a:ext cx="1257453" cy="342573"/>
              <a:chOff x="7959937" y="1111838"/>
              <a:chExt cx="1257453" cy="34257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D548E713-346A-4049-AEFF-5BBDA76A0BD9}"/>
                  </a:ext>
                </a:extLst>
              </p:cNvPr>
              <p:cNvSpPr/>
              <p:nvPr/>
            </p:nvSpPr>
            <p:spPr>
              <a:xfrm rot="16200000">
                <a:off x="8078032" y="1078774"/>
                <a:ext cx="172510" cy="408699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1878DAFB-435E-4908-88FE-40B108595B1F}"/>
                  </a:ext>
                </a:extLst>
              </p:cNvPr>
              <p:cNvSpPr/>
              <p:nvPr/>
            </p:nvSpPr>
            <p:spPr>
              <a:xfrm rot="16200000">
                <a:off x="8926786" y="1078775"/>
                <a:ext cx="172510" cy="408699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547B031-EE0C-4433-9423-7F704AA0CAFF}"/>
                  </a:ext>
                </a:extLst>
              </p:cNvPr>
              <p:cNvSpPr/>
              <p:nvPr/>
            </p:nvSpPr>
            <p:spPr>
              <a:xfrm rot="5400000">
                <a:off x="8417377" y="1120003"/>
                <a:ext cx="342573" cy="326244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38378C-DBD6-488E-9DAF-F433305374A7}"/>
                </a:ext>
              </a:extLst>
            </p:cNvPr>
            <p:cNvGrpSpPr/>
            <p:nvPr/>
          </p:nvGrpSpPr>
          <p:grpSpPr>
            <a:xfrm rot="10800000">
              <a:off x="7959936" y="1369379"/>
              <a:ext cx="1257453" cy="342573"/>
              <a:chOff x="7959937" y="1111838"/>
              <a:chExt cx="1257453" cy="34257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8A68317D-9DBB-4E85-82BC-EF15F54FC99E}"/>
                  </a:ext>
                </a:extLst>
              </p:cNvPr>
              <p:cNvSpPr/>
              <p:nvPr/>
            </p:nvSpPr>
            <p:spPr>
              <a:xfrm rot="16200000">
                <a:off x="8078032" y="1078774"/>
                <a:ext cx="172510" cy="408699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FE4C7411-B727-4E28-B747-0E511A6202ED}"/>
                  </a:ext>
                </a:extLst>
              </p:cNvPr>
              <p:cNvSpPr/>
              <p:nvPr/>
            </p:nvSpPr>
            <p:spPr>
              <a:xfrm rot="16200000">
                <a:off x="8926786" y="1078775"/>
                <a:ext cx="172510" cy="408699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BF6C2BC9-EE26-4FF6-B238-2D468BE3572B}"/>
                  </a:ext>
                </a:extLst>
              </p:cNvPr>
              <p:cNvSpPr/>
              <p:nvPr/>
            </p:nvSpPr>
            <p:spPr>
              <a:xfrm rot="5400000">
                <a:off x="8417377" y="1120003"/>
                <a:ext cx="342573" cy="326244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A7715-C992-4877-BFF5-9DC14E10B133}"/>
              </a:ext>
            </a:extLst>
          </p:cNvPr>
          <p:cNvGrpSpPr/>
          <p:nvPr/>
        </p:nvGrpSpPr>
        <p:grpSpPr>
          <a:xfrm>
            <a:off x="5518721" y="3704115"/>
            <a:ext cx="672052" cy="650455"/>
            <a:chOff x="4353566" y="3099899"/>
            <a:chExt cx="1313013" cy="12435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EE4564-7543-4211-AF17-B4B7CB0BB531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1DD044-D8AA-4A00-9E16-86A668178599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8" name="Arrow: Left-Up 17">
                <a:extLst>
                  <a:ext uri="{FF2B5EF4-FFF2-40B4-BE49-F238E27FC236}">
                    <a16:creationId xmlns:a16="http://schemas.microsoft.com/office/drawing/2014/main" id="{D19A22C7-A252-4FC5-88C7-F87B9C36559E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" name="Arrow: Left-Up 18">
                <a:extLst>
                  <a:ext uri="{FF2B5EF4-FFF2-40B4-BE49-F238E27FC236}">
                    <a16:creationId xmlns:a16="http://schemas.microsoft.com/office/drawing/2014/main" id="{287A5BB7-D6EF-4061-9AE7-3035E107F2B1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769DC215-77DC-4200-8E4D-D9AD9326DA90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BA44395B-7B04-4B5F-B43E-343050F0C55B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B81179-B986-498E-94A9-1CDBA1F9FFF3}"/>
              </a:ext>
            </a:extLst>
          </p:cNvPr>
          <p:cNvGrpSpPr/>
          <p:nvPr/>
        </p:nvGrpSpPr>
        <p:grpSpPr>
          <a:xfrm>
            <a:off x="2594484" y="3689208"/>
            <a:ext cx="672052" cy="650455"/>
            <a:chOff x="4353566" y="3099899"/>
            <a:chExt cx="1313013" cy="124350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FEED5C-5732-4E14-86C3-3F0A86BBBD1E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27217F-6E20-4009-920D-88379EE73A0B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grpFill/>
          </p:grpSpPr>
          <p:sp>
            <p:nvSpPr>
              <p:cNvPr id="25" name="Arrow: Left-Up 24">
                <a:extLst>
                  <a:ext uri="{FF2B5EF4-FFF2-40B4-BE49-F238E27FC236}">
                    <a16:creationId xmlns:a16="http://schemas.microsoft.com/office/drawing/2014/main" id="{D4287F9B-6F17-4AD5-B6FA-626623AD104A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6" name="Arrow: Left-Up 25">
                <a:extLst>
                  <a:ext uri="{FF2B5EF4-FFF2-40B4-BE49-F238E27FC236}">
                    <a16:creationId xmlns:a16="http://schemas.microsoft.com/office/drawing/2014/main" id="{9F553ACE-BDE9-4E66-A69E-A40A4D643C9D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96942B87-F0DC-4EDA-BC43-2F526E9841DE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8" name="Arrow: Down 27">
                <a:extLst>
                  <a:ext uri="{FF2B5EF4-FFF2-40B4-BE49-F238E27FC236}">
                    <a16:creationId xmlns:a16="http://schemas.microsoft.com/office/drawing/2014/main" id="{453B072F-3671-4C9B-9267-FD3F46F5FF4E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43468C-21EA-43B7-B9D7-623D06048570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4870542" y="4025091"/>
            <a:ext cx="648179" cy="4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4CD4E6-ABCC-4D20-BD42-17370E3747C3}"/>
              </a:ext>
            </a:extLst>
          </p:cNvPr>
          <p:cNvCxnSpPr>
            <a:cxnSpLocks/>
            <a:stCxn id="23" idx="3"/>
            <a:endCxn id="6" idx="1"/>
          </p:cNvCxnSpPr>
          <p:nvPr/>
        </p:nvCxnSpPr>
        <p:spPr>
          <a:xfrm>
            <a:off x="3266535" y="4014435"/>
            <a:ext cx="667031" cy="106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0B0830-27DE-42BA-9349-029C5A6C13E3}"/>
              </a:ext>
            </a:extLst>
          </p:cNvPr>
          <p:cNvGrpSpPr/>
          <p:nvPr/>
        </p:nvGrpSpPr>
        <p:grpSpPr>
          <a:xfrm>
            <a:off x="6304606" y="3150842"/>
            <a:ext cx="429152" cy="388167"/>
            <a:chOff x="4353566" y="3099899"/>
            <a:chExt cx="1313013" cy="12435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EE44E4-DD0A-48DE-AD35-881F5F6BF5F9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67D8394-CFEA-435B-A5FD-4A63A0615E9E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4" name="Arrow: Left-Up 43">
                <a:extLst>
                  <a:ext uri="{FF2B5EF4-FFF2-40B4-BE49-F238E27FC236}">
                    <a16:creationId xmlns:a16="http://schemas.microsoft.com/office/drawing/2014/main" id="{68AE06B7-F7D9-40B8-8FC4-62EA80D62E9E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5" name="Arrow: Left-Up 44">
                <a:extLst>
                  <a:ext uri="{FF2B5EF4-FFF2-40B4-BE49-F238E27FC236}">
                    <a16:creationId xmlns:a16="http://schemas.microsoft.com/office/drawing/2014/main" id="{C23F5C46-09D6-49B3-808F-C4923A2F6C49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6" name="Arrow: Down 45">
                <a:extLst>
                  <a:ext uri="{FF2B5EF4-FFF2-40B4-BE49-F238E27FC236}">
                    <a16:creationId xmlns:a16="http://schemas.microsoft.com/office/drawing/2014/main" id="{0566C625-3810-40C7-8ECD-9240A03F4F45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7" name="Arrow: Down 46">
                <a:extLst>
                  <a:ext uri="{FF2B5EF4-FFF2-40B4-BE49-F238E27FC236}">
                    <a16:creationId xmlns:a16="http://schemas.microsoft.com/office/drawing/2014/main" id="{331108C1-224D-4AF7-9D6A-D0F70119348C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0A72B5-EBCD-4A2F-ACE6-22C4AD399030}"/>
              </a:ext>
            </a:extLst>
          </p:cNvPr>
          <p:cNvGrpSpPr/>
          <p:nvPr/>
        </p:nvGrpSpPr>
        <p:grpSpPr>
          <a:xfrm>
            <a:off x="1748189" y="3441367"/>
            <a:ext cx="429152" cy="388167"/>
            <a:chOff x="4353566" y="3099899"/>
            <a:chExt cx="1313013" cy="12435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078F16-D941-4A34-95B0-704BBED9E302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C80601D-B3AD-4C74-BD27-C1A74564A197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1" name="Arrow: Left-Up 50">
                <a:extLst>
                  <a:ext uri="{FF2B5EF4-FFF2-40B4-BE49-F238E27FC236}">
                    <a16:creationId xmlns:a16="http://schemas.microsoft.com/office/drawing/2014/main" id="{6F7DD4BD-CE3D-468E-840B-59352D712EBC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2" name="Arrow: Left-Up 51">
                <a:extLst>
                  <a:ext uri="{FF2B5EF4-FFF2-40B4-BE49-F238E27FC236}">
                    <a16:creationId xmlns:a16="http://schemas.microsoft.com/office/drawing/2014/main" id="{1507C0DA-ECA6-4C96-ACE4-FB87E9C0C5E5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B9511BF7-AFFC-47EC-8802-EE1407021DCF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4" name="Arrow: Down 53">
                <a:extLst>
                  <a:ext uri="{FF2B5EF4-FFF2-40B4-BE49-F238E27FC236}">
                    <a16:creationId xmlns:a16="http://schemas.microsoft.com/office/drawing/2014/main" id="{B0F99B58-4259-4FE6-938A-ACBBCE14CD10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3B6B7AE-8944-4151-B700-5B027AF880F0}"/>
              </a:ext>
            </a:extLst>
          </p:cNvPr>
          <p:cNvGrpSpPr/>
          <p:nvPr/>
        </p:nvGrpSpPr>
        <p:grpSpPr>
          <a:xfrm>
            <a:off x="6436258" y="3694942"/>
            <a:ext cx="429152" cy="388167"/>
            <a:chOff x="4353566" y="3099899"/>
            <a:chExt cx="1313013" cy="124350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6F0E2FB-F377-4654-BE7E-1BFC68C0CD77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D085A2-5043-4CDA-973D-EBD350F80785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8" name="Arrow: Left-Up 57">
                <a:extLst>
                  <a:ext uri="{FF2B5EF4-FFF2-40B4-BE49-F238E27FC236}">
                    <a16:creationId xmlns:a16="http://schemas.microsoft.com/office/drawing/2014/main" id="{3FF50060-C8A7-47FA-A5A6-4420C16EC294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9" name="Arrow: Left-Up 58">
                <a:extLst>
                  <a:ext uri="{FF2B5EF4-FFF2-40B4-BE49-F238E27FC236}">
                    <a16:creationId xmlns:a16="http://schemas.microsoft.com/office/drawing/2014/main" id="{AE938FE8-6BAA-45E6-9507-84D67E5BCB45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0" name="Arrow: Down 59">
                <a:extLst>
                  <a:ext uri="{FF2B5EF4-FFF2-40B4-BE49-F238E27FC236}">
                    <a16:creationId xmlns:a16="http://schemas.microsoft.com/office/drawing/2014/main" id="{9AEB0F46-23A5-4E0D-A749-3A92FA5EDF0F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5F069D05-6978-40AA-A609-E8099A90E269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4BA797-C0A5-48C7-853F-0DFDBF55DC0A}"/>
              </a:ext>
            </a:extLst>
          </p:cNvPr>
          <p:cNvGrpSpPr/>
          <p:nvPr/>
        </p:nvGrpSpPr>
        <p:grpSpPr>
          <a:xfrm>
            <a:off x="1763374" y="3862194"/>
            <a:ext cx="429152" cy="388167"/>
            <a:chOff x="4353566" y="3099899"/>
            <a:chExt cx="1313013" cy="12435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45A1763-CB0B-4265-A727-18E00399232C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6EDDBC3-2220-4318-AEDB-86CE60AFAAED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5" name="Arrow: Left-Up 64">
                <a:extLst>
                  <a:ext uri="{FF2B5EF4-FFF2-40B4-BE49-F238E27FC236}">
                    <a16:creationId xmlns:a16="http://schemas.microsoft.com/office/drawing/2014/main" id="{57A70199-012E-44C3-9C70-E15E5C1140E1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6" name="Arrow: Left-Up 65">
                <a:extLst>
                  <a:ext uri="{FF2B5EF4-FFF2-40B4-BE49-F238E27FC236}">
                    <a16:creationId xmlns:a16="http://schemas.microsoft.com/office/drawing/2014/main" id="{C7DAE3EA-AC26-426D-9B74-3D6E40944C66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7" name="Arrow: Down 66">
                <a:extLst>
                  <a:ext uri="{FF2B5EF4-FFF2-40B4-BE49-F238E27FC236}">
                    <a16:creationId xmlns:a16="http://schemas.microsoft.com/office/drawing/2014/main" id="{9403CA24-B39B-4695-80A9-D2C201D8FADD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8" name="Arrow: Down 67">
                <a:extLst>
                  <a:ext uri="{FF2B5EF4-FFF2-40B4-BE49-F238E27FC236}">
                    <a16:creationId xmlns:a16="http://schemas.microsoft.com/office/drawing/2014/main" id="{1256EFF8-161C-4662-AADF-63B47C19E5EB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BC44642-97FF-4234-949D-2BEDF43FA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4526" y="4219704"/>
            <a:ext cx="436582" cy="29578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6411A6DA-9056-4967-9889-9565A2D93437}"/>
              </a:ext>
            </a:extLst>
          </p:cNvPr>
          <p:cNvGrpSpPr/>
          <p:nvPr/>
        </p:nvGrpSpPr>
        <p:grpSpPr>
          <a:xfrm>
            <a:off x="6464765" y="4273429"/>
            <a:ext cx="516835" cy="159026"/>
            <a:chOff x="6599583" y="1550504"/>
            <a:chExt cx="1060704" cy="914400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6E66A2A-C3E8-43DB-BCDC-6CB8DD9F7835}"/>
                </a:ext>
              </a:extLst>
            </p:cNvPr>
            <p:cNvSpPr/>
            <p:nvPr/>
          </p:nvSpPr>
          <p:spPr>
            <a:xfrm>
              <a:off x="6599583" y="1550504"/>
              <a:ext cx="1060704" cy="9144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BC105116-56F2-40A2-B213-928D9935DDDE}"/>
                </a:ext>
              </a:extLst>
            </p:cNvPr>
            <p:cNvSpPr/>
            <p:nvPr/>
          </p:nvSpPr>
          <p:spPr>
            <a:xfrm rot="10800000">
              <a:off x="6599583" y="1550504"/>
              <a:ext cx="1060704" cy="914400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9D9892-C21E-458A-B6A3-C4AA3C07AEA6}"/>
              </a:ext>
            </a:extLst>
          </p:cNvPr>
          <p:cNvCxnSpPr>
            <a:cxnSpLocks/>
            <a:stCxn id="71" idx="1"/>
            <a:endCxn id="73" idx="5"/>
          </p:cNvCxnSpPr>
          <p:nvPr/>
        </p:nvCxnSpPr>
        <p:spPr>
          <a:xfrm flipH="1" flipV="1">
            <a:off x="6981600" y="4352942"/>
            <a:ext cx="162926" cy="14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9D0FD91-DCBD-4FB5-83FC-1C2017A27370}"/>
              </a:ext>
            </a:extLst>
          </p:cNvPr>
          <p:cNvCxnSpPr>
            <a:cxnSpLocks/>
            <a:endCxn id="74" idx="5"/>
          </p:cNvCxnSpPr>
          <p:nvPr/>
        </p:nvCxnSpPr>
        <p:spPr>
          <a:xfrm>
            <a:off x="6186691" y="4296599"/>
            <a:ext cx="278074" cy="563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82260A29-E3F8-4F93-909D-2C126BE0D28C}"/>
              </a:ext>
            </a:extLst>
          </p:cNvPr>
          <p:cNvCxnSpPr>
            <a:stCxn id="49" idx="3"/>
          </p:cNvCxnSpPr>
          <p:nvPr/>
        </p:nvCxnSpPr>
        <p:spPr>
          <a:xfrm>
            <a:off x="2177341" y="3635451"/>
            <a:ext cx="417143" cy="20147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9BD684E1-60C9-46A6-A6A8-71F6289609D5}"/>
              </a:ext>
            </a:extLst>
          </p:cNvPr>
          <p:cNvCxnSpPr>
            <a:cxnSpLocks/>
            <a:stCxn id="63" idx="3"/>
            <a:endCxn id="23" idx="1"/>
          </p:cNvCxnSpPr>
          <p:nvPr/>
        </p:nvCxnSpPr>
        <p:spPr>
          <a:xfrm flipV="1">
            <a:off x="2192525" y="4014435"/>
            <a:ext cx="401958" cy="4184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A0188290-CF9E-4940-9C3E-0CEA804C7295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 flipV="1">
            <a:off x="6190773" y="3889025"/>
            <a:ext cx="245485" cy="14031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3B97AA0-2560-4B29-AA1A-55B48FD87E9E}"/>
              </a:ext>
            </a:extLst>
          </p:cNvPr>
          <p:cNvCxnSpPr>
            <a:cxnSpLocks/>
            <a:stCxn id="16" idx="0"/>
            <a:endCxn id="42" idx="1"/>
          </p:cNvCxnSpPr>
          <p:nvPr/>
        </p:nvCxnSpPr>
        <p:spPr>
          <a:xfrm rot="5400000" flipH="1" flipV="1">
            <a:off x="5900081" y="3299592"/>
            <a:ext cx="359190" cy="44985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40DE491-F9B9-4D16-8412-473D03AC0BE3}"/>
              </a:ext>
            </a:extLst>
          </p:cNvPr>
          <p:cNvSpPr txBox="1"/>
          <p:nvPr/>
        </p:nvSpPr>
        <p:spPr>
          <a:xfrm>
            <a:off x="3967244" y="4491522"/>
            <a:ext cx="7084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Host OLS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40F027-1452-42AA-BA9C-0048404E3474}"/>
              </a:ext>
            </a:extLst>
          </p:cNvPr>
          <p:cNvSpPr txBox="1"/>
          <p:nvPr/>
        </p:nvSpPr>
        <p:spPr>
          <a:xfrm>
            <a:off x="4870542" y="3141658"/>
            <a:ext cx="1524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Spectrum customer #1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B6B0AF4-135A-40E7-84CC-98F6F798A582}"/>
              </a:ext>
            </a:extLst>
          </p:cNvPr>
          <p:cNvSpPr txBox="1"/>
          <p:nvPr/>
        </p:nvSpPr>
        <p:spPr>
          <a:xfrm>
            <a:off x="6283197" y="3519534"/>
            <a:ext cx="1524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Spectrum customer #2</a:t>
            </a:r>
          </a:p>
        </p:txBody>
      </p:sp>
    </p:spTree>
    <p:extLst>
      <p:ext uri="{BB962C8B-B14F-4D97-AF65-F5344CB8AC3E}">
        <p14:creationId xmlns:p14="http://schemas.microsoft.com/office/powerpoint/2010/main" val="189596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EE147-79EE-4EB9-BC3F-FD55A08A5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243544-6E20-4C43-A959-7DAECA3A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Spectrum Sharing?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97D9FCE-70A1-46FC-AA65-A2499230A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7953" y="1821576"/>
            <a:ext cx="436582" cy="295784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8F1CA1E-36D1-48CC-B209-B5071EBDA47C}"/>
              </a:ext>
            </a:extLst>
          </p:cNvPr>
          <p:cNvGrpSpPr/>
          <p:nvPr/>
        </p:nvGrpSpPr>
        <p:grpSpPr>
          <a:xfrm>
            <a:off x="3138881" y="3054580"/>
            <a:ext cx="429152" cy="388167"/>
            <a:chOff x="4353566" y="3099899"/>
            <a:chExt cx="1313013" cy="124350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7B61364-FE5D-470D-B256-C8F03C679381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820D285-DFE3-498D-AF11-56F347D3A0FB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5" name="Arrow: Left-Up 104">
                <a:extLst>
                  <a:ext uri="{FF2B5EF4-FFF2-40B4-BE49-F238E27FC236}">
                    <a16:creationId xmlns:a16="http://schemas.microsoft.com/office/drawing/2014/main" id="{EAD25DF1-3840-4B42-9D0D-7BCC92795B5F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6" name="Arrow: Left-Up 105">
                <a:extLst>
                  <a:ext uri="{FF2B5EF4-FFF2-40B4-BE49-F238E27FC236}">
                    <a16:creationId xmlns:a16="http://schemas.microsoft.com/office/drawing/2014/main" id="{98281661-8F54-46CC-9F27-63725CF9B069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537827C7-B9FA-4A9C-9429-8B5BE4A40B1C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8" name="Arrow: Down 107">
                <a:extLst>
                  <a:ext uri="{FF2B5EF4-FFF2-40B4-BE49-F238E27FC236}">
                    <a16:creationId xmlns:a16="http://schemas.microsoft.com/office/drawing/2014/main" id="{28F2D203-6250-4442-AACA-AFFFB26CAB23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5B0E957-FE5C-4D10-8017-E8EB49638625}"/>
              </a:ext>
            </a:extLst>
          </p:cNvPr>
          <p:cNvGrpSpPr/>
          <p:nvPr/>
        </p:nvGrpSpPr>
        <p:grpSpPr>
          <a:xfrm>
            <a:off x="3901754" y="3760767"/>
            <a:ext cx="429152" cy="388167"/>
            <a:chOff x="4353566" y="3099899"/>
            <a:chExt cx="1313013" cy="1243501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10FFB06-E5C2-4AE4-A89E-32F876C1C476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DA6E88E-086D-4E61-8627-AC5C03043A42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19" name="Arrow: Left-Up 118">
                <a:extLst>
                  <a:ext uri="{FF2B5EF4-FFF2-40B4-BE49-F238E27FC236}">
                    <a16:creationId xmlns:a16="http://schemas.microsoft.com/office/drawing/2014/main" id="{E0506253-CC87-454E-9D2B-62E89B561F4E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0" name="Arrow: Left-Up 119">
                <a:extLst>
                  <a:ext uri="{FF2B5EF4-FFF2-40B4-BE49-F238E27FC236}">
                    <a16:creationId xmlns:a16="http://schemas.microsoft.com/office/drawing/2014/main" id="{10482551-7A7F-4550-B613-252A1C58405D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1" name="Arrow: Down 120">
                <a:extLst>
                  <a:ext uri="{FF2B5EF4-FFF2-40B4-BE49-F238E27FC236}">
                    <a16:creationId xmlns:a16="http://schemas.microsoft.com/office/drawing/2014/main" id="{464D725F-0F75-4127-A847-B2702E88E5AC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2" name="Arrow: Down 121">
                <a:extLst>
                  <a:ext uri="{FF2B5EF4-FFF2-40B4-BE49-F238E27FC236}">
                    <a16:creationId xmlns:a16="http://schemas.microsoft.com/office/drawing/2014/main" id="{4FCCB322-E401-4CE5-AB24-9718E2C0C8B2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53327819-E0BC-40D2-A533-56909E2FFFE4}"/>
              </a:ext>
            </a:extLst>
          </p:cNvPr>
          <p:cNvSpPr txBox="1"/>
          <p:nvPr/>
        </p:nvSpPr>
        <p:spPr>
          <a:xfrm>
            <a:off x="3335032" y="2805638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Spectrum customer #1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F7D680D-D25E-4774-A5D8-1C92483252AD}"/>
              </a:ext>
            </a:extLst>
          </p:cNvPr>
          <p:cNvSpPr txBox="1"/>
          <p:nvPr/>
        </p:nvSpPr>
        <p:spPr>
          <a:xfrm>
            <a:off x="3353457" y="3514546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Spectrum customer #2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914E2DC-9878-4E75-BE42-3D167D7E7527}"/>
              </a:ext>
            </a:extLst>
          </p:cNvPr>
          <p:cNvGrpSpPr/>
          <p:nvPr/>
        </p:nvGrpSpPr>
        <p:grpSpPr>
          <a:xfrm>
            <a:off x="1035081" y="1418816"/>
            <a:ext cx="672052" cy="650455"/>
            <a:chOff x="4353566" y="3099899"/>
            <a:chExt cx="1313013" cy="1243501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6905EF-66ED-4AE3-9A74-BE8130877B8E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358E27C-E60D-4FFC-8711-C0D11BD77B77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48" name="Arrow: Left-Up 147">
                <a:extLst>
                  <a:ext uri="{FF2B5EF4-FFF2-40B4-BE49-F238E27FC236}">
                    <a16:creationId xmlns:a16="http://schemas.microsoft.com/office/drawing/2014/main" id="{3729D6F1-6DFF-48AC-947A-EAB44D130082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9" name="Arrow: Left-Up 148">
                <a:extLst>
                  <a:ext uri="{FF2B5EF4-FFF2-40B4-BE49-F238E27FC236}">
                    <a16:creationId xmlns:a16="http://schemas.microsoft.com/office/drawing/2014/main" id="{5286F349-9CD7-4E35-9791-7E22E810E4AB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0" name="Arrow: Down 149">
                <a:extLst>
                  <a:ext uri="{FF2B5EF4-FFF2-40B4-BE49-F238E27FC236}">
                    <a16:creationId xmlns:a16="http://schemas.microsoft.com/office/drawing/2014/main" id="{2BD81162-9F5C-44BF-9619-1022EC34055D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1" name="Arrow: Down 150">
                <a:extLst>
                  <a:ext uri="{FF2B5EF4-FFF2-40B4-BE49-F238E27FC236}">
                    <a16:creationId xmlns:a16="http://schemas.microsoft.com/office/drawing/2014/main" id="{C588E0CE-7844-479A-8878-C8C8ECFDB0FB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6DAFAAF-9FAB-42A0-A939-579520636C29}"/>
              </a:ext>
            </a:extLst>
          </p:cNvPr>
          <p:cNvGrpSpPr/>
          <p:nvPr/>
        </p:nvGrpSpPr>
        <p:grpSpPr>
          <a:xfrm>
            <a:off x="1824631" y="1367378"/>
            <a:ext cx="106109" cy="701893"/>
            <a:chOff x="3782603" y="1173040"/>
            <a:chExt cx="106109" cy="701893"/>
          </a:xfrm>
        </p:grpSpPr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36734B5E-DE58-46DE-99FF-A7163662781E}"/>
                </a:ext>
              </a:extLst>
            </p:cNvPr>
            <p:cNvSpPr/>
            <p:nvPr/>
          </p:nvSpPr>
          <p:spPr>
            <a:xfrm rot="16200000">
              <a:off x="3626199" y="1330150"/>
              <a:ext cx="419623" cy="105403"/>
            </a:xfrm>
            <a:prstGeom prst="trapezoid">
              <a:avLst>
                <a:gd name="adj" fmla="val 1343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92FF3634-D644-40B2-864A-60442EE7551B}"/>
                </a:ext>
              </a:extLst>
            </p:cNvPr>
            <p:cNvSpPr/>
            <p:nvPr/>
          </p:nvSpPr>
          <p:spPr>
            <a:xfrm rot="5400000">
              <a:off x="3625493" y="1612420"/>
              <a:ext cx="419623" cy="105403"/>
            </a:xfrm>
            <a:prstGeom prst="trapezoid">
              <a:avLst>
                <a:gd name="adj" fmla="val 1343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53A9B0A-A0C1-45EF-9B78-303D2A51F2F0}"/>
              </a:ext>
            </a:extLst>
          </p:cNvPr>
          <p:cNvCxnSpPr>
            <a:stCxn id="144" idx="0"/>
            <a:endCxn id="150" idx="2"/>
          </p:cNvCxnSpPr>
          <p:nvPr/>
        </p:nvCxnSpPr>
        <p:spPr>
          <a:xfrm flipH="1">
            <a:off x="1605202" y="1577189"/>
            <a:ext cx="220135" cy="32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31109B9-32DF-4198-B140-D8D16632F48C}"/>
              </a:ext>
            </a:extLst>
          </p:cNvPr>
          <p:cNvGrpSpPr/>
          <p:nvPr/>
        </p:nvGrpSpPr>
        <p:grpSpPr>
          <a:xfrm>
            <a:off x="2803597" y="1894979"/>
            <a:ext cx="516835" cy="159026"/>
            <a:chOff x="6599583" y="1550504"/>
            <a:chExt cx="1060704" cy="914400"/>
          </a:xfrm>
        </p:grpSpPr>
        <p:sp>
          <p:nvSpPr>
            <p:cNvPr id="163" name="Isosceles Triangle 162">
              <a:extLst>
                <a:ext uri="{FF2B5EF4-FFF2-40B4-BE49-F238E27FC236}">
                  <a16:creationId xmlns:a16="http://schemas.microsoft.com/office/drawing/2014/main" id="{7F736B2C-497C-4685-B514-5BA6C391820A}"/>
                </a:ext>
              </a:extLst>
            </p:cNvPr>
            <p:cNvSpPr/>
            <p:nvPr/>
          </p:nvSpPr>
          <p:spPr>
            <a:xfrm>
              <a:off x="6599583" y="1550504"/>
              <a:ext cx="1060704" cy="9144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DDC564A5-20CF-469D-AD34-158DB01584E2}"/>
                </a:ext>
              </a:extLst>
            </p:cNvPr>
            <p:cNvSpPr/>
            <p:nvPr/>
          </p:nvSpPr>
          <p:spPr>
            <a:xfrm rot="10800000">
              <a:off x="6599583" y="1550504"/>
              <a:ext cx="1060704" cy="914400"/>
            </a:xfrm>
            <a:prstGeom prst="triangle">
              <a:avLst>
                <a:gd name="adj" fmla="val 10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9E59B962-579A-4FAB-96B9-19311995729F}"/>
              </a:ext>
            </a:extLst>
          </p:cNvPr>
          <p:cNvCxnSpPr>
            <a:stCxn id="164" idx="5"/>
            <a:endCxn id="144" idx="2"/>
          </p:cNvCxnSpPr>
          <p:nvPr/>
        </p:nvCxnSpPr>
        <p:spPr>
          <a:xfrm flipH="1" flipV="1">
            <a:off x="1930740" y="1577189"/>
            <a:ext cx="872857" cy="397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78DABAC5-191E-4A69-84AA-F25ACCB122E8}"/>
              </a:ext>
            </a:extLst>
          </p:cNvPr>
          <p:cNvSpPr/>
          <p:nvPr/>
        </p:nvSpPr>
        <p:spPr>
          <a:xfrm>
            <a:off x="710445" y="1225899"/>
            <a:ext cx="1567401" cy="1160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00D6959-EED0-460D-9BFA-7FA88682B8E2}"/>
              </a:ext>
            </a:extLst>
          </p:cNvPr>
          <p:cNvSpPr txBox="1"/>
          <p:nvPr/>
        </p:nvSpPr>
        <p:spPr>
          <a:xfrm>
            <a:off x="1653418" y="2010414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e.g. Filter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D24FD0D-EF00-4277-A06D-B058454F4662}"/>
              </a:ext>
            </a:extLst>
          </p:cNvPr>
          <p:cNvSpPr txBox="1"/>
          <p:nvPr/>
        </p:nvSpPr>
        <p:spPr>
          <a:xfrm>
            <a:off x="841569" y="2038684"/>
            <a:ext cx="9220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WSS/ROADM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3F8C134-88E4-45A8-B53F-D876C1850DDF}"/>
              </a:ext>
            </a:extLst>
          </p:cNvPr>
          <p:cNvSpPr txBox="1"/>
          <p:nvPr/>
        </p:nvSpPr>
        <p:spPr>
          <a:xfrm>
            <a:off x="5319931" y="1103115"/>
            <a:ext cx="1449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3655"/>
                </a:solidFill>
              </a:rPr>
              <a:t>Alien Wavelength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0461E5B-7DB9-4CE4-A84C-7114616A1556}"/>
              </a:ext>
            </a:extLst>
          </p:cNvPr>
          <p:cNvSpPr txBox="1"/>
          <p:nvPr/>
        </p:nvSpPr>
        <p:spPr>
          <a:xfrm>
            <a:off x="5319932" y="1383951"/>
            <a:ext cx="351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Third party device connected to the ROADM through a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Single source transmitter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Limited spectrum &lt;100GHz 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0AC49B1-254A-4511-B1A3-295F8097C046}"/>
              </a:ext>
            </a:extLst>
          </p:cNvPr>
          <p:cNvGrpSpPr/>
          <p:nvPr/>
        </p:nvGrpSpPr>
        <p:grpSpPr>
          <a:xfrm>
            <a:off x="1082632" y="3234451"/>
            <a:ext cx="672052" cy="650455"/>
            <a:chOff x="4353566" y="3099899"/>
            <a:chExt cx="1313013" cy="124350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17C063D-E088-4BC2-926C-E2ED4EBF384E}"/>
                </a:ext>
              </a:extLst>
            </p:cNvPr>
            <p:cNvSpPr/>
            <p:nvPr/>
          </p:nvSpPr>
          <p:spPr>
            <a:xfrm>
              <a:off x="4353566" y="3099899"/>
              <a:ext cx="1313013" cy="12435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230FD2D-496C-412D-A2CF-E75437F59867}"/>
                </a:ext>
              </a:extLst>
            </p:cNvPr>
            <p:cNvGrpSpPr/>
            <p:nvPr/>
          </p:nvGrpSpPr>
          <p:grpSpPr>
            <a:xfrm>
              <a:off x="4484917" y="3216729"/>
              <a:ext cx="982513" cy="1044347"/>
              <a:chOff x="4484917" y="3216729"/>
              <a:chExt cx="982513" cy="104434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78" name="Arrow: Left-Up 177">
                <a:extLst>
                  <a:ext uri="{FF2B5EF4-FFF2-40B4-BE49-F238E27FC236}">
                    <a16:creationId xmlns:a16="http://schemas.microsoft.com/office/drawing/2014/main" id="{B2245BCD-0ECE-49A6-ABFB-694E3B803BA3}"/>
                  </a:ext>
                </a:extLst>
              </p:cNvPr>
              <p:cNvSpPr/>
              <p:nvPr/>
            </p:nvSpPr>
            <p:spPr>
              <a:xfrm>
                <a:off x="4604500" y="3216729"/>
                <a:ext cx="457358" cy="971550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9" name="Arrow: Left-Up 178">
                <a:extLst>
                  <a:ext uri="{FF2B5EF4-FFF2-40B4-BE49-F238E27FC236}">
                    <a16:creationId xmlns:a16="http://schemas.microsoft.com/office/drawing/2014/main" id="{ABFB04B2-4229-445A-8742-C18E81D80875}"/>
                  </a:ext>
                </a:extLst>
              </p:cNvPr>
              <p:cNvSpPr/>
              <p:nvPr/>
            </p:nvSpPr>
            <p:spPr>
              <a:xfrm rot="5400000">
                <a:off x="4729845" y="3184072"/>
                <a:ext cx="440871" cy="930728"/>
              </a:xfrm>
              <a:prstGeom prst="leftUp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0" name="Arrow: Down 179">
                <a:extLst>
                  <a:ext uri="{FF2B5EF4-FFF2-40B4-BE49-F238E27FC236}">
                    <a16:creationId xmlns:a16="http://schemas.microsoft.com/office/drawing/2014/main" id="{B7A45496-D344-45CB-A748-C462645F1664}"/>
                  </a:ext>
                </a:extLst>
              </p:cNvPr>
              <p:cNvSpPr/>
              <p:nvPr/>
            </p:nvSpPr>
            <p:spPr>
              <a:xfrm rot="16200000">
                <a:off x="5128659" y="3235213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1" name="Arrow: Down 180">
                <a:extLst>
                  <a:ext uri="{FF2B5EF4-FFF2-40B4-BE49-F238E27FC236}">
                    <a16:creationId xmlns:a16="http://schemas.microsoft.com/office/drawing/2014/main" id="{63248346-E18B-4E63-85FD-8AB315E68E1C}"/>
                  </a:ext>
                </a:extLst>
              </p:cNvPr>
              <p:cNvSpPr/>
              <p:nvPr/>
            </p:nvSpPr>
            <p:spPr>
              <a:xfrm>
                <a:off x="4833179" y="3803719"/>
                <a:ext cx="220186" cy="45735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67D4CEE9-AED6-46FE-AAA9-D904EB68A508}"/>
              </a:ext>
            </a:extLst>
          </p:cNvPr>
          <p:cNvCxnSpPr>
            <a:cxnSpLocks/>
            <a:stCxn id="106" idx="5"/>
            <a:endCxn id="180" idx="2"/>
          </p:cNvCxnSpPr>
          <p:nvPr/>
        </p:nvCxnSpPr>
        <p:spPr>
          <a:xfrm flipH="1">
            <a:off x="1652753" y="3234723"/>
            <a:ext cx="1546263" cy="1901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CB4577E4-3ED1-45B3-A154-0C398841639E}"/>
              </a:ext>
            </a:extLst>
          </p:cNvPr>
          <p:cNvSpPr/>
          <p:nvPr/>
        </p:nvSpPr>
        <p:spPr>
          <a:xfrm>
            <a:off x="757996" y="3041534"/>
            <a:ext cx="1567401" cy="1160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7EF72DD-70BA-455A-BF70-FC00B2DA9660}"/>
              </a:ext>
            </a:extLst>
          </p:cNvPr>
          <p:cNvSpPr txBox="1"/>
          <p:nvPr/>
        </p:nvSpPr>
        <p:spPr>
          <a:xfrm>
            <a:off x="1700969" y="3826049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e.g. Filter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FA851EC-840E-4D23-B1FB-7F60C0290413}"/>
              </a:ext>
            </a:extLst>
          </p:cNvPr>
          <p:cNvSpPr txBox="1"/>
          <p:nvPr/>
        </p:nvSpPr>
        <p:spPr>
          <a:xfrm>
            <a:off x="889120" y="3854319"/>
            <a:ext cx="9220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WSS/ROADM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634DEFF-2AAA-4DF6-91C6-296E8365977E}"/>
              </a:ext>
            </a:extLst>
          </p:cNvPr>
          <p:cNvCxnSpPr>
            <a:cxnSpLocks/>
          </p:cNvCxnSpPr>
          <p:nvPr/>
        </p:nvCxnSpPr>
        <p:spPr>
          <a:xfrm flipH="1">
            <a:off x="896444" y="2597548"/>
            <a:ext cx="7412012" cy="4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2A334809-DA17-4D84-96D6-8D8F9DD6565A}"/>
              </a:ext>
            </a:extLst>
          </p:cNvPr>
          <p:cNvSpPr txBox="1"/>
          <p:nvPr/>
        </p:nvSpPr>
        <p:spPr>
          <a:xfrm>
            <a:off x="2455071" y="2125856"/>
            <a:ext cx="29787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DCI, integretaed DWDM-line port in Client equipment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92DAC97-0CCD-4873-88A0-51479BA9B08A}"/>
              </a:ext>
            </a:extLst>
          </p:cNvPr>
          <p:cNvCxnSpPr>
            <a:cxnSpLocks/>
            <a:stCxn id="117" idx="1"/>
            <a:endCxn id="179" idx="0"/>
          </p:cNvCxnSpPr>
          <p:nvPr/>
        </p:nvCxnSpPr>
        <p:spPr>
          <a:xfrm flipH="1" flipV="1">
            <a:off x="1626246" y="3579558"/>
            <a:ext cx="2275508" cy="375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A05A5D36-1EC3-41C1-AC0C-656C04E85C88}"/>
              </a:ext>
            </a:extLst>
          </p:cNvPr>
          <p:cNvSpPr txBox="1"/>
          <p:nvPr/>
        </p:nvSpPr>
        <p:spPr>
          <a:xfrm>
            <a:off x="4786334" y="2687423"/>
            <a:ext cx="1412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3655"/>
                </a:solidFill>
              </a:rPr>
              <a:t>Spectrum service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485DF28-A191-4E64-8B24-A34AC884A0DE}"/>
              </a:ext>
            </a:extLst>
          </p:cNvPr>
          <p:cNvSpPr txBox="1"/>
          <p:nvPr/>
        </p:nvSpPr>
        <p:spPr>
          <a:xfrm>
            <a:off x="4786334" y="2987505"/>
            <a:ext cx="40676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Third party device connected to a WSS port in the ROADM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Supports multiple light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The user stands free to use the dedicated spectrum as they want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03655"/>
                </a:solidFill>
              </a:rPr>
              <a:t>Spectrum size could be several hundreds of GHz but should be limited to a certain value</a:t>
            </a:r>
          </a:p>
        </p:txBody>
      </p:sp>
    </p:spTree>
    <p:extLst>
      <p:ext uri="{BB962C8B-B14F-4D97-AF65-F5344CB8AC3E}">
        <p14:creationId xmlns:p14="http://schemas.microsoft.com/office/powerpoint/2010/main" val="175221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0FF1A-7694-4CE3-BE69-1E254480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1149765"/>
            <a:ext cx="8439238" cy="3213229"/>
          </a:xfrm>
        </p:spPr>
        <p:txBody>
          <a:bodyPr>
            <a:normAutofit/>
          </a:bodyPr>
          <a:lstStyle/>
          <a:p>
            <a:r>
              <a:rPr lang="en-US" sz="1800" dirty="0"/>
              <a:t>Spectrum sharing fully utilizes the line system capacity and saves cost</a:t>
            </a:r>
          </a:p>
          <a:p>
            <a:pPr lvl="1"/>
            <a:r>
              <a:rPr lang="en-US" sz="1600" dirty="0"/>
              <a:t>Deployed line system enables enormous amount of capacity: several </a:t>
            </a:r>
            <a:r>
              <a:rPr lang="en-US" sz="1600" dirty="0" err="1"/>
              <a:t>Tbit</a:t>
            </a:r>
            <a:r>
              <a:rPr lang="en-US" sz="1600" dirty="0"/>
              <a:t>/s</a:t>
            </a:r>
          </a:p>
          <a:p>
            <a:pPr lvl="1"/>
            <a:r>
              <a:rPr lang="en-US" sz="1600" dirty="0"/>
              <a:t>No single NREN needs all this capacity</a:t>
            </a:r>
          </a:p>
          <a:p>
            <a:pPr lvl="1"/>
            <a:r>
              <a:rPr lang="en-US" sz="1600" dirty="0"/>
              <a:t>Sharing will save unnecessary deployments </a:t>
            </a:r>
          </a:p>
          <a:p>
            <a:pPr lvl="1"/>
            <a:r>
              <a:rPr lang="en-US" sz="1600" dirty="0"/>
              <a:t>Gives better redundancy since different partners can focus on deployments in different geographical areas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Different part of the optical delivery chain have different lifecycles</a:t>
            </a:r>
          </a:p>
          <a:p>
            <a:pPr lvl="1"/>
            <a:r>
              <a:rPr lang="en-US" sz="1600" dirty="0"/>
              <a:t>Separation of line system from adaption function(transponders) gives the freedom to choose the best cost efficient solution at any given time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Avoids vendor lock-in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A1FE9-C5D0-4D94-9AD0-76B6A63A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7CBF4E-91D7-4B21-8017-4952AFAE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5393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A8E10-36B2-4970-933E-13B19F6B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81" y="1123638"/>
            <a:ext cx="8439238" cy="3639951"/>
          </a:xfrm>
        </p:spPr>
        <p:txBody>
          <a:bodyPr>
            <a:normAutofit/>
          </a:bodyPr>
          <a:lstStyle/>
          <a:p>
            <a:r>
              <a:rPr lang="en-US" sz="1600" dirty="0"/>
              <a:t>Host Line System should:</a:t>
            </a:r>
          </a:p>
          <a:p>
            <a:pPr lvl="1"/>
            <a:r>
              <a:rPr lang="en-US" sz="1400" dirty="0"/>
              <a:t>Provide the customer with OSNR/GSNR values between different edge nodes</a:t>
            </a:r>
          </a:p>
          <a:p>
            <a:pPr lvl="2"/>
            <a:r>
              <a:rPr lang="en-US" sz="1400" dirty="0"/>
              <a:t>(OSNR &amp; GSNR) can be used to predict the performance of source modem used by the customer</a:t>
            </a:r>
          </a:p>
          <a:p>
            <a:pPr lvl="2"/>
            <a:r>
              <a:rPr lang="en-US" sz="1400" dirty="0"/>
              <a:t>EOL Margin considerations</a:t>
            </a:r>
          </a:p>
          <a:p>
            <a:pPr lvl="2"/>
            <a:r>
              <a:rPr lang="en-US" sz="1400" dirty="0"/>
              <a:t>These parameters could be used to define the right price for the spectrum service we buy/deliver</a:t>
            </a:r>
          </a:p>
          <a:p>
            <a:r>
              <a:rPr lang="en-US" sz="1600" dirty="0"/>
              <a:t>The customer </a:t>
            </a:r>
            <a:r>
              <a:rPr lang="en-US" sz="1600" b="1" dirty="0"/>
              <a:t>must</a:t>
            </a:r>
            <a:r>
              <a:rPr lang="en-US" sz="1600" dirty="0"/>
              <a:t> to commit to:</a:t>
            </a:r>
          </a:p>
          <a:p>
            <a:pPr lvl="1"/>
            <a:r>
              <a:rPr lang="en-US" sz="1400" dirty="0"/>
              <a:t>Coherent light, waveform that has been agreed</a:t>
            </a:r>
          </a:p>
          <a:p>
            <a:pPr lvl="1"/>
            <a:r>
              <a:rPr lang="en-US" sz="1400" dirty="0"/>
              <a:t>Power levels that are constant</a:t>
            </a:r>
          </a:p>
          <a:p>
            <a:pPr lvl="1"/>
            <a:r>
              <a:rPr lang="en-US" sz="1400" dirty="0"/>
              <a:t>Spectrum quality: make the QoS data available to the host OLS operator</a:t>
            </a:r>
          </a:p>
          <a:p>
            <a:pPr lvl="1"/>
            <a:r>
              <a:rPr lang="en-US" sz="1400" dirty="0"/>
              <a:t>Participate in a joint engineering team with OLS operator to discuss planning and operational issues (there will be a closer relationship between the service provider and user)</a:t>
            </a:r>
          </a:p>
          <a:p>
            <a:r>
              <a:rPr lang="en-US" sz="1600" dirty="0"/>
              <a:t>Lab-testing and verification should be done in partnership with customer before connecting third part equipment to the line system</a:t>
            </a:r>
          </a:p>
          <a:p>
            <a:r>
              <a:rPr lang="en-US" sz="1600" dirty="0"/>
              <a:t>You need to have a trust with the organization you share spectrum with.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86CB4-4780-4E0B-8E51-E1DDC34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A861FC-E27A-4A30-BC56-BEA511B6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Sharing, Considerations/Challenges and requirements (1)</a:t>
            </a:r>
          </a:p>
        </p:txBody>
      </p:sp>
    </p:spTree>
    <p:extLst>
      <p:ext uri="{BB962C8B-B14F-4D97-AF65-F5344CB8AC3E}">
        <p14:creationId xmlns:p14="http://schemas.microsoft.com/office/powerpoint/2010/main" val="185469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0E39D-E5BC-4E44-8721-B4C66D04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Need to create a common set of rules. Rules which the spectrum provider and spectrum user could use to configure their network (should be done in WP7-T2).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OLS provider should be able to provide the true OSNR/GSNR values from any node to any node in the network</a:t>
            </a:r>
          </a:p>
          <a:p>
            <a:pPr lvl="1"/>
            <a:r>
              <a:rPr lang="en-US" sz="1400" dirty="0"/>
              <a:t>Spectrum customer should know in advance the quality of the spectrum they will get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Privacy: Fully separation between spectrum customers.</a:t>
            </a:r>
          </a:p>
          <a:p>
            <a:pPr lvl="1"/>
            <a:r>
              <a:rPr lang="en-US" sz="1400" dirty="0"/>
              <a:t>Any spectrum-customer should only have access to their own part of spectrum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Security: Protect the spectrum users against each other</a:t>
            </a:r>
          </a:p>
          <a:p>
            <a:pPr lvl="1"/>
            <a:r>
              <a:rPr lang="en-US" sz="1400" dirty="0"/>
              <a:t>Changes on one part of spectrum shouldn't affect other spectrum users</a:t>
            </a:r>
          </a:p>
          <a:p>
            <a:pPr lvl="1"/>
            <a:r>
              <a:rPr lang="en-US" sz="1400" dirty="0"/>
              <a:t>Ability to adjust and police any optical ingress port (spectrum) which violates the agreed optical parameter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3428F-F2F2-4C18-87FA-076B928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7B7B1D-3C14-4B13-97E5-5186441F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Sharing, Considerations/Challenges and requirements (2)</a:t>
            </a:r>
          </a:p>
        </p:txBody>
      </p:sp>
    </p:spTree>
    <p:extLst>
      <p:ext uri="{BB962C8B-B14F-4D97-AF65-F5344CB8AC3E}">
        <p14:creationId xmlns:p14="http://schemas.microsoft.com/office/powerpoint/2010/main" val="326193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Guy Roberts, Network Architect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7643" y="2083469"/>
            <a:ext cx="6048899" cy="426979"/>
          </a:xfrm>
        </p:spPr>
        <p:txBody>
          <a:bodyPr/>
          <a:lstStyle/>
          <a:p>
            <a:r>
              <a:rPr lang="en-GB" dirty="0"/>
              <a:t>Spectrum sharing in GÉANT network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Tallinn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19/06/2019</a:t>
            </a:r>
          </a:p>
        </p:txBody>
      </p:sp>
    </p:spTree>
    <p:extLst>
      <p:ext uri="{BB962C8B-B14F-4D97-AF65-F5344CB8AC3E}">
        <p14:creationId xmlns:p14="http://schemas.microsoft.com/office/powerpoint/2010/main" val="98563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 the beginning: 2015 </a:t>
            </a:r>
            <a:r>
              <a:rPr lang="en-GB" sz="2000" dirty="0" err="1"/>
              <a:t>Ams</a:t>
            </a:r>
            <a:r>
              <a:rPr lang="en-GB" sz="2000" dirty="0"/>
              <a:t> to Ham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245943" y="1172499"/>
            <a:ext cx="2853813" cy="3536661"/>
          </a:xfrm>
        </p:spPr>
        <p:txBody>
          <a:bodyPr>
            <a:normAutofit/>
          </a:bodyPr>
          <a:lstStyle/>
          <a:p>
            <a:r>
              <a:rPr lang="en-GB" dirty="0"/>
              <a:t>R&amp;E community had two parallel fibre systems between Amsterdam and Hamburg.</a:t>
            </a:r>
          </a:p>
          <a:p>
            <a:r>
              <a:rPr lang="en-GB" dirty="0"/>
              <a:t>Yellow cable is SURFnet.</a:t>
            </a:r>
          </a:p>
          <a:p>
            <a:r>
              <a:rPr lang="en-GB" dirty="0"/>
              <a:t>Green cable is GÉANT.</a:t>
            </a:r>
          </a:p>
          <a:p>
            <a:r>
              <a:rPr lang="en-GB" dirty="0"/>
              <a:t>Duplication of infrastructure diluted utilization.</a:t>
            </a:r>
          </a:p>
          <a:p>
            <a:r>
              <a:rPr lang="en-GB" dirty="0"/>
              <a:t>Objective 1: remove one fibre system and share remaining fibre</a:t>
            </a:r>
          </a:p>
          <a:p>
            <a:r>
              <a:rPr lang="en-GB" dirty="0"/>
              <a:t>Objective 2: retain GMPLS control plane</a:t>
            </a:r>
          </a:p>
          <a:p>
            <a:r>
              <a:rPr lang="en-GB" dirty="0"/>
              <a:t>Solution: alien waves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8244"/>
          <a:stretch/>
        </p:blipFill>
        <p:spPr>
          <a:xfrm>
            <a:off x="376084" y="1172499"/>
            <a:ext cx="5670756" cy="33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935" y="946114"/>
            <a:ext cx="8968611" cy="1299545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GB" sz="1400" dirty="0">
                <a:solidFill>
                  <a:srgbClr val="1C4161"/>
                </a:solidFill>
              </a:rPr>
              <a:t>We have integrated DTN-X with DCIs and use DCI for IP/MPLS trunks</a:t>
            </a:r>
          </a:p>
          <a:p>
            <a:pPr>
              <a:spcBef>
                <a:spcPts val="1000"/>
              </a:spcBef>
            </a:pPr>
            <a:r>
              <a:rPr lang="en-GB" sz="1400" dirty="0">
                <a:solidFill>
                  <a:srgbClr val="1C4161"/>
                </a:solidFill>
              </a:rPr>
              <a:t>Keep DTN-X for link management and lambda provisioning greatly simplifying DCI role and minimising risk</a:t>
            </a:r>
          </a:p>
          <a:p>
            <a:pPr>
              <a:spcBef>
                <a:spcPts val="1000"/>
              </a:spcBef>
            </a:pPr>
            <a:r>
              <a:rPr lang="en-GB" sz="1400" dirty="0">
                <a:solidFill>
                  <a:srgbClr val="1C4161"/>
                </a:solidFill>
              </a:rPr>
              <a:t>Integration of DCI allows for growth offset and generate spares to be used for Lambda services growth</a:t>
            </a:r>
          </a:p>
          <a:p>
            <a:pPr>
              <a:spcBef>
                <a:spcPts val="1000"/>
              </a:spcBef>
            </a:pPr>
            <a:r>
              <a:rPr lang="en-GB" sz="1400" dirty="0">
                <a:solidFill>
                  <a:srgbClr val="1C4161"/>
                </a:solidFill>
              </a:rPr>
              <a:t>DCIs can be easily re-used after line system re-procurement in 2020/2021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2017/18: IP trunks on AWs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/>
          <a:stretch/>
        </p:blipFill>
        <p:spPr>
          <a:xfrm>
            <a:off x="4755884" y="2245659"/>
            <a:ext cx="3917181" cy="245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38B78-D100-4DD3-B9E4-FC0D0427C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2348881"/>
            <a:ext cx="3798507" cy="2223823"/>
          </a:xfrm>
          <a:prstGeom prst="rect">
            <a:avLst/>
          </a:prstGeom>
        </p:spPr>
      </p:pic>
      <p:pic>
        <p:nvPicPr>
          <p:cNvPr id="9" name="Picture 2" descr="Image result for coriant groove g30">
            <a:extLst>
              <a:ext uri="{FF2B5EF4-FFF2-40B4-BE49-F238E27FC236}">
                <a16:creationId xmlns:a16="http://schemas.microsoft.com/office/drawing/2014/main" id="{9726D351-1867-4A5E-BFFB-D1C909D1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51" y="4053072"/>
            <a:ext cx="1917731" cy="9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FE8FA-F234-4BC0-B0E4-974435CCC0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6173" r="48902" b="4562"/>
          <a:stretch/>
        </p:blipFill>
        <p:spPr>
          <a:xfrm>
            <a:off x="4155079" y="2245659"/>
            <a:ext cx="1201609" cy="12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286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8443</TotalTime>
  <Words>1363</Words>
  <Application>Microsoft Office PowerPoint</Application>
  <PresentationFormat>On-screen Show (16:9)</PresentationFormat>
  <Paragraphs>245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GEANT Association</vt:lpstr>
      <vt:lpstr>PowerPoint Presentation</vt:lpstr>
      <vt:lpstr>What is Spectrum Sharing?</vt:lpstr>
      <vt:lpstr>What is Spectrum Sharing?</vt:lpstr>
      <vt:lpstr>Motivation</vt:lpstr>
      <vt:lpstr>Spectrum Sharing, Considerations/Challenges and requirements (1)</vt:lpstr>
      <vt:lpstr>Spectrum Sharing, Considerations/Challenges and requirements (2)</vt:lpstr>
      <vt:lpstr>PowerPoint Presentation</vt:lpstr>
      <vt:lpstr>In the beginning: 2015 Ams to Ham</vt:lpstr>
      <vt:lpstr>2017/18: IP trunks on AWs</vt:lpstr>
      <vt:lpstr>Challenges with spectrum sharing</vt:lpstr>
      <vt:lpstr>New GÉANT network</vt:lpstr>
      <vt:lpstr>Spectrum: managing 64QAM and beyond</vt:lpstr>
      <vt:lpstr>Modelling Spectrum Sharing</vt:lpstr>
      <vt:lpstr>Modelling spectrum sharing</vt:lpstr>
      <vt:lpstr>NREN spectrum vs. commercial DF </vt:lpstr>
      <vt:lpstr>WP7 T2: Building a spectrum service</vt:lpstr>
      <vt:lpstr>Summary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Guy Roberts</cp:lastModifiedBy>
  <cp:revision>165</cp:revision>
  <dcterms:created xsi:type="dcterms:W3CDTF">2015-04-29T14:13:57Z</dcterms:created>
  <dcterms:modified xsi:type="dcterms:W3CDTF">2019-06-19T05:24:42Z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