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126" r:id="rId2"/>
    <p:sldId id="959" r:id="rId3"/>
    <p:sldId id="810" r:id="rId4"/>
    <p:sldId id="838" r:id="rId5"/>
    <p:sldId id="1003" r:id="rId6"/>
    <p:sldId id="1004" r:id="rId7"/>
    <p:sldId id="1011" r:id="rId8"/>
    <p:sldId id="990" r:id="rId9"/>
    <p:sldId id="1010" r:id="rId10"/>
    <p:sldId id="985" r:id="rId11"/>
    <p:sldId id="1005" r:id="rId12"/>
    <p:sldId id="1012" r:id="rId13"/>
    <p:sldId id="1013" r:id="rId14"/>
    <p:sldId id="1014" r:id="rId15"/>
    <p:sldId id="1015" r:id="rId16"/>
    <p:sldId id="996" r:id="rId17"/>
    <p:sldId id="1006" r:id="rId18"/>
    <p:sldId id="1007" r:id="rId19"/>
    <p:sldId id="1019" r:id="rId20"/>
    <p:sldId id="998" r:id="rId21"/>
    <p:sldId id="1009" r:id="rId22"/>
    <p:sldId id="1008" r:id="rId23"/>
    <p:sldId id="269" r:id="rId24"/>
    <p:sldId id="1016" r:id="rId25"/>
    <p:sldId id="259" r:id="rId26"/>
    <p:sldId id="1002" r:id="rId27"/>
    <p:sldId id="279" r:id="rId28"/>
    <p:sldId id="258" r:id="rId29"/>
    <p:sldId id="1000" r:id="rId30"/>
    <p:sldId id="1017" r:id="rId31"/>
  </p:sldIdLst>
  <p:sldSz cx="12192000" cy="6858000"/>
  <p:notesSz cx="7099300" cy="10234613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0000"/>
    <a:srgbClr val="39A1FF"/>
    <a:srgbClr val="FF00F6"/>
    <a:srgbClr val="39AFFF"/>
    <a:srgbClr val="FFFF00"/>
    <a:srgbClr val="005DBB"/>
    <a:srgbClr val="3366FF"/>
    <a:srgbClr val="0066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9" autoAdjust="0"/>
    <p:restoredTop sz="91633" autoAdjust="0"/>
  </p:normalViewPr>
  <p:slideViewPr>
    <p:cSldViewPr>
      <p:cViewPr varScale="1">
        <p:scale>
          <a:sx n="117" d="100"/>
          <a:sy n="117" d="100"/>
        </p:scale>
        <p:origin x="148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64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GB">
              <a:latin typeface="Verdana"/>
              <a:ea typeface="Verdana"/>
              <a:cs typeface="Verdana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GB">
              <a:latin typeface="Verdana"/>
              <a:ea typeface="Verdana"/>
              <a:cs typeface="Verdana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GB">
              <a:latin typeface="Verdana"/>
              <a:ea typeface="Verdana"/>
              <a:cs typeface="Verdana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3BB3F6E-06D9-E744-8AD3-C080868A02CF}" type="slidenum">
              <a:rPr lang="en-GB">
                <a:latin typeface="Verdana"/>
                <a:ea typeface="Verdana"/>
                <a:cs typeface="Verdana"/>
              </a:rPr>
              <a:pPr>
                <a:defRPr/>
              </a:pPr>
              <a:t>‹#›</a:t>
            </a:fld>
            <a:endParaRPr lang="en-GB"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94392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for at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teksttypografierne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masteren</a:t>
            </a:r>
            <a:endParaRPr lang="en-GB" noProof="0" dirty="0"/>
          </a:p>
          <a:p>
            <a:pPr lvl="1"/>
            <a:r>
              <a:rPr lang="en-GB" noProof="0" dirty="0" err="1"/>
              <a:t>Andet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911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Verdana"/>
        <a:ea typeface="Verdana"/>
        <a:cs typeface="Verdana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Verdana"/>
        <a:ea typeface="Verdan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Verdana"/>
        <a:ea typeface="Verdan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Verdana"/>
        <a:ea typeface="Verdan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Verdana"/>
        <a:ea typeface="Verdan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08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NREN collaboration</a:t>
            </a:r>
          </a:p>
          <a:p>
            <a:endParaRPr lang="en-US" dirty="0"/>
          </a:p>
          <a:p>
            <a:r>
              <a:rPr lang="en-US" dirty="0"/>
              <a:t>Facilitate collaborations among Nordic </a:t>
            </a:r>
            <a:r>
              <a:rPr lang="en-US" dirty="0" err="1"/>
              <a:t>communutues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F8BBB-D635-0D44-B4ED-B1EDDF27D66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4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Collaboration </a:t>
            </a:r>
            <a:r>
              <a:rPr lang="da-DK" dirty="0" err="1"/>
              <a:t>was</a:t>
            </a:r>
            <a:r>
              <a:rPr lang="da-DK" dirty="0"/>
              <a:t> all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building</a:t>
            </a:r>
            <a:r>
              <a:rPr lang="da-DK" dirty="0"/>
              <a:t> the </a:t>
            </a:r>
            <a:r>
              <a:rPr lang="da-DK" dirty="0" err="1"/>
              <a:t>network</a:t>
            </a:r>
            <a:endParaRPr lang="da-DK" dirty="0"/>
          </a:p>
          <a:p>
            <a:r>
              <a:rPr lang="da-DK" dirty="0"/>
              <a:t>Focus on country, region, </a:t>
            </a:r>
            <a:r>
              <a:rPr lang="da-DK" dirty="0" err="1"/>
              <a:t>continent</a:t>
            </a:r>
            <a:endParaRPr lang="da-DK" dirty="0"/>
          </a:p>
          <a:p>
            <a:r>
              <a:rPr lang="da-DK" dirty="0"/>
              <a:t>High-</a:t>
            </a:r>
            <a:r>
              <a:rPr lang="da-DK" dirty="0" err="1"/>
              <a:t>level</a:t>
            </a:r>
            <a:r>
              <a:rPr lang="da-DK" dirty="0"/>
              <a:t> global </a:t>
            </a:r>
            <a:r>
              <a:rPr lang="da-DK" dirty="0" err="1"/>
              <a:t>collaboration</a:t>
            </a:r>
            <a:r>
              <a:rPr lang="da-DK" dirty="0"/>
              <a:t> on </a:t>
            </a:r>
            <a:r>
              <a:rPr lang="da-DK" dirty="0" err="1"/>
              <a:t>connectivity</a:t>
            </a:r>
            <a:endParaRPr lang="da-DK" dirty="0"/>
          </a:p>
          <a:p>
            <a:endParaRPr lang="da-DK" dirty="0"/>
          </a:p>
          <a:p>
            <a:r>
              <a:rPr lang="da-DK" b="1" dirty="0"/>
              <a:t>Support for </a:t>
            </a:r>
            <a:r>
              <a:rPr lang="da-DK" b="1" dirty="0" err="1"/>
              <a:t>high</a:t>
            </a:r>
            <a:r>
              <a:rPr lang="da-DK" b="1" dirty="0"/>
              <a:t>-profile </a:t>
            </a:r>
            <a:r>
              <a:rPr lang="da-DK" b="1" dirty="0" err="1"/>
              <a:t>clobal</a:t>
            </a:r>
            <a:r>
              <a:rPr lang="da-DK" b="1" dirty="0"/>
              <a:t> science </a:t>
            </a:r>
            <a:r>
              <a:rPr lang="da-DK" b="1" dirty="0" err="1"/>
              <a:t>collaborations</a:t>
            </a:r>
            <a:endParaRPr lang="da-DK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668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Support </a:t>
            </a:r>
            <a:r>
              <a:rPr lang="da-DK" dirty="0" err="1"/>
              <a:t>user</a:t>
            </a:r>
            <a:r>
              <a:rPr lang="da-DK" dirty="0"/>
              <a:t> </a:t>
            </a:r>
            <a:r>
              <a:rPr lang="da-DK" dirty="0" err="1"/>
              <a:t>collavorations</a:t>
            </a:r>
            <a:endParaRPr lang="da-DK" dirty="0"/>
          </a:p>
          <a:p>
            <a:r>
              <a:rPr lang="da-DK" dirty="0" err="1"/>
              <a:t>Collaborative</a:t>
            </a:r>
            <a:r>
              <a:rPr lang="da-DK" dirty="0"/>
              <a:t> </a:t>
            </a:r>
            <a:r>
              <a:rPr lang="da-DK" dirty="0" err="1"/>
              <a:t>reserarch</a:t>
            </a:r>
            <a:r>
              <a:rPr lang="da-DK" dirty="0"/>
              <a:t> </a:t>
            </a:r>
            <a:r>
              <a:rPr lang="da-DK" dirty="0" err="1"/>
              <a:t>projects</a:t>
            </a:r>
            <a:endParaRPr lang="da-DK" dirty="0"/>
          </a:p>
          <a:p>
            <a:r>
              <a:rPr lang="da-DK" dirty="0" err="1"/>
              <a:t>Multi-stakeholder</a:t>
            </a:r>
            <a:r>
              <a:rPr lang="da-DK" dirty="0"/>
              <a:t> </a:t>
            </a:r>
            <a:r>
              <a:rPr lang="da-DK" dirty="0" err="1"/>
              <a:t>education</a:t>
            </a:r>
            <a:r>
              <a:rPr lang="da-DK" dirty="0"/>
              <a:t> and </a:t>
            </a:r>
            <a:r>
              <a:rPr lang="da-DK" dirty="0" err="1"/>
              <a:t>training</a:t>
            </a:r>
            <a:r>
              <a:rPr lang="da-DK" dirty="0"/>
              <a:t> </a:t>
            </a:r>
            <a:r>
              <a:rPr lang="da-DK" dirty="0" err="1"/>
              <a:t>initiatives</a:t>
            </a:r>
            <a:endParaRPr lang="da-DK" dirty="0"/>
          </a:p>
          <a:p>
            <a:endParaRPr lang="da-DK" dirty="0"/>
          </a:p>
          <a:p>
            <a:r>
              <a:rPr lang="da-DK" b="1" dirty="0" err="1"/>
              <a:t>Colaboration</a:t>
            </a:r>
            <a:r>
              <a:rPr lang="da-DK" b="1" dirty="0"/>
              <a:t> in </a:t>
            </a:r>
            <a:r>
              <a:rPr lang="da-DK" b="1" dirty="0" err="1"/>
              <a:t>providing</a:t>
            </a:r>
            <a:r>
              <a:rPr lang="da-DK" b="1" dirty="0"/>
              <a:t> services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91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31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- </a:t>
            </a:r>
            <a:r>
              <a:rPr lang="da-DK" dirty="0" err="1"/>
              <a:t>It’s</a:t>
            </a:r>
            <a:r>
              <a:rPr lang="da-DK" dirty="0"/>
              <a:t> all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inviting</a:t>
            </a:r>
            <a:r>
              <a:rPr lang="da-DK" dirty="0"/>
              <a:t> </a:t>
            </a:r>
            <a:r>
              <a:rPr lang="da-DK" dirty="0" err="1"/>
              <a:t>people</a:t>
            </a:r>
            <a:r>
              <a:rPr lang="da-DK" dirty="0"/>
              <a:t> </a:t>
            </a:r>
            <a:r>
              <a:rPr lang="da-DK" dirty="0" err="1"/>
              <a:t>into</a:t>
            </a:r>
            <a:r>
              <a:rPr lang="da-DK" dirty="0"/>
              <a:t> the </a:t>
            </a:r>
            <a:r>
              <a:rPr lang="da-DK" dirty="0" err="1"/>
              <a:t>collaboration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06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/>
              <a:t>Europe – Asia </a:t>
            </a:r>
            <a:r>
              <a:rPr lang="da-DK" dirty="0" err="1"/>
              <a:t>connectivity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India in  </a:t>
            </a:r>
            <a:r>
              <a:rPr lang="da-DK" dirty="0" err="1"/>
              <a:t>next</a:t>
            </a:r>
            <a:r>
              <a:rPr lang="da-DK" dirty="0"/>
              <a:t> step CAE1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73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 err="1"/>
              <a:t>Direvct</a:t>
            </a:r>
            <a:r>
              <a:rPr lang="da-DK" dirty="0"/>
              <a:t> </a:t>
            </a:r>
            <a:r>
              <a:rPr lang="da-DK" dirty="0" err="1"/>
              <a:t>supprot</a:t>
            </a:r>
            <a:r>
              <a:rPr lang="da-DK" dirty="0"/>
              <a:t> for </a:t>
            </a:r>
            <a:r>
              <a:rPr lang="da-DK" dirty="0" err="1"/>
              <a:t>emerging</a:t>
            </a:r>
            <a:r>
              <a:rPr lang="da-DK" dirty="0"/>
              <a:t> NREN</a:t>
            </a:r>
          </a:p>
          <a:p>
            <a:pPr marL="171450" indent="-171450">
              <a:buFontTx/>
              <a:buChar char="-"/>
            </a:pPr>
            <a:r>
              <a:rPr lang="da-DK" dirty="0" err="1"/>
              <a:t>Visiit</a:t>
            </a:r>
            <a:r>
              <a:rPr lang="da-DK" dirty="0"/>
              <a:t> from </a:t>
            </a:r>
            <a:r>
              <a:rPr lang="da-DK" dirty="0" err="1"/>
              <a:t>government</a:t>
            </a:r>
            <a:r>
              <a:rPr lang="da-DK" dirty="0"/>
              <a:t> officials</a:t>
            </a:r>
          </a:p>
          <a:p>
            <a:pPr marL="171450" indent="-171450">
              <a:buFontTx/>
              <a:buChar char="-"/>
            </a:pPr>
            <a:r>
              <a:rPr lang="da-DK" dirty="0" err="1"/>
              <a:t>Mediation</a:t>
            </a:r>
            <a:r>
              <a:rPr lang="da-DK" dirty="0"/>
              <a:t> of </a:t>
            </a:r>
            <a:r>
              <a:rPr lang="da-DK" dirty="0" err="1"/>
              <a:t>government</a:t>
            </a:r>
            <a:r>
              <a:rPr lang="da-DK" dirty="0"/>
              <a:t> – </a:t>
            </a:r>
            <a:r>
              <a:rPr lang="da-DK" dirty="0" err="1"/>
              <a:t>government</a:t>
            </a:r>
            <a:r>
              <a:rPr lang="da-DK" dirty="0"/>
              <a:t> </a:t>
            </a:r>
            <a:r>
              <a:rPr lang="da-DK" dirty="0" err="1"/>
              <a:t>contact</a:t>
            </a:r>
            <a:endParaRPr lang="da-DK" dirty="0"/>
          </a:p>
          <a:p>
            <a:pPr marL="171450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EXPLAIN NREN VALUE PROPOSATION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40DA7-E887-DB45-A9BA-6D9B4BB84991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37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529166" y="0"/>
            <a:ext cx="12721167" cy="6858000"/>
            <a:chOff x="-250" y="0"/>
            <a:chExt cx="6010" cy="4320"/>
          </a:xfrm>
        </p:grpSpPr>
        <p:pic>
          <p:nvPicPr>
            <p:cNvPr id="5" name="Picture 12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50" y="0"/>
              <a:ext cx="1510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AutoShape 10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412"/>
            </a:xfrm>
            <a:prstGeom prst="roundRect">
              <a:avLst>
                <a:gd name="adj" fmla="val 218"/>
              </a:avLst>
            </a:prstGeom>
            <a:solidFill>
              <a:srgbClr val="0095D9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407978" hangingPunct="0">
                <a:lnSpc>
                  <a:spcPct val="9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09" algn="l"/>
                  <a:tab pos="1312830" algn="l"/>
                  <a:tab pos="1970039" algn="l"/>
                  <a:tab pos="2627248" algn="l"/>
                  <a:tab pos="3282869" algn="l"/>
                  <a:tab pos="3940076" algn="l"/>
                  <a:tab pos="4595698" algn="l"/>
                  <a:tab pos="5252907" algn="l"/>
                  <a:tab pos="5910115" algn="l"/>
                  <a:tab pos="6565736" algn="l"/>
                  <a:tab pos="7222945" algn="l"/>
                  <a:tab pos="7880154" algn="l"/>
                  <a:tab pos="8535775" algn="l"/>
                </a:tabLst>
                <a:defRPr/>
              </a:pPr>
              <a:r>
                <a:rPr lang="en-GB" sz="2200" b="1">
                  <a:solidFill>
                    <a:srgbClr val="000000"/>
                  </a:solidFill>
                  <a:latin typeface="Verdana"/>
                  <a:ea typeface="Verdana"/>
                  <a:cs typeface="Verdana"/>
                </a:rPr>
                <a:t>  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1"/>
            <a:ext cx="3143251" cy="61555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b="1">
                <a:latin typeface="Verdana"/>
                <a:ea typeface="Verdana"/>
                <a:cs typeface="Verdana"/>
              </a:rPr>
              <a:t>NORDUnet</a:t>
            </a:r>
          </a:p>
          <a:p>
            <a:pPr algn="ctr">
              <a:defRPr/>
            </a:pPr>
            <a:r>
              <a:rPr lang="en-US" sz="600" b="1">
                <a:latin typeface="Verdana"/>
                <a:ea typeface="Verdana"/>
                <a:cs typeface="Verdana"/>
              </a:rPr>
              <a:t> Nordic Infrastructure for Research &amp; Education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3794" y="6525345"/>
            <a:ext cx="289025" cy="2167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9" name="Group 14"/>
          <p:cNvGrpSpPr>
            <a:grpSpLocks/>
          </p:cNvGrpSpPr>
          <p:nvPr userDrawn="1"/>
        </p:nvGrpSpPr>
        <p:grpSpPr bwMode="auto">
          <a:xfrm>
            <a:off x="-529166" y="0"/>
            <a:ext cx="12721167" cy="6858000"/>
            <a:chOff x="-250" y="0"/>
            <a:chExt cx="6010" cy="4320"/>
          </a:xfrm>
        </p:grpSpPr>
        <p:pic>
          <p:nvPicPr>
            <p:cNvPr id="10" name="Picture 22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50" y="0"/>
              <a:ext cx="1510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" name="AutoShape 10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412"/>
            </a:xfrm>
            <a:prstGeom prst="roundRect">
              <a:avLst>
                <a:gd name="adj" fmla="val 218"/>
              </a:avLst>
            </a:prstGeom>
            <a:solidFill>
              <a:srgbClr val="005DBB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407978" hangingPunct="0">
                <a:lnSpc>
                  <a:spcPct val="9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09" algn="l"/>
                  <a:tab pos="1312830" algn="l"/>
                  <a:tab pos="1970039" algn="l"/>
                  <a:tab pos="2627248" algn="l"/>
                  <a:tab pos="3282869" algn="l"/>
                  <a:tab pos="3940076" algn="l"/>
                  <a:tab pos="4595698" algn="l"/>
                  <a:tab pos="5252907" algn="l"/>
                  <a:tab pos="5910115" algn="l"/>
                  <a:tab pos="6565736" algn="l"/>
                  <a:tab pos="7222945" algn="l"/>
                  <a:tab pos="7880154" algn="l"/>
                  <a:tab pos="8535775" algn="l"/>
                </a:tabLst>
                <a:defRPr/>
              </a:pPr>
              <a:r>
                <a:rPr lang="en-GB" sz="2200" b="1">
                  <a:solidFill>
                    <a:srgbClr val="000000"/>
                  </a:solidFill>
                  <a:latin typeface="Verdana"/>
                  <a:ea typeface="Verdana"/>
                  <a:cs typeface="Verdana"/>
                </a:rPr>
                <a:t>   </a:t>
              </a:r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1689249"/>
            <a:ext cx="9979506" cy="1555751"/>
          </a:xfrm>
        </p:spPr>
        <p:txBody>
          <a:bodyPr/>
          <a:lstStyle>
            <a:lvl1pPr>
              <a:defRPr sz="3600" b="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9979506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11158-E0A6-3444-84DD-C10B1E551C3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pic>
        <p:nvPicPr>
          <p:cNvPr id="16" name="Picture 15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" y="10"/>
            <a:ext cx="2822400" cy="644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723" y="0"/>
            <a:ext cx="8592277" cy="642939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0FB68-CDDB-0A48-B4C9-EEF0B5E5563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04818" y="765176"/>
            <a:ext cx="2760133" cy="546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4417" y="765176"/>
            <a:ext cx="8077200" cy="546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95FB-6B2D-9742-89AD-9D2BE1BBF8B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723" y="2"/>
            <a:ext cx="8592277" cy="642919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2166" y="928668"/>
            <a:ext cx="4986867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88088" y="928668"/>
            <a:ext cx="4986867" cy="2189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672166" y="3297489"/>
            <a:ext cx="10203901" cy="2944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845D6-12DC-0842-B612-B7C30E1269D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657" y="2"/>
            <a:ext cx="9192344" cy="642919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9361" y="928671"/>
            <a:ext cx="9825590" cy="53022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AD643-71B7-CF42-9A3A-B10178C4608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  <p:sp>
        <p:nvSpPr>
          <p:cNvPr id="7" name="TextBox 6"/>
          <p:cNvSpPr txBox="1"/>
          <p:nvPr userDrawn="1"/>
        </p:nvSpPr>
        <p:spPr>
          <a:xfrm>
            <a:off x="1654630" y="1524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>
              <a:latin typeface="Verdana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4406901"/>
            <a:ext cx="926273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552" y="2906713"/>
            <a:ext cx="926273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33413-B858-3F42-BACF-DCCD5162941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723" y="2"/>
            <a:ext cx="8592277" cy="642919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8666" y="874692"/>
            <a:ext cx="4986867" cy="53737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8088" y="874693"/>
            <a:ext cx="4986867" cy="53737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34EA2-440C-5049-9976-7FA0BCB8342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723" y="1"/>
            <a:ext cx="8592277" cy="642919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496" y="850753"/>
            <a:ext cx="5039999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9496" y="1558294"/>
            <a:ext cx="5040000" cy="4554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8088" y="857232"/>
            <a:ext cx="5040000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88088" y="1580774"/>
            <a:ext cx="5101001" cy="45545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D2E4-4FF6-4D43-9124-BAB83CF5FD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723" y="0"/>
            <a:ext cx="8592277" cy="642939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E5528-F995-9448-9A3A-C86F05D5535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F0F41-E604-0E4C-A323-3A97649BDA3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96" y="742340"/>
            <a:ext cx="3384376" cy="670396"/>
          </a:xfrm>
        </p:spPr>
        <p:txBody>
          <a:bodyPr anchor="b"/>
          <a:lstStyle>
            <a:lvl1pPr algn="l">
              <a:defRPr sz="20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1904" y="736930"/>
            <a:ext cx="6815667" cy="53614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9496" y="1482331"/>
            <a:ext cx="33843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2F4FB-FAF3-9749-B612-5CBBB0DFCDE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800600"/>
            <a:ext cx="10225136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512" y="836713"/>
            <a:ext cx="10225136" cy="38908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3512" y="5367338"/>
            <a:ext cx="10225136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4162-35C8-DB4E-BE4C-78BA9DD55BC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5520" y="928688"/>
            <a:ext cx="9889431" cy="530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DDDDDD"/>
                  </a:outerShdw>
                </a:effectLst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DDDDDD"/>
                  </a:outerShdw>
                </a:effectLst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DDDDDD"/>
                  </a:outerShdw>
                </a:effectLst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D0FEE6D5-DD04-FF46-A2B3-90B38ABA5655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  <p:grpSp>
        <p:nvGrpSpPr>
          <p:cNvPr id="1030" name="Group 10"/>
          <p:cNvGrpSpPr>
            <a:grpSpLocks/>
          </p:cNvGrpSpPr>
          <p:nvPr/>
        </p:nvGrpSpPr>
        <p:grpSpPr bwMode="auto">
          <a:xfrm>
            <a:off x="-529166" y="0"/>
            <a:ext cx="12721167" cy="6858000"/>
            <a:chOff x="-250" y="0"/>
            <a:chExt cx="6010" cy="4320"/>
          </a:xfrm>
        </p:grpSpPr>
        <p:pic>
          <p:nvPicPr>
            <p:cNvPr id="1038" name="Picture 11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250" y="0"/>
              <a:ext cx="1316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108" name="AutoShape 12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412"/>
            </a:xfrm>
            <a:prstGeom prst="roundRect">
              <a:avLst>
                <a:gd name="adj" fmla="val 218"/>
              </a:avLst>
            </a:prstGeom>
            <a:solidFill>
              <a:srgbClr val="0095D9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407978" hangingPunct="0">
                <a:lnSpc>
                  <a:spcPct val="9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09" algn="l"/>
                  <a:tab pos="1312830" algn="l"/>
                  <a:tab pos="1970039" algn="l"/>
                  <a:tab pos="2627248" algn="l"/>
                  <a:tab pos="3282869" algn="l"/>
                  <a:tab pos="3940076" algn="l"/>
                  <a:tab pos="4595698" algn="l"/>
                  <a:tab pos="5252907" algn="l"/>
                  <a:tab pos="5910115" algn="l"/>
                  <a:tab pos="6565736" algn="l"/>
                  <a:tab pos="7222945" algn="l"/>
                  <a:tab pos="7880154" algn="l"/>
                  <a:tab pos="8535775" algn="l"/>
                </a:tabLst>
                <a:defRPr/>
              </a:pPr>
              <a:r>
                <a:rPr lang="en-GB" sz="2200" b="1">
                  <a:solidFill>
                    <a:srgbClr val="000000"/>
                  </a:solidFill>
                  <a:latin typeface="Verdana"/>
                  <a:ea typeface="Verdana"/>
                  <a:cs typeface="Verdana"/>
                </a:rPr>
                <a:t>  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"/>
            <a:ext cx="3143251" cy="61555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b="1">
                <a:latin typeface="Verdana"/>
                <a:ea typeface="Verdana"/>
                <a:cs typeface="Verdana"/>
              </a:rPr>
              <a:t>NORDUnet</a:t>
            </a:r>
          </a:p>
          <a:p>
            <a:pPr algn="ctr">
              <a:defRPr/>
            </a:pPr>
            <a:r>
              <a:rPr lang="en-US" sz="600" b="1">
                <a:latin typeface="Verdana"/>
                <a:ea typeface="Verdana"/>
                <a:cs typeface="Verdana"/>
              </a:rPr>
              <a:t>Nordic infrastructure for Research &amp; Education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952753" y="0"/>
            <a:ext cx="9239249" cy="6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titeltypografi i masteren</a:t>
            </a:r>
          </a:p>
        </p:txBody>
      </p:sp>
      <p:pic>
        <p:nvPicPr>
          <p:cNvPr id="1033" name="Picture 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663794" y="6525345"/>
            <a:ext cx="289025" cy="2167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034" name="Group 10"/>
          <p:cNvGrpSpPr>
            <a:grpSpLocks/>
          </p:cNvGrpSpPr>
          <p:nvPr userDrawn="1"/>
        </p:nvGrpSpPr>
        <p:grpSpPr bwMode="auto">
          <a:xfrm>
            <a:off x="-529166" y="0"/>
            <a:ext cx="12721167" cy="6858000"/>
            <a:chOff x="-250" y="0"/>
            <a:chExt cx="6010" cy="4320"/>
          </a:xfrm>
        </p:grpSpPr>
        <p:pic>
          <p:nvPicPr>
            <p:cNvPr id="1036" name="Picture 11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250" y="0"/>
              <a:ext cx="1316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5" name="AutoShape 12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412"/>
            </a:xfrm>
            <a:prstGeom prst="roundRect">
              <a:avLst>
                <a:gd name="adj" fmla="val 218"/>
              </a:avLst>
            </a:prstGeom>
            <a:solidFill>
              <a:srgbClr val="005DBB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407978" hangingPunct="0">
                <a:lnSpc>
                  <a:spcPct val="98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09" algn="l"/>
                  <a:tab pos="1312830" algn="l"/>
                  <a:tab pos="1970039" algn="l"/>
                  <a:tab pos="2627248" algn="l"/>
                  <a:tab pos="3282869" algn="l"/>
                  <a:tab pos="3940076" algn="l"/>
                  <a:tab pos="4595698" algn="l"/>
                  <a:tab pos="5252907" algn="l"/>
                  <a:tab pos="5910115" algn="l"/>
                  <a:tab pos="6565736" algn="l"/>
                  <a:tab pos="7222945" algn="l"/>
                  <a:tab pos="7880154" algn="l"/>
                  <a:tab pos="8535775" algn="l"/>
                </a:tabLst>
                <a:defRPr/>
              </a:pPr>
              <a:r>
                <a:rPr lang="en-GB" sz="2200" b="1">
                  <a:solidFill>
                    <a:srgbClr val="000000"/>
                  </a:solidFill>
                  <a:latin typeface="Verdana"/>
                  <a:ea typeface="Verdana"/>
                  <a:cs typeface="Verdana"/>
                </a:rPr>
                <a:t>   </a:t>
              </a:r>
            </a:p>
          </p:txBody>
        </p:sp>
      </p:grpSp>
      <p:pic>
        <p:nvPicPr>
          <p:cNvPr id="2" name="Picture 1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" y="1"/>
            <a:ext cx="2822400" cy="644811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tx1"/>
          </a:solidFill>
          <a:latin typeface="Verdana"/>
          <a:ea typeface="Verdana"/>
          <a:cs typeface="Verdan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  <a:ea typeface="ＭＳ Ｐゴシック" pitchFamily="-65" charset="-128"/>
          <a:cs typeface="ＭＳ Ｐゴシック" pitchFamily="-65" charset="-128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3200">
          <a:solidFill>
            <a:srgbClr val="000000"/>
          </a:solidFill>
          <a:latin typeface="Verdana"/>
          <a:ea typeface="Verdana"/>
          <a:cs typeface="Verdana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800">
          <a:solidFill>
            <a:srgbClr val="000000"/>
          </a:solidFill>
          <a:latin typeface="Verdana"/>
          <a:ea typeface="Verdan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400">
          <a:solidFill>
            <a:srgbClr val="000000"/>
          </a:solidFill>
          <a:latin typeface="Verdana"/>
          <a:ea typeface="Verdan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>
          <a:solidFill>
            <a:srgbClr val="000000"/>
          </a:solidFill>
          <a:latin typeface="Verdana"/>
          <a:ea typeface="Verdan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000">
          <a:solidFill>
            <a:srgbClr val="000000"/>
          </a:solidFill>
          <a:latin typeface="Verdana"/>
          <a:ea typeface="Verdana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75000"/>
        <a:buChar char="•"/>
        <a:defRPr sz="2000">
          <a:solidFill>
            <a:srgbClr val="000000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75000"/>
        <a:buChar char="•"/>
        <a:defRPr sz="2000">
          <a:solidFill>
            <a:srgbClr val="000000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75000"/>
        <a:buChar char="•"/>
        <a:defRPr sz="2000">
          <a:solidFill>
            <a:srgbClr val="000000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75000"/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da-D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FFC1F3-C28D-FE40-B770-254151B3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2F13A9-8005-5B46-8098-576A1AEC7DF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0" y="3429000"/>
            <a:ext cx="7488510" cy="1593506"/>
          </a:xfrm>
        </p:spPr>
        <p:txBody>
          <a:bodyPr/>
          <a:lstStyle/>
          <a:p>
            <a:r>
              <a:rPr lang="en-US" sz="4000" b="1" dirty="0"/>
              <a:t>NORDUnet</a:t>
            </a:r>
            <a:br>
              <a:rPr lang="en-US" sz="4000" b="1" dirty="0"/>
            </a:br>
            <a:r>
              <a:rPr lang="en-US" sz="4000" b="1" dirty="0"/>
              <a:t>Emerging NREN Program</a:t>
            </a:r>
            <a:endParaRPr lang="en-US" sz="4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08A5925-EF7F-F948-AA6C-06805F4FA9DB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287871" y="5157192"/>
            <a:ext cx="6912768" cy="1521498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  <a:latin typeface="Tahoma" pitchFamily="-109" charset="0"/>
              </a:rPr>
              <a:t>Lars Fischer</a:t>
            </a:r>
          </a:p>
          <a:p>
            <a:r>
              <a:rPr lang="en-GB" sz="2400" b="1" dirty="0">
                <a:solidFill>
                  <a:schemeClr val="tx1"/>
                </a:solidFill>
                <a:latin typeface="Tahoma" pitchFamily="-109" charset="0"/>
              </a:rPr>
              <a:t>TNC19</a:t>
            </a:r>
          </a:p>
          <a:p>
            <a:r>
              <a:rPr lang="en-GB" sz="2400" b="1" dirty="0">
                <a:solidFill>
                  <a:schemeClr val="tx1"/>
                </a:solidFill>
                <a:latin typeface="Tahoma" pitchFamily="-109" charset="0"/>
              </a:rPr>
              <a:t>Tallinn, Estonia, 17 June 2019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2037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Landscape</a:t>
            </a:r>
          </a:p>
        </p:txBody>
      </p:sp>
      <p:pic>
        <p:nvPicPr>
          <p:cNvPr id="4" name="Picture 3" descr="eco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692696"/>
            <a:ext cx="6192688" cy="60486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367808" y="5445224"/>
            <a:ext cx="4392488" cy="504056"/>
          </a:xfrm>
          <a:prstGeom prst="cloud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Network Bedrock</a:t>
            </a:r>
          </a:p>
        </p:txBody>
      </p:sp>
      <p:sp>
        <p:nvSpPr>
          <p:cNvPr id="7" name="Cloud 6"/>
          <p:cNvSpPr/>
          <p:nvPr/>
        </p:nvSpPr>
        <p:spPr>
          <a:xfrm>
            <a:off x="3791744" y="4365104"/>
            <a:ext cx="2088232" cy="504056"/>
          </a:xfrm>
          <a:prstGeom prst="cloud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Instruments</a:t>
            </a:r>
          </a:p>
        </p:txBody>
      </p:sp>
      <p:sp>
        <p:nvSpPr>
          <p:cNvPr id="8" name="Cloud 7"/>
          <p:cNvSpPr/>
          <p:nvPr/>
        </p:nvSpPr>
        <p:spPr>
          <a:xfrm>
            <a:off x="7032104" y="4221088"/>
            <a:ext cx="2088232" cy="504056"/>
          </a:xfrm>
          <a:prstGeom prst="cloud">
            <a:avLst/>
          </a:prstGeom>
          <a:noFill/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Computation</a:t>
            </a:r>
          </a:p>
        </p:txBody>
      </p:sp>
      <p:sp>
        <p:nvSpPr>
          <p:cNvPr id="9" name="Cloud 8"/>
          <p:cNvSpPr/>
          <p:nvPr/>
        </p:nvSpPr>
        <p:spPr>
          <a:xfrm>
            <a:off x="5879976" y="4725144"/>
            <a:ext cx="1080120" cy="504056"/>
          </a:xfrm>
          <a:prstGeom prst="cloud">
            <a:avLst/>
          </a:prstGeom>
          <a:noFill/>
          <a:ln w="38100">
            <a:solidFill>
              <a:srgbClr val="0066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AAI</a:t>
            </a:r>
          </a:p>
        </p:txBody>
      </p:sp>
      <p:sp>
        <p:nvSpPr>
          <p:cNvPr id="10" name="Cloud 9"/>
          <p:cNvSpPr/>
          <p:nvPr/>
        </p:nvSpPr>
        <p:spPr>
          <a:xfrm>
            <a:off x="7248128" y="4797152"/>
            <a:ext cx="2016224" cy="504056"/>
          </a:xfrm>
          <a:prstGeom prst="cloud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Storage &amp; Repositories</a:t>
            </a:r>
          </a:p>
        </p:txBody>
      </p:sp>
      <p:sp>
        <p:nvSpPr>
          <p:cNvPr id="11" name="Cloud 10"/>
          <p:cNvSpPr/>
          <p:nvPr/>
        </p:nvSpPr>
        <p:spPr>
          <a:xfrm>
            <a:off x="4799856" y="1124744"/>
            <a:ext cx="3312368" cy="504056"/>
          </a:xfrm>
          <a:prstGeom prst="cloud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eScience</a:t>
            </a:r>
            <a:endParaRPr lang="en-US" sz="2000" dirty="0"/>
          </a:p>
        </p:txBody>
      </p:sp>
      <p:sp>
        <p:nvSpPr>
          <p:cNvPr id="12" name="Cloud 11"/>
          <p:cNvSpPr/>
          <p:nvPr/>
        </p:nvSpPr>
        <p:spPr>
          <a:xfrm>
            <a:off x="3719736" y="3573016"/>
            <a:ext cx="2952328" cy="504056"/>
          </a:xfrm>
          <a:prstGeom prst="cloud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Observations</a:t>
            </a:r>
          </a:p>
        </p:txBody>
      </p:sp>
      <p:sp>
        <p:nvSpPr>
          <p:cNvPr id="14" name="Cloud 13"/>
          <p:cNvSpPr/>
          <p:nvPr/>
        </p:nvSpPr>
        <p:spPr>
          <a:xfrm>
            <a:off x="6888088" y="3573016"/>
            <a:ext cx="2448272" cy="504056"/>
          </a:xfrm>
          <a:prstGeom prst="cloud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Ideas</a:t>
            </a:r>
          </a:p>
        </p:txBody>
      </p:sp>
      <p:sp>
        <p:nvSpPr>
          <p:cNvPr id="15" name="Cloud 14"/>
          <p:cNvSpPr/>
          <p:nvPr/>
        </p:nvSpPr>
        <p:spPr>
          <a:xfrm>
            <a:off x="3935760" y="1844824"/>
            <a:ext cx="5112568" cy="1008112"/>
          </a:xfrm>
          <a:prstGeom prst="cloud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Human Collaboration and Interactions</a:t>
            </a:r>
          </a:p>
        </p:txBody>
      </p:sp>
      <p:sp>
        <p:nvSpPr>
          <p:cNvPr id="16" name="Cloud 15"/>
          <p:cNvSpPr/>
          <p:nvPr/>
        </p:nvSpPr>
        <p:spPr>
          <a:xfrm>
            <a:off x="3647728" y="2924944"/>
            <a:ext cx="5688632" cy="504056"/>
          </a:xfrm>
          <a:prstGeom prst="cloud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Talent &amp; Knowledge</a:t>
            </a:r>
          </a:p>
        </p:txBody>
      </p:sp>
    </p:spTree>
    <p:extLst>
      <p:ext uri="{BB962C8B-B14F-4D97-AF65-F5344CB8AC3E}">
        <p14:creationId xmlns:p14="http://schemas.microsoft.com/office/powerpoint/2010/main" val="1292534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Network Architecture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22" y="692696"/>
            <a:ext cx="8954562" cy="6165304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567608" y="6093296"/>
            <a:ext cx="6804248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sz="24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Foundation for Global Collaboration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51584" y="836712"/>
            <a:ext cx="7416824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sz="24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Effort of Global R&amp;E Network Community</a:t>
            </a:r>
          </a:p>
        </p:txBody>
      </p:sp>
    </p:spTree>
    <p:extLst>
      <p:ext uri="{BB962C8B-B14F-4D97-AF65-F5344CB8AC3E}">
        <p14:creationId xmlns:p14="http://schemas.microsoft.com/office/powerpoint/2010/main" val="961040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22260-5D39-7048-AEAF-55B9E6BF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about the connection …</a:t>
            </a:r>
          </a:p>
        </p:txBody>
      </p:sp>
      <p:pic>
        <p:nvPicPr>
          <p:cNvPr id="5" name="Content Placeholder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8FE8C98-BA8E-5348-B2DF-CEA2E8797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60" y="676375"/>
            <a:ext cx="7741629" cy="6137001"/>
          </a:xfrm>
        </p:spPr>
      </p:pic>
    </p:spTree>
    <p:extLst>
      <p:ext uri="{BB962C8B-B14F-4D97-AF65-F5344CB8AC3E}">
        <p14:creationId xmlns:p14="http://schemas.microsoft.com/office/powerpoint/2010/main" val="56828219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5B07-9CE8-6045-9C9C-1705BD3D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All </a:t>
            </a:r>
            <a:r>
              <a:rPr lang="da-DK" dirty="0" err="1"/>
              <a:t>about</a:t>
            </a:r>
            <a:r>
              <a:rPr lang="da-DK" dirty="0"/>
              <a:t> the services …</a:t>
            </a:r>
          </a:p>
        </p:txBody>
      </p:sp>
      <p:pic>
        <p:nvPicPr>
          <p:cNvPr id="5" name="Content Placeholder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F1338C27-D9BD-854B-8B6E-6F3DA2F85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2" y="836712"/>
            <a:ext cx="9000972" cy="5850632"/>
          </a:xfrm>
        </p:spPr>
      </p:pic>
    </p:spTree>
    <p:extLst>
      <p:ext uri="{BB962C8B-B14F-4D97-AF65-F5344CB8AC3E}">
        <p14:creationId xmlns:p14="http://schemas.microsoft.com/office/powerpoint/2010/main" val="100488695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in front of a computer screen&#13;&#10;&#13;&#10;Description automatically generated">
            <a:extLst>
              <a:ext uri="{FF2B5EF4-FFF2-40B4-BE49-F238E27FC236}">
                <a16:creationId xmlns:a16="http://schemas.microsoft.com/office/drawing/2014/main" id="{94E418EC-568D-EC44-9497-9433FECA9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71" y="4315306"/>
            <a:ext cx="2339431" cy="1715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0E077-254B-4340-A65F-2E7230D4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faces of Collaboration</a:t>
            </a:r>
          </a:p>
        </p:txBody>
      </p:sp>
      <p:pic>
        <p:nvPicPr>
          <p:cNvPr id="5" name="Content Placeholder 4" descr="A picture containing metalware&#13;&#10;&#13;&#10;Description automatically generated">
            <a:extLst>
              <a:ext uri="{FF2B5EF4-FFF2-40B4-BE49-F238E27FC236}">
                <a16:creationId xmlns:a16="http://schemas.microsoft.com/office/drawing/2014/main" id="{88B05A75-2FED-7449-8942-0CE13E28D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1646344"/>
            <a:ext cx="2513387" cy="1976933"/>
          </a:xfrm>
        </p:spPr>
      </p:pic>
      <p:pic>
        <p:nvPicPr>
          <p:cNvPr id="7" name="Picture 6" descr="A picture containing building, indoor&#13;&#10;&#13;&#10;Description automatically generated">
            <a:extLst>
              <a:ext uri="{FF2B5EF4-FFF2-40B4-BE49-F238E27FC236}">
                <a16:creationId xmlns:a16="http://schemas.microsoft.com/office/drawing/2014/main" id="{613CC4E5-F3EF-BD4E-B482-D0C98AD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839521"/>
            <a:ext cx="2727156" cy="1490249"/>
          </a:xfrm>
          <a:prstGeom prst="rect">
            <a:avLst/>
          </a:prstGeom>
        </p:spPr>
      </p:pic>
      <p:pic>
        <p:nvPicPr>
          <p:cNvPr id="11" name="Picture 10" descr="A group of people around a table&#13;&#10;&#13;&#10;Description automatically generated">
            <a:extLst>
              <a:ext uri="{FF2B5EF4-FFF2-40B4-BE49-F238E27FC236}">
                <a16:creationId xmlns:a16="http://schemas.microsoft.com/office/drawing/2014/main" id="{6E31F744-7E01-8E47-AD9F-56A071ED6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23" y="2800525"/>
            <a:ext cx="2843808" cy="1644026"/>
          </a:xfrm>
          <a:prstGeom prst="rect">
            <a:avLst/>
          </a:prstGeom>
        </p:spPr>
      </p:pic>
      <p:pic>
        <p:nvPicPr>
          <p:cNvPr id="9" name="Picture 8" descr="A picture containing object, grass, sky, outdoor&#13;&#10;&#13;&#10;Description automatically generated">
            <a:extLst>
              <a:ext uri="{FF2B5EF4-FFF2-40B4-BE49-F238E27FC236}">
                <a16:creationId xmlns:a16="http://schemas.microsoft.com/office/drawing/2014/main" id="{7ECE55A7-217B-3E4A-B3AB-5CDC670F9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36" y="1010829"/>
            <a:ext cx="2727156" cy="1789696"/>
          </a:xfrm>
          <a:prstGeom prst="rect">
            <a:avLst/>
          </a:prstGeom>
        </p:spPr>
      </p:pic>
      <p:pic>
        <p:nvPicPr>
          <p:cNvPr id="17" name="Picture 16" descr="A group of people standing in a room&#13;&#10;&#13;&#10;Description automatically generated">
            <a:extLst>
              <a:ext uri="{FF2B5EF4-FFF2-40B4-BE49-F238E27FC236}">
                <a16:creationId xmlns:a16="http://schemas.microsoft.com/office/drawing/2014/main" id="{90765563-E51D-F941-AE55-FE49D78A6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539766"/>
            <a:ext cx="3517102" cy="1976933"/>
          </a:xfrm>
          <a:prstGeom prst="rect">
            <a:avLst/>
          </a:prstGeom>
        </p:spPr>
      </p:pic>
      <p:pic>
        <p:nvPicPr>
          <p:cNvPr id="15" name="Picture 14" descr="A group of people looking at a computer&#13;&#10;&#13;&#10;Description automatically generated">
            <a:extLst>
              <a:ext uri="{FF2B5EF4-FFF2-40B4-BE49-F238E27FC236}">
                <a16:creationId xmlns:a16="http://schemas.microsoft.com/office/drawing/2014/main" id="{64C30B99-FDDD-554A-AAF3-9015B7C2B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84" y="4839313"/>
            <a:ext cx="27003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NREN: Community Hub</a:t>
            </a:r>
          </a:p>
        </p:txBody>
      </p:sp>
      <p:sp>
        <p:nvSpPr>
          <p:cNvPr id="4" name="Donut 3"/>
          <p:cNvSpPr/>
          <p:nvPr/>
        </p:nvSpPr>
        <p:spPr>
          <a:xfrm>
            <a:off x="5807968" y="2419042"/>
            <a:ext cx="1512168" cy="1440160"/>
          </a:xfrm>
          <a:prstGeom prst="donut">
            <a:avLst>
              <a:gd name="adj" fmla="val 126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1" y="2909083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NREN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2379" y="1647787"/>
            <a:ext cx="843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User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5891" y="1135366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Institution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5681" y="2677456"/>
            <a:ext cx="1822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Public Data</a:t>
            </a:r>
          </a:p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Repository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5453" y="2956420"/>
            <a:ext cx="2310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Commercial </a:t>
            </a:r>
          </a:p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Cloud Provider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7462" y="4244350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Academic </a:t>
            </a:r>
          </a:p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Cloud Resource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7499" y="4291250"/>
            <a:ext cx="1827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Scientific</a:t>
            </a:r>
          </a:p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Instrument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036359" y="2094570"/>
            <a:ext cx="741807" cy="431681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2"/>
          </p:cNvCxnSpPr>
          <p:nvPr/>
        </p:nvCxnSpPr>
        <p:spPr>
          <a:xfrm flipH="1" flipV="1">
            <a:off x="6080070" y="1535477"/>
            <a:ext cx="231954" cy="751959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45896" y="3208730"/>
            <a:ext cx="666328" cy="161224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44781" y="3894336"/>
            <a:ext cx="372718" cy="396914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333774" y="3789040"/>
            <a:ext cx="474194" cy="502210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075485" y="3109139"/>
            <a:ext cx="567394" cy="1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089489" y="2095805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HPC Centre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320136" y="2367869"/>
            <a:ext cx="648072" cy="309589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3851520" y="5811245"/>
            <a:ext cx="5425065" cy="41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sz="20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Anyone – Anywhere – Any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11924" y="1335421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Media Services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886218" y="1780638"/>
            <a:ext cx="559679" cy="532253"/>
          </a:xfrm>
          <a:prstGeom prst="straightConnector1">
            <a:avLst/>
          </a:prstGeom>
          <a:ln w="38100" cap="rnd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776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34" grpId="0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C3AF3-E8E9-384B-8F2B-3F3D7EAF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NORDUnet e-NREN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2C4A3-B4DD-7942-BE05-55D86C322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013" y="928671"/>
            <a:ext cx="7632700" cy="566868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Created for the NORDUnet 2016</a:t>
            </a:r>
          </a:p>
          <a:p>
            <a:pPr lvl="1"/>
            <a:r>
              <a:rPr lang="en-GB" dirty="0"/>
              <a:t>e-NREN fellowships with sponsor support</a:t>
            </a:r>
          </a:p>
          <a:p>
            <a:pPr lvl="1"/>
            <a:r>
              <a:rPr lang="en-GB" dirty="0"/>
              <a:t>Travel, accommodation, conference, post-conference programme</a:t>
            </a:r>
          </a:p>
          <a:p>
            <a:r>
              <a:rPr lang="en-GB" dirty="0"/>
              <a:t>Format</a:t>
            </a:r>
          </a:p>
          <a:p>
            <a:pPr lvl="1"/>
            <a:r>
              <a:rPr lang="en-GB" dirty="0"/>
              <a:t>Attend conference + 2-3 days</a:t>
            </a:r>
          </a:p>
          <a:p>
            <a:pPr lvl="1"/>
            <a:r>
              <a:rPr lang="en-GB" dirty="0"/>
              <a:t>Support from stewards</a:t>
            </a:r>
          </a:p>
          <a:p>
            <a:pPr lvl="1"/>
            <a:r>
              <a:rPr lang="en-GB" dirty="0"/>
              <a:t>Community building</a:t>
            </a:r>
          </a:p>
          <a:p>
            <a:pPr lvl="1"/>
            <a:r>
              <a:rPr lang="en-GB" dirty="0"/>
              <a:t>NREN knowledge transfer visits</a:t>
            </a:r>
          </a:p>
          <a:p>
            <a:r>
              <a:rPr lang="en-GB" dirty="0"/>
              <a:t>Joining the global collaboration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391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A05B-60F9-B643-A257-0651CB31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eNREN</a:t>
            </a:r>
            <a:r>
              <a:rPr lang="da-DK" dirty="0"/>
              <a:t> @ NDN Conference</a:t>
            </a:r>
          </a:p>
        </p:txBody>
      </p:sp>
      <p:pic>
        <p:nvPicPr>
          <p:cNvPr id="5" name="Content Placeholder 4" descr="A group of people sitting at a table in a restaurant&#13;&#10;&#13;&#10;Description automatically generated">
            <a:extLst>
              <a:ext uri="{FF2B5EF4-FFF2-40B4-BE49-F238E27FC236}">
                <a16:creationId xmlns:a16="http://schemas.microsoft.com/office/drawing/2014/main" id="{2F4FD3AB-C9A2-3C43-A945-A76CEEC75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978950"/>
            <a:ext cx="5112568" cy="3834426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E35584-55CA-2341-9FB3-36A633BDE99C}"/>
              </a:ext>
            </a:extLst>
          </p:cNvPr>
          <p:cNvSpPr txBox="1">
            <a:spLocks/>
          </p:cNvSpPr>
          <p:nvPr/>
        </p:nvSpPr>
        <p:spPr bwMode="auto">
          <a:xfrm>
            <a:off x="1919536" y="764705"/>
            <a:ext cx="76327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800">
                <a:solidFill>
                  <a:srgbClr val="000000"/>
                </a:solidFill>
                <a:latin typeface="Verdana"/>
                <a:ea typeface="Verdan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kern="0" dirty="0"/>
              <a:t>Management-level fellows</a:t>
            </a:r>
          </a:p>
          <a:p>
            <a:r>
              <a:rPr lang="en-GB" kern="0" dirty="0"/>
              <a:t>Events focused on </a:t>
            </a:r>
          </a:p>
          <a:p>
            <a:pPr lvl="1"/>
            <a:r>
              <a:rPr lang="en-GB" kern="0" dirty="0"/>
              <a:t>NREN value proposition and business</a:t>
            </a:r>
          </a:p>
          <a:p>
            <a:pPr lvl="1"/>
            <a:r>
              <a:rPr lang="en-GB" kern="0" dirty="0"/>
              <a:t>NREN operations &amp; management</a:t>
            </a:r>
          </a:p>
          <a:p>
            <a:pPr lvl="1"/>
            <a:r>
              <a:rPr lang="en-GB" kern="0" dirty="0"/>
              <a:t>Future partnerships</a:t>
            </a: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48886115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0240-1104-1C42-946E-3B5C9A38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eNREN</a:t>
            </a:r>
            <a:r>
              <a:rPr lang="da-DK" dirty="0"/>
              <a:t> @ Technical Workshop</a:t>
            </a:r>
          </a:p>
        </p:txBody>
      </p:sp>
      <p:pic>
        <p:nvPicPr>
          <p:cNvPr id="5" name="Content Placeholder 4" descr="A group of people standing in a room&#13;&#10;&#13;&#10;Description automatically generated">
            <a:extLst>
              <a:ext uri="{FF2B5EF4-FFF2-40B4-BE49-F238E27FC236}">
                <a16:creationId xmlns:a16="http://schemas.microsoft.com/office/drawing/2014/main" id="{0CD0DC9E-4EC5-F548-9CCD-0B1FC5B27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996952"/>
            <a:ext cx="4968552" cy="3726414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0A4645-80EB-134C-8AAB-C1F413838605}"/>
              </a:ext>
            </a:extLst>
          </p:cNvPr>
          <p:cNvSpPr txBox="1">
            <a:spLocks/>
          </p:cNvSpPr>
          <p:nvPr/>
        </p:nvSpPr>
        <p:spPr bwMode="auto">
          <a:xfrm>
            <a:off x="2567608" y="836712"/>
            <a:ext cx="655272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800">
                <a:solidFill>
                  <a:srgbClr val="000000"/>
                </a:solidFill>
                <a:latin typeface="Verdana"/>
                <a:ea typeface="Verdan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kern="0" dirty="0"/>
              <a:t>Engineering fellows</a:t>
            </a:r>
          </a:p>
          <a:p>
            <a:r>
              <a:rPr lang="en-GB" kern="0" dirty="0"/>
              <a:t>Events focused on </a:t>
            </a:r>
          </a:p>
          <a:p>
            <a:pPr lvl="1"/>
            <a:r>
              <a:rPr lang="en-GB" kern="0" dirty="0"/>
              <a:t>NREN core technologies</a:t>
            </a:r>
          </a:p>
          <a:p>
            <a:pPr lvl="1"/>
            <a:r>
              <a:rPr lang="en-GB" kern="0" dirty="0"/>
              <a:t>NREN services and operations</a:t>
            </a:r>
          </a:p>
          <a:p>
            <a:r>
              <a:rPr lang="en-GB" kern="0" dirty="0"/>
              <a:t>Technical</a:t>
            </a:r>
            <a:br>
              <a:rPr lang="en-GB" kern="0" dirty="0"/>
            </a:br>
            <a:r>
              <a:rPr lang="en-GB" kern="0" dirty="0"/>
              <a:t>community</a:t>
            </a:r>
          </a:p>
          <a:p>
            <a:pPr lvl="1"/>
            <a:r>
              <a:rPr lang="en-GB" kern="0" dirty="0"/>
              <a:t>Human network</a:t>
            </a:r>
          </a:p>
          <a:p>
            <a:pPr lvl="1"/>
            <a:r>
              <a:rPr lang="en-GB" kern="0" dirty="0"/>
              <a:t>Mutual support</a:t>
            </a:r>
          </a:p>
          <a:p>
            <a:pPr lvl="1"/>
            <a:r>
              <a:rPr lang="en-GB" kern="0" dirty="0"/>
              <a:t>Knowledge </a:t>
            </a:r>
            <a:br>
              <a:rPr lang="en-GB" kern="0" dirty="0"/>
            </a:br>
            <a:r>
              <a:rPr lang="en-GB" kern="0" dirty="0"/>
              <a:t>Transfer</a:t>
            </a:r>
          </a:p>
          <a:p>
            <a:pPr marL="0" indent="0">
              <a:buNone/>
            </a:pP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6415226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1108-1E77-4740-8E79-B0BDEB3A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Expanding</a:t>
            </a:r>
            <a:r>
              <a:rPr lang="da-DK" dirty="0"/>
              <a:t> e-NREN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11BB7-5BF8-B642-AC5A-598092439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836712"/>
            <a:ext cx="8424936" cy="5740689"/>
          </a:xfrm>
        </p:spPr>
        <p:txBody>
          <a:bodyPr/>
          <a:lstStyle/>
          <a:p>
            <a:r>
              <a:rPr lang="en-GB" dirty="0"/>
              <a:t>Alumni program</a:t>
            </a:r>
          </a:p>
          <a:p>
            <a:pPr lvl="1"/>
            <a:r>
              <a:rPr lang="en-GB" dirty="0"/>
              <a:t>Invite existing e-NREN partners to participate again (self-financed)</a:t>
            </a:r>
          </a:p>
          <a:p>
            <a:pPr lvl="1"/>
            <a:r>
              <a:rPr lang="en-GB" dirty="0"/>
              <a:t>Fully part of conference e-NREN program</a:t>
            </a:r>
          </a:p>
          <a:p>
            <a:r>
              <a:rPr lang="en-GB" dirty="0"/>
              <a:t>GÉANT emerging NREN program</a:t>
            </a:r>
          </a:p>
          <a:p>
            <a:pPr lvl="1"/>
            <a:r>
              <a:rPr lang="en-GB" dirty="0"/>
              <a:t>Worked with GÉANT to create for TNC18</a:t>
            </a:r>
          </a:p>
          <a:p>
            <a:pPr lvl="1"/>
            <a:r>
              <a:rPr lang="en-GB" dirty="0"/>
              <a:t>Runs Again at TNC19</a:t>
            </a:r>
          </a:p>
          <a:p>
            <a:r>
              <a:rPr lang="en-GB" dirty="0"/>
              <a:t>Go Global?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Picture 4" descr="A crowd of people&#10;&#10;Description automatically generated">
            <a:extLst>
              <a:ext uri="{FF2B5EF4-FFF2-40B4-BE49-F238E27FC236}">
                <a16:creationId xmlns:a16="http://schemas.microsoft.com/office/drawing/2014/main" id="{38B0ECD0-98BB-8145-BA45-61B7C94A2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4110971"/>
            <a:ext cx="5395866" cy="27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51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NORDUnet and Nordic NRENs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3592" y="676410"/>
            <a:ext cx="8244408" cy="61990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18149" y="5114410"/>
            <a:ext cx="93610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RHNET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3901" y="4958339"/>
            <a:ext cx="126032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UNINETT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08268" y="4010683"/>
            <a:ext cx="93610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1255" y="3112397"/>
            <a:ext cx="93610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FUNET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74922" y="5865051"/>
            <a:ext cx="93610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DeIC</a:t>
            </a:r>
          </a:p>
        </p:txBody>
      </p:sp>
    </p:spTree>
    <p:extLst>
      <p:ext uri="{BB962C8B-B14F-4D97-AF65-F5344CB8AC3E}">
        <p14:creationId xmlns:p14="http://schemas.microsoft.com/office/powerpoint/2010/main" val="27778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D09A-FFCF-E94C-8297-5E542387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6F7DD-FBE6-6E43-B090-D601DB6AE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e-NREN program is just a start</a:t>
            </a:r>
          </a:p>
          <a:p>
            <a:r>
              <a:rPr lang="en-GB" dirty="0"/>
              <a:t>Building partnerships</a:t>
            </a:r>
          </a:p>
          <a:p>
            <a:pPr lvl="1"/>
            <a:r>
              <a:rPr lang="en-GB" dirty="0"/>
              <a:t>For global networking</a:t>
            </a:r>
          </a:p>
          <a:p>
            <a:pPr lvl="1"/>
            <a:r>
              <a:rPr lang="en-GB" dirty="0"/>
              <a:t>For global services</a:t>
            </a:r>
          </a:p>
          <a:p>
            <a:pPr lvl="1"/>
            <a:r>
              <a:rPr lang="en-GB" dirty="0"/>
              <a:t>For future collaborations</a:t>
            </a:r>
          </a:p>
          <a:p>
            <a:r>
              <a:rPr lang="en-GB" dirty="0"/>
              <a:t>Spin-off Activities</a:t>
            </a:r>
          </a:p>
          <a:p>
            <a:pPr lvl="1"/>
            <a:r>
              <a:rPr lang="en-GB" dirty="0"/>
              <a:t>Ad-Hoc support</a:t>
            </a:r>
          </a:p>
          <a:p>
            <a:pPr lvl="1"/>
            <a:r>
              <a:rPr lang="en-GB" dirty="0"/>
              <a:t>Knowledge Exchange visits</a:t>
            </a:r>
          </a:p>
          <a:p>
            <a:pPr lvl="1"/>
            <a:r>
              <a:rPr lang="en-GB" dirty="0"/>
              <a:t>Training visits</a:t>
            </a:r>
          </a:p>
          <a:p>
            <a:pPr lvl="1"/>
            <a:r>
              <a:rPr lang="en-GB" dirty="0"/>
              <a:t>Formal Projects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380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0006-80ED-3F42-8E8F-D35DDF7B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NKN</a:t>
            </a:r>
          </a:p>
        </p:txBody>
      </p:sp>
      <p:pic>
        <p:nvPicPr>
          <p:cNvPr id="5" name="Content Placeholder 4" descr="A group of people posing for a picture&#13;&#10;&#13;&#10;Description automatically generated">
            <a:extLst>
              <a:ext uri="{FF2B5EF4-FFF2-40B4-BE49-F238E27FC236}">
                <a16:creationId xmlns:a16="http://schemas.microsoft.com/office/drawing/2014/main" id="{CE834E7A-D599-D146-8111-78B3F6A97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90" y="854714"/>
            <a:ext cx="9953108" cy="5598622"/>
          </a:xfrm>
        </p:spPr>
      </p:pic>
    </p:spTree>
    <p:extLst>
      <p:ext uri="{BB962C8B-B14F-4D97-AF65-F5344CB8AC3E}">
        <p14:creationId xmlns:p14="http://schemas.microsoft.com/office/powerpoint/2010/main" val="279641869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EC579-C69A-244A-924F-2AF60DA8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BdREN</a:t>
            </a:r>
            <a:endParaRPr lang="da-DK" dirty="0"/>
          </a:p>
        </p:txBody>
      </p:sp>
      <p:pic>
        <p:nvPicPr>
          <p:cNvPr id="9" name="Content Placeholder 8" descr="A group of people standing around a table&#13;&#10;&#13;&#10;Description automatically generated">
            <a:extLst>
              <a:ext uri="{FF2B5EF4-FFF2-40B4-BE49-F238E27FC236}">
                <a16:creationId xmlns:a16="http://schemas.microsoft.com/office/drawing/2014/main" id="{57C50AF8-7606-374A-8513-B69DA1D8B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836712"/>
            <a:ext cx="9855862" cy="5544616"/>
          </a:xfrm>
        </p:spPr>
      </p:pic>
    </p:spTree>
    <p:extLst>
      <p:ext uri="{BB962C8B-B14F-4D97-AF65-F5344CB8AC3E}">
        <p14:creationId xmlns:p14="http://schemas.microsoft.com/office/powerpoint/2010/main" val="2026741461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C4D7-F489-A844-84C1-62661916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216" y="1"/>
            <a:ext cx="6446784" cy="676301"/>
          </a:xfrm>
        </p:spPr>
        <p:txBody>
          <a:bodyPr/>
          <a:lstStyle/>
          <a:p>
            <a:r>
              <a:rPr lang="en-US" sz="2700" dirty="0"/>
              <a:t>Distance 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6254A7-CB5E-244A-9E6C-BD67804FA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778134"/>
            <a:ext cx="5256584" cy="5915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9F27C-628E-B744-A169-40B21476462C}"/>
              </a:ext>
            </a:extLst>
          </p:cNvPr>
          <p:cNvSpPr txBox="1"/>
          <p:nvPr/>
        </p:nvSpPr>
        <p:spPr>
          <a:xfrm>
            <a:off x="1631504" y="962046"/>
            <a:ext cx="4824536" cy="584904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“Facilitating Distance Learning using Digital Conferencing Facilities”</a:t>
            </a:r>
          </a:p>
          <a:p>
            <a:endParaRPr lang="en-GB" sz="24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BdREN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(Bangladesh)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ThaiREN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(Thailand)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NREN (Nepal)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PREGINET (Philippines)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 (Sri Lanka)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NORDUnet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Supported by European Commission through </a:t>
            </a: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Asi@Connect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</a:t>
            </a:r>
            <a:endParaRPr lang="en-GB" sz="24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1011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4CBC-6F31-004B-9A76-C95F3F9B4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4D268C-9EC8-DF41-BFA8-F90D7C309CD2}"/>
              </a:ext>
            </a:extLst>
          </p:cNvPr>
          <p:cNvSpPr txBox="1">
            <a:spLocks/>
          </p:cNvSpPr>
          <p:nvPr/>
        </p:nvSpPr>
        <p:spPr bwMode="auto">
          <a:xfrm>
            <a:off x="2495600" y="928671"/>
            <a:ext cx="7848475" cy="581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800">
                <a:solidFill>
                  <a:srgbClr val="000000"/>
                </a:solidFill>
                <a:latin typeface="Verdana"/>
                <a:ea typeface="Verdan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kern="0" dirty="0"/>
              <a:t>Deploy </a:t>
            </a:r>
          </a:p>
          <a:p>
            <a:pPr lvl="1"/>
            <a:r>
              <a:rPr lang="en-GB" kern="0" dirty="0"/>
              <a:t>a Digital Conferencing Platform</a:t>
            </a:r>
          </a:p>
          <a:p>
            <a:r>
              <a:rPr lang="en-GB" kern="0" dirty="0"/>
              <a:t>Transfer</a:t>
            </a:r>
          </a:p>
          <a:p>
            <a:pPr lvl="1"/>
            <a:r>
              <a:rPr lang="en-GB" kern="0" dirty="0"/>
              <a:t>of Knowledge</a:t>
            </a:r>
          </a:p>
          <a:p>
            <a:r>
              <a:rPr lang="en-GB" kern="0" dirty="0"/>
              <a:t>Enhancement</a:t>
            </a:r>
          </a:p>
          <a:p>
            <a:pPr lvl="1"/>
            <a:r>
              <a:rPr lang="en-GB" kern="0" dirty="0"/>
              <a:t>of Collaboration and Support</a:t>
            </a:r>
          </a:p>
          <a:p>
            <a:r>
              <a:rPr lang="en-GB" kern="0" dirty="0"/>
              <a:t>Facilitate</a:t>
            </a:r>
          </a:p>
          <a:p>
            <a:pPr lvl="1"/>
            <a:r>
              <a:rPr lang="en-GB" kern="0" dirty="0"/>
              <a:t>Distance Learning Courses</a:t>
            </a:r>
          </a:p>
          <a:p>
            <a:r>
              <a:rPr lang="en-GB" kern="0" dirty="0"/>
              <a:t>Train the Trainers</a:t>
            </a:r>
          </a:p>
        </p:txBody>
      </p:sp>
    </p:spTree>
    <p:extLst>
      <p:ext uri="{BB962C8B-B14F-4D97-AF65-F5344CB8AC3E}">
        <p14:creationId xmlns:p14="http://schemas.microsoft.com/office/powerpoint/2010/main" val="1452322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E198-7BF3-6E4A-9B90-6FB1C12F5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407" y="44624"/>
            <a:ext cx="6858016" cy="576064"/>
          </a:xfrm>
        </p:spPr>
        <p:txBody>
          <a:bodyPr/>
          <a:lstStyle/>
          <a:p>
            <a:r>
              <a:rPr lang="en-GB" dirty="0"/>
              <a:t>Train the Trainer program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F89B4-AEEB-C14C-8909-556CCEDF8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945" y="2003918"/>
            <a:ext cx="3960440" cy="471825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2"/>
                </a:solidFill>
              </a:rPr>
              <a:t>Part 1</a:t>
            </a:r>
          </a:p>
          <a:p>
            <a:r>
              <a:rPr lang="en-US" sz="2800" dirty="0">
                <a:solidFill>
                  <a:schemeClr val="bg2"/>
                </a:solidFill>
              </a:rPr>
              <a:t>Implementation</a:t>
            </a:r>
          </a:p>
          <a:p>
            <a:r>
              <a:rPr lang="en-US" sz="2800" dirty="0">
                <a:solidFill>
                  <a:schemeClr val="bg2"/>
                </a:solidFill>
              </a:rPr>
              <a:t>Administration </a:t>
            </a:r>
          </a:p>
          <a:p>
            <a:r>
              <a:rPr lang="en-US" sz="2800" dirty="0">
                <a:solidFill>
                  <a:schemeClr val="bg2"/>
                </a:solidFill>
              </a:rPr>
              <a:t>Federation</a:t>
            </a:r>
          </a:p>
          <a:p>
            <a:pPr marL="0" indent="0">
              <a:buNone/>
            </a:pPr>
            <a:endParaRPr lang="en-US" sz="28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2"/>
                </a:solidFill>
              </a:rPr>
              <a:t>Part 2</a:t>
            </a:r>
          </a:p>
          <a:p>
            <a:r>
              <a:rPr lang="en-US" sz="2800" dirty="0">
                <a:solidFill>
                  <a:schemeClr val="bg2"/>
                </a:solidFill>
              </a:rPr>
              <a:t>How to use</a:t>
            </a:r>
          </a:p>
          <a:p>
            <a:r>
              <a:rPr lang="en-US" sz="2800" dirty="0">
                <a:solidFill>
                  <a:schemeClr val="bg2"/>
                </a:solidFill>
              </a:rPr>
              <a:t>Pedagogy aspect</a:t>
            </a:r>
          </a:p>
          <a:p>
            <a:r>
              <a:rPr lang="en-US" sz="2800" dirty="0">
                <a:solidFill>
                  <a:schemeClr val="bg2"/>
                </a:solidFill>
              </a:rPr>
              <a:t>Use cases </a:t>
            </a:r>
          </a:p>
          <a:p>
            <a:endParaRPr lang="en-US" sz="1800" dirty="0">
              <a:solidFill>
                <a:schemeClr val="bg2"/>
              </a:solidFill>
            </a:endParaRPr>
          </a:p>
          <a:p>
            <a:endParaRPr lang="en-US" sz="1800" dirty="0">
              <a:solidFill>
                <a:schemeClr val="bg2"/>
              </a:solidFill>
            </a:endParaRPr>
          </a:p>
          <a:p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65112-B986-FC45-BF45-92FA5014326F}"/>
              </a:ext>
            </a:extLst>
          </p:cNvPr>
          <p:cNvSpPr txBox="1"/>
          <p:nvPr/>
        </p:nvSpPr>
        <p:spPr>
          <a:xfrm>
            <a:off x="2207568" y="853409"/>
            <a:ext cx="9120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Setting up a training program to share the</a:t>
            </a:r>
          </a:p>
          <a:p>
            <a:r>
              <a:rPr lang="en-US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NORDUnet experience on Online Education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BAC93-B086-C14E-9084-4B4EF6B90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636912"/>
            <a:ext cx="6381848" cy="3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0405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6790-11B6-B041-A607-0D98C405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13FF-3A98-0A43-AA53-A5560E724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560" y="764704"/>
            <a:ext cx="7272808" cy="3011174"/>
          </a:xfrm>
        </p:spPr>
        <p:txBody>
          <a:bodyPr>
            <a:normAutofit/>
          </a:bodyPr>
          <a:lstStyle/>
          <a:p>
            <a:r>
              <a:rPr lang="da-DK" dirty="0"/>
              <a:t>Singapore – APAN45 – </a:t>
            </a:r>
            <a:r>
              <a:rPr lang="da-DK" dirty="0" err="1"/>
              <a:t>Aug</a:t>
            </a:r>
            <a:r>
              <a:rPr lang="da-DK" dirty="0"/>
              <a:t> 2017</a:t>
            </a:r>
          </a:p>
          <a:p>
            <a:r>
              <a:rPr lang="da-DK" dirty="0"/>
              <a:t>Auckland – APAN46 – </a:t>
            </a:r>
            <a:r>
              <a:rPr lang="da-DK" dirty="0" err="1"/>
              <a:t>Feb</a:t>
            </a:r>
            <a:r>
              <a:rPr lang="da-DK" dirty="0"/>
              <a:t> 2018</a:t>
            </a:r>
          </a:p>
          <a:p>
            <a:r>
              <a:rPr lang="da-DK" dirty="0"/>
              <a:t>Bangkok – </a:t>
            </a:r>
            <a:r>
              <a:rPr lang="da-DK" dirty="0" err="1"/>
              <a:t>Sep</a:t>
            </a:r>
            <a:r>
              <a:rPr lang="da-DK" dirty="0"/>
              <a:t> 2018</a:t>
            </a:r>
          </a:p>
          <a:p>
            <a:r>
              <a:rPr lang="en-US" dirty="0"/>
              <a:t>Korea </a:t>
            </a:r>
            <a:r>
              <a:rPr lang="da-DK" dirty="0"/>
              <a:t>– </a:t>
            </a:r>
            <a:r>
              <a:rPr lang="en-US" dirty="0"/>
              <a:t>APAN48 </a:t>
            </a:r>
            <a:r>
              <a:rPr lang="da-DK" dirty="0"/>
              <a:t>– </a:t>
            </a:r>
            <a:r>
              <a:rPr lang="en-US" dirty="0"/>
              <a:t>February 19</a:t>
            </a:r>
          </a:p>
          <a:p>
            <a:endParaRPr lang="en-US" dirty="0"/>
          </a:p>
        </p:txBody>
      </p:sp>
      <p:pic>
        <p:nvPicPr>
          <p:cNvPr id="5" name="Picture 4" descr="A group of people posing for the camera&#13;&#10;&#13;&#10;Description automatically generated">
            <a:extLst>
              <a:ext uri="{FF2B5EF4-FFF2-40B4-BE49-F238E27FC236}">
                <a16:creationId xmlns:a16="http://schemas.microsoft.com/office/drawing/2014/main" id="{2EAA2157-9812-4846-B8F9-942B38F1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4" y="3140968"/>
            <a:ext cx="7299128" cy="37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350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CC2C-A9B6-2347-A59A-F097DAD1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1A3E9-8396-B645-82EF-FE37AD208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44" y="849862"/>
            <a:ext cx="4896147" cy="5740689"/>
          </a:xfrm>
        </p:spPr>
        <p:txBody>
          <a:bodyPr>
            <a:normAutofit/>
          </a:bodyPr>
          <a:lstStyle/>
          <a:p>
            <a:r>
              <a:rPr lang="en-US" dirty="0"/>
              <a:t>Service Installation</a:t>
            </a:r>
          </a:p>
          <a:p>
            <a:pPr lvl="1"/>
            <a:r>
              <a:rPr lang="en-US" dirty="0"/>
              <a:t>Dhaka – </a:t>
            </a:r>
            <a:br>
              <a:rPr lang="en-US" dirty="0"/>
            </a:br>
            <a:r>
              <a:rPr lang="en-US" dirty="0"/>
              <a:t>January 2019</a:t>
            </a:r>
          </a:p>
          <a:p>
            <a:r>
              <a:rPr lang="en-US" dirty="0"/>
              <a:t>Train the Trainers</a:t>
            </a:r>
          </a:p>
          <a:p>
            <a:pPr lvl="1"/>
            <a:r>
              <a:rPr lang="en-US" dirty="0"/>
              <a:t>Sri Lanka – </a:t>
            </a:r>
            <a:br>
              <a:rPr lang="en-US" dirty="0"/>
            </a:br>
            <a:r>
              <a:rPr lang="en-US" dirty="0"/>
              <a:t>April 2019  </a:t>
            </a:r>
          </a:p>
          <a:p>
            <a:pPr lvl="1"/>
            <a:r>
              <a:rPr lang="en-US" dirty="0"/>
              <a:t>Bhutan – </a:t>
            </a:r>
            <a:br>
              <a:rPr lang="en-US" dirty="0"/>
            </a:br>
            <a:r>
              <a:rPr lang="en-US" dirty="0"/>
              <a:t>December 2019</a:t>
            </a:r>
          </a:p>
          <a:p>
            <a:r>
              <a:rPr lang="en-US" dirty="0"/>
              <a:t>Final Workshop</a:t>
            </a:r>
          </a:p>
          <a:p>
            <a:pPr lvl="1"/>
            <a:r>
              <a:rPr lang="en-US" dirty="0"/>
              <a:t>Dhaka – April 2020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AD7DE-953D-B44E-A6F7-33D5AAD6F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877643"/>
            <a:ext cx="4268415" cy="52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4609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808" y="0"/>
            <a:ext cx="6300192" cy="620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NORDUnet Media Initiatives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A5B8B-8D9D-FF48-81F2-48AE233D5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81" y="764704"/>
            <a:ext cx="944553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166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15D9-98E4-FE43-B90A-0875CCE2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D90-12F9-1249-A86B-EA488950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44" y="764704"/>
            <a:ext cx="9073008" cy="595671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For emerging NRENs</a:t>
            </a:r>
          </a:p>
          <a:p>
            <a:pPr lvl="1"/>
            <a:r>
              <a:rPr lang="en-GB" dirty="0"/>
              <a:t>Join future e-NREN programs</a:t>
            </a:r>
          </a:p>
          <a:p>
            <a:pPr lvl="1"/>
            <a:r>
              <a:rPr lang="en-GB" dirty="0"/>
              <a:t>Join future alumni programs</a:t>
            </a:r>
          </a:p>
          <a:p>
            <a:pPr lvl="1"/>
            <a:r>
              <a:rPr lang="en-GB" dirty="0"/>
              <a:t>Join the global community</a:t>
            </a:r>
          </a:p>
          <a:p>
            <a:r>
              <a:rPr lang="en-GB" dirty="0"/>
              <a:t>For old NREN</a:t>
            </a:r>
          </a:p>
          <a:p>
            <a:pPr lvl="1"/>
            <a:r>
              <a:rPr lang="en-GB" dirty="0"/>
              <a:t>Host emerging NREN</a:t>
            </a:r>
          </a:p>
          <a:p>
            <a:pPr lvl="1"/>
            <a:r>
              <a:rPr lang="en-GB" dirty="0"/>
              <a:t>Let’s collaborate among the programs</a:t>
            </a:r>
          </a:p>
          <a:p>
            <a:r>
              <a:rPr lang="en-GB" dirty="0"/>
              <a:t>For all</a:t>
            </a:r>
          </a:p>
          <a:p>
            <a:pPr lvl="1"/>
            <a:r>
              <a:rPr lang="en-GB" dirty="0"/>
              <a:t>Focus on Community building</a:t>
            </a:r>
          </a:p>
          <a:p>
            <a:pPr lvl="1"/>
            <a:r>
              <a:rPr lang="en-GB" dirty="0"/>
              <a:t>Create inclusive partnerships</a:t>
            </a:r>
          </a:p>
          <a:p>
            <a:r>
              <a:rPr lang="en-GB" dirty="0"/>
              <a:t>Our strength as NRENs is that we work together as a community</a:t>
            </a:r>
          </a:p>
        </p:txBody>
      </p:sp>
    </p:spTree>
    <p:extLst>
      <p:ext uri="{BB962C8B-B14F-4D97-AF65-F5344CB8AC3E}">
        <p14:creationId xmlns:p14="http://schemas.microsoft.com/office/powerpoint/2010/main" val="2199953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Nordic R&amp;E Networks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83" y="0"/>
            <a:ext cx="12236383" cy="6857998"/>
          </a:xfrm>
        </p:spPr>
      </p:pic>
    </p:spTree>
    <p:extLst>
      <p:ext uri="{BB962C8B-B14F-4D97-AF65-F5344CB8AC3E}">
        <p14:creationId xmlns:p14="http://schemas.microsoft.com/office/powerpoint/2010/main" val="148458719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45344" y="3429000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The Nordic Gateway for Research &amp; Education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625431" y="5124488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Lars Fischer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&lt;</a:t>
            </a: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lars@nordu.net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&gt;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41388" y="1568968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7764588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NORDUnet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2" y="1"/>
            <a:ext cx="12237072" cy="6857998"/>
          </a:xfrm>
        </p:spPr>
      </p:pic>
    </p:spTree>
    <p:extLst>
      <p:ext uri="{BB962C8B-B14F-4D97-AF65-F5344CB8AC3E}">
        <p14:creationId xmlns:p14="http://schemas.microsoft.com/office/powerpoint/2010/main" val="301105481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D1D61-C686-2A45-BB22-923FBB8D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NORDUnet Conferences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2DA21-F6A1-ED44-9750-16C2DB5CB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meeting place of the NORDUnet community</a:t>
            </a:r>
          </a:p>
          <a:p>
            <a:r>
              <a:rPr lang="en-GB" dirty="0"/>
              <a:t>The origin of NORDUnet</a:t>
            </a:r>
          </a:p>
          <a:p>
            <a:pPr lvl="1"/>
            <a:r>
              <a:rPr lang="en-GB" dirty="0"/>
              <a:t>Established in 1980</a:t>
            </a:r>
          </a:p>
          <a:p>
            <a:pPr lvl="1"/>
            <a:r>
              <a:rPr lang="en-GB" dirty="0"/>
              <a:t>Where NORDUnet took shape</a:t>
            </a:r>
          </a:p>
          <a:p>
            <a:r>
              <a:rPr lang="en-GB" dirty="0"/>
              <a:t>Vehicles for community building</a:t>
            </a:r>
            <a:endParaRPr lang="da-DK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5830D9F-1350-FE41-A1EB-F8C63F483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37" y="4581128"/>
            <a:ext cx="766536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5778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E3E1-17A9-0149-92CF-4056A05F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NORDUnet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5648F-85B8-7641-80D3-BCD7E547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836712"/>
            <a:ext cx="9825590" cy="5302268"/>
          </a:xfrm>
        </p:spPr>
        <p:txBody>
          <a:bodyPr>
            <a:normAutofit/>
          </a:bodyPr>
          <a:lstStyle/>
          <a:p>
            <a:r>
              <a:rPr lang="en-GB" dirty="0"/>
              <a:t>Rotate among five Nordic countries</a:t>
            </a:r>
          </a:p>
          <a:p>
            <a:r>
              <a:rPr lang="en-GB" dirty="0"/>
              <a:t>Every two years, 10 year cycle</a:t>
            </a:r>
          </a:p>
          <a:p>
            <a:r>
              <a:rPr lang="en-GB" dirty="0"/>
              <a:t>Broad but technical focus</a:t>
            </a:r>
          </a:p>
          <a:p>
            <a:endParaRPr lang="en-GB" dirty="0"/>
          </a:p>
        </p:txBody>
      </p:sp>
      <p:pic>
        <p:nvPicPr>
          <p:cNvPr id="5" name="Picture 4" descr="A large building&#13;&#10;&#13;&#10;Description automatically generated">
            <a:extLst>
              <a:ext uri="{FF2B5EF4-FFF2-40B4-BE49-F238E27FC236}">
                <a16:creationId xmlns:a16="http://schemas.microsoft.com/office/drawing/2014/main" id="{8D736350-1930-9842-B754-15141A6C4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33" y="2656072"/>
            <a:ext cx="7412438" cy="42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02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26F7-7FA5-D74B-A7E5-CD981481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700" dirty="0"/>
              <a:t>NORDUnet Technical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0DBF-5AD9-BA48-85B1-7FF7C1847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777866"/>
            <a:ext cx="7632700" cy="5302268"/>
          </a:xfrm>
        </p:spPr>
        <p:txBody>
          <a:bodyPr/>
          <a:lstStyle/>
          <a:p>
            <a:r>
              <a:rPr lang="en-GB" dirty="0"/>
              <a:t>In Copenhagen every two years</a:t>
            </a:r>
          </a:p>
          <a:p>
            <a:r>
              <a:rPr lang="en-GB" dirty="0"/>
              <a:t>Community &amp; Working groups</a:t>
            </a:r>
          </a:p>
          <a:p>
            <a:r>
              <a:rPr lang="en-GB" dirty="0"/>
              <a:t>Dynamic &amp; Technical</a:t>
            </a:r>
            <a:br>
              <a:rPr lang="da-DK" dirty="0"/>
            </a:br>
            <a:endParaRPr lang="da-DK" dirty="0"/>
          </a:p>
        </p:txBody>
      </p:sp>
      <p:pic>
        <p:nvPicPr>
          <p:cNvPr id="5" name="Picture 4" descr="A group of people standing in front of a crowd&#13;&#10;&#13;&#10;Description automatically generated">
            <a:extLst>
              <a:ext uri="{FF2B5EF4-FFF2-40B4-BE49-F238E27FC236}">
                <a16:creationId xmlns:a16="http://schemas.microsoft.com/office/drawing/2014/main" id="{C5281D21-9D0D-074A-9958-56BE4F967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583126"/>
            <a:ext cx="6408352" cy="42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6033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User Promise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1" y="930845"/>
            <a:ext cx="2483768" cy="1395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354" y="3645024"/>
            <a:ext cx="2880320" cy="1320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58" y="2947446"/>
            <a:ext cx="2520280" cy="1417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3" y="1267763"/>
            <a:ext cx="2598377" cy="1405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5761" y="609329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756" y="2920102"/>
            <a:ext cx="178446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Anyone</a:t>
            </a:r>
          </a:p>
          <a:p>
            <a:pPr algn="ctr"/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Anywhere</a:t>
            </a:r>
          </a:p>
          <a:p>
            <a:pPr algn="ctr"/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Any time</a:t>
            </a:r>
            <a:endParaRPr lang="en-US" sz="2800" dirty="0"/>
          </a:p>
        </p:txBody>
      </p:sp>
      <p:sp>
        <p:nvSpPr>
          <p:cNvPr id="13" name="Donut 12"/>
          <p:cNvSpPr/>
          <p:nvPr/>
        </p:nvSpPr>
        <p:spPr>
          <a:xfrm>
            <a:off x="5015880" y="2780928"/>
            <a:ext cx="1944216" cy="1728192"/>
          </a:xfrm>
          <a:prstGeom prst="donut">
            <a:avLst>
              <a:gd name="adj" fmla="val 1932"/>
            </a:avLst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91" y="4738401"/>
            <a:ext cx="2551572" cy="17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13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9D22-07D2-3746-AB79-76345EDE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Global Collaboration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6D49D1-21F7-2849-804B-2DAF3D887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2" y="-21772"/>
            <a:ext cx="12192000" cy="690154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733851-5F89-CB42-B53A-84D20A4D8A14}"/>
              </a:ext>
            </a:extLst>
          </p:cNvPr>
          <p:cNvSpPr txBox="1">
            <a:spLocks/>
          </p:cNvSpPr>
          <p:nvPr/>
        </p:nvSpPr>
        <p:spPr bwMode="auto">
          <a:xfrm>
            <a:off x="5796991" y="1100236"/>
            <a:ext cx="6375537" cy="532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800">
                <a:solidFill>
                  <a:srgbClr val="000000"/>
                </a:solidFill>
                <a:latin typeface="Verdana"/>
                <a:ea typeface="Verdan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sz="2800" kern="0" dirty="0">
                <a:solidFill>
                  <a:srgbClr val="FFFF00"/>
                </a:solidFill>
              </a:rPr>
              <a:t>A Dynamic World</a:t>
            </a:r>
          </a:p>
          <a:p>
            <a:r>
              <a:rPr lang="en-GB" sz="2800" kern="0" dirty="0">
                <a:solidFill>
                  <a:srgbClr val="FFFF00"/>
                </a:solidFill>
              </a:rPr>
              <a:t>Remote and Shared Instruments</a:t>
            </a:r>
          </a:p>
          <a:p>
            <a:r>
              <a:rPr lang="en-GB" sz="2800" kern="0" dirty="0">
                <a:solidFill>
                  <a:srgbClr val="FFFF00"/>
                </a:solidFill>
              </a:rPr>
              <a:t>Remote Campuses</a:t>
            </a:r>
          </a:p>
          <a:p>
            <a:r>
              <a:rPr lang="en-GB" sz="2800" kern="0" dirty="0">
                <a:solidFill>
                  <a:srgbClr val="FFFF00"/>
                </a:solidFill>
              </a:rPr>
              <a:t>Visiting Scientists &amp; Students</a:t>
            </a:r>
          </a:p>
          <a:p>
            <a:r>
              <a:rPr lang="en-GB" sz="2800" kern="0" dirty="0">
                <a:solidFill>
                  <a:srgbClr val="FFFF00"/>
                </a:solidFill>
              </a:rPr>
              <a:t>Movement and Exchange of Data</a:t>
            </a:r>
          </a:p>
          <a:p>
            <a:r>
              <a:rPr lang="en-GB" sz="2800" kern="0" dirty="0">
                <a:solidFill>
                  <a:srgbClr val="FFFF00"/>
                </a:solidFill>
              </a:rPr>
              <a:t>Levelling the Playing Field</a:t>
            </a:r>
          </a:p>
          <a:p>
            <a:r>
              <a:rPr lang="en-GB" sz="2800" kern="0" dirty="0">
                <a:solidFill>
                  <a:srgbClr val="FFFF00"/>
                </a:solidFill>
              </a:rPr>
              <a:t>Global Collaborations &amp; Partnerships</a:t>
            </a:r>
          </a:p>
          <a:p>
            <a:endParaRPr lang="en-GB" kern="0" dirty="0">
              <a:solidFill>
                <a:srgbClr val="FFFF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9499CF-E56F-E941-A07B-6F8234083F02}"/>
              </a:ext>
            </a:extLst>
          </p:cNvPr>
          <p:cNvSpPr txBox="1">
            <a:spLocks/>
          </p:cNvSpPr>
          <p:nvPr/>
        </p:nvSpPr>
        <p:spPr bwMode="auto">
          <a:xfrm>
            <a:off x="128056" y="185443"/>
            <a:ext cx="8280920" cy="87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800">
                <a:solidFill>
                  <a:srgbClr val="000000"/>
                </a:solidFill>
                <a:latin typeface="Verdana"/>
                <a:ea typeface="Verdan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>
                <a:solidFill>
                  <a:srgbClr val="000000"/>
                </a:solidFill>
                <a:latin typeface="Verdana"/>
                <a:ea typeface="Verdan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Verdana"/>
                <a:ea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3600" kern="0" dirty="0">
                <a:solidFill>
                  <a:srgbClr val="FFFF00"/>
                </a:solidFill>
              </a:rPr>
              <a:t>GLOBAL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7289516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NORDUnet 1">
  <a:themeElements>
    <a:clrScheme name="Custom 1">
      <a:dk1>
        <a:srgbClr val="000066"/>
      </a:dk1>
      <a:lt1>
        <a:srgbClr val="FFFFFF"/>
      </a:lt1>
      <a:dk2>
        <a:srgbClr val="000099"/>
      </a:dk2>
      <a:lt2>
        <a:srgbClr val="9FBFFF"/>
      </a:lt2>
      <a:accent1>
        <a:srgbClr val="0099CC"/>
      </a:accent1>
      <a:accent2>
        <a:srgbClr val="00CC66"/>
      </a:accent2>
      <a:accent3>
        <a:srgbClr val="AAAACA"/>
      </a:accent3>
      <a:accent4>
        <a:srgbClr val="DADADA"/>
      </a:accent4>
      <a:accent5>
        <a:srgbClr val="AACAE2"/>
      </a:accent5>
      <a:accent6>
        <a:srgbClr val="00B95C"/>
      </a:accent6>
      <a:hlink>
        <a:srgbClr val="260EFF"/>
      </a:hlink>
      <a:folHlink>
        <a:srgbClr val="400EFF"/>
      </a:folHlink>
    </a:clrScheme>
    <a:fontScheme name="NORDUnet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 cap="rnd"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t="100000"/>
            </a:path>
            <a:tileRect r="-100000" b="-10000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ORDUnet 1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Unet 1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Unet 1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Unet 1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Unet 1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Unet 1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Unet 1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Unet 1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Unet 1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ORDUnet PPT Template June 2015" id="{D21E1825-B84F-1A46-B0D1-256ED1AF0969}" vid="{62976F18-7B43-5749-8847-BEABC12DE1A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46388</TotalTime>
  <Words>632</Words>
  <Application>Microsoft Macintosh PowerPoint</Application>
  <PresentationFormat>Widescreen</PresentationFormat>
  <Paragraphs>212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StarSymbol</vt:lpstr>
      <vt:lpstr>Tahoma</vt:lpstr>
      <vt:lpstr>Verdana</vt:lpstr>
      <vt:lpstr>NORDUnet 1</vt:lpstr>
      <vt:lpstr>NORDUnet Emerging NREN Program</vt:lpstr>
      <vt:lpstr>NORDUnet and Nordic NRENs</vt:lpstr>
      <vt:lpstr>Nordic R&amp;E Networks</vt:lpstr>
      <vt:lpstr>NORDUnet 2017</vt:lpstr>
      <vt:lpstr>NORDUnet Conferences</vt:lpstr>
      <vt:lpstr>NORDUnet Conference</vt:lpstr>
      <vt:lpstr>NORDUnet Technical Workshop</vt:lpstr>
      <vt:lpstr>The User Promise</vt:lpstr>
      <vt:lpstr>Global Collaboration</vt:lpstr>
      <vt:lpstr>Global Landscape</vt:lpstr>
      <vt:lpstr>Global Network Architecture</vt:lpstr>
      <vt:lpstr>All about the connection …</vt:lpstr>
      <vt:lpstr>All about the services …</vt:lpstr>
      <vt:lpstr>Many faces of Collaboration</vt:lpstr>
      <vt:lpstr>NREN: Community Hub</vt:lpstr>
      <vt:lpstr>NORDUnet e-NREN program</vt:lpstr>
      <vt:lpstr>eNREN @ NDN Conference</vt:lpstr>
      <vt:lpstr>eNREN @ Technical Workshop</vt:lpstr>
      <vt:lpstr>Expanding e-NREN Program</vt:lpstr>
      <vt:lpstr>Partnerships</vt:lpstr>
      <vt:lpstr>NKN</vt:lpstr>
      <vt:lpstr>BdREN</vt:lpstr>
      <vt:lpstr>Distance Learning</vt:lpstr>
      <vt:lpstr>Objectives</vt:lpstr>
      <vt:lpstr>Train the Trainer program</vt:lpstr>
      <vt:lpstr>Workshop</vt:lpstr>
      <vt:lpstr>Service Deployment</vt:lpstr>
      <vt:lpstr>NORDUnet Media Initiatives</vt:lpstr>
      <vt:lpstr>Invitation</vt:lpstr>
      <vt:lpstr>PowerPoint Presentation</vt:lpstr>
    </vt:vector>
  </TitlesOfParts>
  <Manager/>
  <Company>NORDUnet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NORDUnet Presentation</dc:title>
  <dc:subject>NDN NEXTgen</dc:subject>
  <dc:creator>Jørgen Qvist</dc:creator>
  <cp:keywords/>
  <dc:description/>
  <cp:lastModifiedBy>Lars Fischer</cp:lastModifiedBy>
  <cp:revision>1390</cp:revision>
  <cp:lastPrinted>2008-11-12T09:41:42Z</cp:lastPrinted>
  <dcterms:created xsi:type="dcterms:W3CDTF">2009-11-17T14:03:26Z</dcterms:created>
  <dcterms:modified xsi:type="dcterms:W3CDTF">2019-06-17T11:31:45Z</dcterms:modified>
  <cp:category/>
</cp:coreProperties>
</file>