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12192000"/>
  <p:defaultTextStyle>
    <a:defPPr>
      <a:defRPr lang="it-IT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F26103E-43F6-3DE1-49F1-65DBA6543DDE}">
  <a:tblStyle styleId="{3F26103E-43F6-3DE1-49F1-65DBA6543DDE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9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egnaposto intestazion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data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C73113F-D0B2-48BC-84A1-BE55BEF72D43}" type="datetimeFigureOut">
              <a:t>30/05/2019</a:t>
            </a:fld>
            <a:endParaRPr lang="it-IT"/>
          </a:p>
        </p:txBody>
      </p:sp>
      <p:sp>
        <p:nvSpPr>
          <p:cNvPr id="6" name="Segnaposto immagine diapositiva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it-IT"/>
          </a:p>
        </p:txBody>
      </p:sp>
      <p:sp>
        <p:nvSpPr>
          <p:cNvPr id="7" name="Segnaposto note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it-IT"/>
              <a:t>Modifica gli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</a:p>
        </p:txBody>
      </p:sp>
      <p:sp>
        <p:nvSpPr>
          <p:cNvPr id="8" name="Segnaposto piè di pagina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DB72177-3814-453E-A9B1-46A44B9A7136}" type="slidenum"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egnaposto immagine diapositiva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Segnaposto note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it-IT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panorama nazionale delle Infrastrutture di Ricerca (IR) è anch’esso vario e popolato da molte iniziative. Il Programma Nazionale delle Infrastrutture di Ricerca (PNIR) 2014-2020 censisce 97 IR e, fra queste, seleziona 56 IR prioritarie da sostenere attraverso la confluenza di varie tipologie di finanziamento (FOE, FFO, FSC, PON R&amp;I, Fondi Regionali) nel FUIR.</a:t>
            </a:r>
            <a:endParaRPr/>
          </a:p>
          <a:p>
            <a:pPr>
              <a:defRPr/>
            </a:pPr>
            <a:endParaRPr lang="it-IT"/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E54FB82-40FC-114C-8EEC-BA4BC5EF17B5}" type="slidenum">
              <a:t>7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a titolo">
    <p:bg bwMode="invGray"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577387" y="2264066"/>
            <a:ext cx="6300000" cy="1249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180000" tIns="180000" rIns="180000" bIns="180000" anchor="b" anchorCtr="0">
            <a:spAutoFit/>
          </a:bodyPr>
          <a:lstStyle>
            <a:lvl1pPr algn="l">
              <a:defRPr sz="3200" b="1">
                <a:solidFill>
                  <a:schemeClr val="tx2">
                    <a:lumMod val="50000"/>
                  </a:schemeClr>
                </a:solidFill>
                <a:latin typeface="Rockwell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577387" y="3557725"/>
            <a:ext cx="6300000" cy="422405"/>
          </a:xfrm>
          <a:prstGeom prst="rect">
            <a:avLst/>
          </a:prstGeom>
          <a:solidFill>
            <a:srgbClr val="CCE402"/>
          </a:solidFill>
        </p:spPr>
        <p:txBody>
          <a:bodyPr lIns="180000" tIns="72000" rIns="180000" bIns="72000" anchor="ctr" anchorCtr="0">
            <a:spAutoFit/>
          </a:bodyPr>
          <a:lstStyle>
            <a:lvl1pPr marL="0" indent="0" algn="l">
              <a:buNone/>
              <a:defRPr sz="2000" cap="all">
                <a:latin typeface="Segoe UI Semilight"/>
                <a:cs typeface="Segoe UI Semiligh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it-IT"/>
              <a:t>Nome cognome</a:t>
            </a:r>
            <a:endParaRPr lang="en-US"/>
          </a:p>
        </p:txBody>
      </p:sp>
      <p:sp>
        <p:nvSpPr>
          <p:cNvPr id="6" name="Segnaposto testo 8"/>
          <p:cNvSpPr>
            <a:spLocks noGrp="1"/>
          </p:cNvSpPr>
          <p:nvPr>
            <p:ph type="body" sz="quarter" idx="11" hasCustomPrompt="1"/>
          </p:nvPr>
        </p:nvSpPr>
        <p:spPr bwMode="ltGray">
          <a:xfrm>
            <a:off x="577387" y="5621282"/>
            <a:ext cx="1258421" cy="313932"/>
          </a:xfrm>
          <a:prstGeom prst="rect">
            <a:avLst/>
          </a:prstGeom>
          <a:solidFill>
            <a:srgbClr val="152139"/>
          </a:solidFill>
        </p:spPr>
        <p:txBody>
          <a:bodyPr wrap="none">
            <a:spAutoFit/>
          </a:bodyPr>
          <a:lstStyle>
            <a:lvl1pPr marL="0" indent="0">
              <a:buNone/>
              <a:defRPr lang="it-IT" sz="1600">
                <a:solidFill>
                  <a:schemeClr val="bg1"/>
                </a:solidFill>
                <a:latin typeface="Rockwell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it-IT"/>
              <a:t>Luogo, data</a:t>
            </a:r>
          </a:p>
        </p:txBody>
      </p:sp>
      <p:sp>
        <p:nvSpPr>
          <p:cNvPr id="7" name="Segnaposto testo 12"/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577387" y="6025652"/>
            <a:ext cx="1396985" cy="313932"/>
          </a:xfrm>
          <a:prstGeom prst="rect">
            <a:avLst/>
          </a:prstGeom>
          <a:solidFill>
            <a:srgbClr val="152139">
              <a:alpha val="85000"/>
            </a:srgbClr>
          </a:solidFill>
        </p:spPr>
        <p:txBody>
          <a:bodyPr wrap="none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Rockwell"/>
              </a:defRPr>
            </a:lvl1pPr>
          </a:lstStyle>
          <a:p>
            <a:pPr lvl="0">
              <a:defRPr/>
            </a:pPr>
            <a:r>
              <a:rPr lang="it-IT"/>
              <a:t>Titolo evento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olo e testo vertica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it-IT" smtClean="0"/>
              <a:t>TNC19 Tallin June 2019</a:t>
            </a: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E193EB6-7997-46F5-9BC5-814C63D672B3}" type="slidenum"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1_Titolo e testo vertica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10439275" y="372559"/>
            <a:ext cx="1648034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123826" y="365125"/>
            <a:ext cx="9686924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it-IT" smtClean="0"/>
              <a:t>TNC19 Tallin June 2019</a:t>
            </a: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E193EB6-7997-46F5-9BC5-814C63D672B3}" type="slidenum"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olo e contenu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527999" y="1188000"/>
            <a:ext cx="11136000" cy="4356000"/>
          </a:xfrm>
        </p:spPr>
        <p:txBody>
          <a:bodyPr/>
          <a:lstStyle>
            <a:lvl1pPr marL="0" indent="0">
              <a:buNone/>
              <a:defRPr sz="2000">
                <a:latin typeface="Tahoma"/>
                <a:ea typeface="Tahoma"/>
                <a:cs typeface="Tahoma"/>
              </a:defRPr>
            </a:lvl1pPr>
            <a:lvl2pPr marL="360000" indent="-180000">
              <a:defRPr sz="2000">
                <a:latin typeface="Tahoma"/>
                <a:ea typeface="Tahoma"/>
                <a:cs typeface="Tahoma"/>
              </a:defRPr>
            </a:lvl2pPr>
            <a:lvl3pPr marL="720000" indent="-180000">
              <a:defRPr sz="1800">
                <a:latin typeface="Tahoma"/>
                <a:ea typeface="Tahoma"/>
                <a:cs typeface="Tahoma"/>
              </a:defRPr>
            </a:lvl3pPr>
            <a:lvl4pPr marL="1080000" indent="-180000">
              <a:defRPr sz="1600">
                <a:latin typeface="Tahoma"/>
                <a:ea typeface="Tahoma"/>
                <a:cs typeface="Tahoma"/>
              </a:defRPr>
            </a:lvl4pPr>
            <a:lvl5pPr marL="1440000" indent="-180000">
              <a:defRPr sz="1600">
                <a:latin typeface="Tahoma"/>
                <a:ea typeface="Tahoma"/>
                <a:cs typeface="Tahoma"/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Titolo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6" name="Segnaposto piè di pagina 8"/>
          <p:cNvSpPr>
            <a:spLocks noGrp="1"/>
          </p:cNvSpPr>
          <p:nvPr>
            <p:ph type="ftr" sz="quarter" idx="13"/>
          </p:nvPr>
        </p:nvSpPr>
        <p:spPr bwMode="auto">
          <a:prstGeom prst="rect">
            <a:avLst/>
          </a:prstGeom>
          <a:solidFill>
            <a:srgbClr val="CCE402">
              <a:alpha val="85000"/>
            </a:srgbClr>
          </a:solidFill>
        </p:spPr>
        <p:txBody>
          <a:bodyPr/>
          <a:lstStyle/>
          <a:p>
            <a:pPr>
              <a:defRPr/>
            </a:pPr>
            <a:r>
              <a:rPr lang="it-IT" smtClean="0"/>
              <a:t>TNC19 Tallin June 2019</a:t>
            </a:r>
            <a:endParaRPr lang="it-IT"/>
          </a:p>
        </p:txBody>
      </p:sp>
      <p:sp>
        <p:nvSpPr>
          <p:cNvPr id="7" name="Segnaposto numero diapositiva 9"/>
          <p:cNvSpPr>
            <a:spLocks noGrp="1"/>
          </p:cNvSpPr>
          <p:nvPr>
            <p:ph type="sldNum" sz="quarter" idx="14"/>
          </p:nvPr>
        </p:nvSpPr>
        <p:spPr bwMode="auto"/>
        <p:txBody>
          <a:bodyPr/>
          <a:lstStyle/>
          <a:p>
            <a:pPr>
              <a:defRPr/>
            </a:pPr>
            <a:fld id="{0E193EB6-7997-46F5-9BC5-814C63D672B3}" type="slidenum"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Intestazione sezione">
    <p:bg bwMode="invGray"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1851" y="1958501"/>
            <a:ext cx="10515600" cy="1568497"/>
          </a:xfrm>
          <a:prstGeom prst="rect">
            <a:avLst/>
          </a:prstGeom>
          <a:ln>
            <a:solidFill>
              <a:srgbClr val="B4E402"/>
            </a:solidFill>
          </a:ln>
        </p:spPr>
        <p:txBody>
          <a:bodyPr lIns="108000" rIns="108000" anchor="b" anchorCtr="0">
            <a:normAutofit/>
          </a:bodyPr>
          <a:lstStyle>
            <a:lvl1pPr>
              <a:defRPr sz="5400">
                <a:solidFill>
                  <a:schemeClr val="bg1"/>
                </a:solidFill>
                <a:latin typeface="Rockwell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1" y="3592629"/>
            <a:ext cx="10515600" cy="1016847"/>
          </a:xfrm>
        </p:spPr>
        <p:txBody>
          <a:bodyPr lIns="90000" rIns="180000"/>
          <a:lstStyle>
            <a:lvl1pPr marL="0" indent="0" algn="l">
              <a:buNone/>
              <a:defRPr sz="2400">
                <a:solidFill>
                  <a:srgbClr val="B4E402"/>
                </a:solidFill>
                <a:latin typeface="Segoe UI"/>
                <a:cs typeface="Segoe UI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white">
          <a:xfrm>
            <a:off x="831851" y="6408110"/>
            <a:ext cx="4384727" cy="261610"/>
          </a:xfrm>
          <a:prstGeom prst="rect">
            <a:avLst/>
          </a:prstGeom>
          <a:solidFill>
            <a:srgbClr val="152139"/>
          </a:solidFill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4E402"/>
                </a:solidFill>
                <a:latin typeface="Rockwell"/>
                <a:cs typeface="Segoe UI"/>
              </a:defRPr>
            </a:lvl1pPr>
          </a:lstStyle>
          <a:p>
            <a:pPr>
              <a:defRPr/>
            </a:pPr>
            <a:r>
              <a:rPr lang="it-IT" smtClean="0"/>
              <a:t>TNC19 Tallin June 2019</a:t>
            </a:r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ue contenuti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528000" y="1188001"/>
            <a:ext cx="5424000" cy="4988963"/>
          </a:xfrm>
        </p:spPr>
        <p:txBody>
          <a:bodyPr/>
          <a:lstStyle>
            <a:lvl1pPr>
              <a:defRPr>
                <a:latin typeface="Tahoma"/>
                <a:ea typeface="Tahoma"/>
                <a:cs typeface="Tahoma"/>
              </a:defRPr>
            </a:lvl1pPr>
            <a:lvl2pPr>
              <a:defRPr>
                <a:latin typeface="Tahoma"/>
                <a:ea typeface="Tahoma"/>
                <a:cs typeface="Tahoma"/>
              </a:defRPr>
            </a:lvl2pPr>
            <a:lvl3pPr>
              <a:defRPr>
                <a:latin typeface="Tahoma"/>
                <a:ea typeface="Tahoma"/>
                <a:cs typeface="Tahoma"/>
              </a:defRPr>
            </a:lvl3pPr>
            <a:lvl4pPr>
              <a:defRPr>
                <a:latin typeface="Tahoma"/>
                <a:ea typeface="Tahoma"/>
                <a:cs typeface="Tahoma"/>
              </a:defRPr>
            </a:lvl4pPr>
            <a:lvl5pPr>
              <a:defRPr>
                <a:latin typeface="Tahoma"/>
                <a:ea typeface="Tahoma"/>
                <a:cs typeface="Tahoma"/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40000" y="1188001"/>
            <a:ext cx="5424000" cy="4988963"/>
          </a:xfrm>
        </p:spPr>
        <p:txBody>
          <a:bodyPr/>
          <a:lstStyle>
            <a:lvl1pPr>
              <a:defRPr>
                <a:latin typeface="Tahoma"/>
                <a:ea typeface="Tahoma"/>
                <a:cs typeface="Tahoma"/>
              </a:defRPr>
            </a:lvl1pPr>
            <a:lvl2pPr>
              <a:defRPr>
                <a:latin typeface="Tahoma"/>
                <a:ea typeface="Tahoma"/>
                <a:cs typeface="Tahoma"/>
              </a:defRPr>
            </a:lvl2pPr>
            <a:lvl3pPr>
              <a:defRPr>
                <a:latin typeface="Tahoma"/>
                <a:ea typeface="Tahoma"/>
                <a:cs typeface="Tahoma"/>
              </a:defRPr>
            </a:lvl3pPr>
            <a:lvl4pPr>
              <a:defRPr>
                <a:latin typeface="Tahoma"/>
                <a:ea typeface="Tahoma"/>
                <a:cs typeface="Tahoma"/>
              </a:defRPr>
            </a:lvl4pPr>
            <a:lvl5pPr>
              <a:defRPr>
                <a:latin typeface="Tahoma"/>
                <a:ea typeface="Tahoma"/>
                <a:cs typeface="Tahoma"/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Titolo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7" name="Segnaposto piè di pagina 7"/>
          <p:cNvSpPr>
            <a:spLocks noGrp="1"/>
          </p:cNvSpPr>
          <p:nvPr>
            <p:ph type="ftr" sz="quarter" idx="10"/>
          </p:nvPr>
        </p:nvSpPr>
        <p:spPr bwMode="auto">
          <a:prstGeom prst="rect">
            <a:avLst/>
          </a:prstGeom>
          <a:solidFill>
            <a:srgbClr val="CCE402"/>
          </a:solidFill>
        </p:spPr>
        <p:txBody>
          <a:bodyPr/>
          <a:lstStyle/>
          <a:p>
            <a:pPr>
              <a:defRPr/>
            </a:pPr>
            <a:r>
              <a:rPr lang="it-IT" smtClean="0"/>
              <a:t>TNC19 Tallin June 2019</a:t>
            </a:r>
            <a:endParaRPr lang="it-IT"/>
          </a:p>
        </p:txBody>
      </p:sp>
      <p:sp>
        <p:nvSpPr>
          <p:cNvPr id="8" name="Segnaposto numero diapositiva 8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0E193EB6-7997-46F5-9BC5-814C63D672B3}" type="slidenum"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fron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28000" y="1188000"/>
            <a:ext cx="5424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528000" y="2099560"/>
            <a:ext cx="5424000" cy="4090104"/>
          </a:xfrm>
        </p:spPr>
        <p:txBody>
          <a:bodyPr/>
          <a:lstStyle>
            <a:lvl1pPr>
              <a:defRPr>
                <a:latin typeface="Tahoma"/>
                <a:ea typeface="Tahoma"/>
                <a:cs typeface="Tahoma"/>
              </a:defRPr>
            </a:lvl1pPr>
            <a:lvl2pPr>
              <a:defRPr>
                <a:latin typeface="Tahoma"/>
                <a:ea typeface="Tahoma"/>
                <a:cs typeface="Tahoma"/>
              </a:defRPr>
            </a:lvl2pPr>
            <a:lvl3pPr>
              <a:defRPr>
                <a:latin typeface="Tahoma"/>
                <a:ea typeface="Tahoma"/>
                <a:cs typeface="Tahoma"/>
              </a:defRPr>
            </a:lvl3pPr>
            <a:lvl4pPr>
              <a:defRPr>
                <a:latin typeface="Tahoma"/>
                <a:ea typeface="Tahoma"/>
                <a:cs typeface="Tahoma"/>
              </a:defRPr>
            </a:lvl4pPr>
            <a:lvl5pPr>
              <a:defRPr>
                <a:latin typeface="Tahoma"/>
                <a:ea typeface="Tahoma"/>
                <a:cs typeface="Tahoma"/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240000" y="1188000"/>
            <a:ext cx="5424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240000" y="2099560"/>
            <a:ext cx="5424000" cy="4090104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it-IT" smtClean="0"/>
              <a:t>TNC19 Tallin June 2019</a:t>
            </a:r>
            <a:endParaRPr lang="it-IT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E193EB6-7997-46F5-9BC5-814C63D672B3}" type="slidenum">
              <a:t>‹#›</a:t>
            </a:fld>
            <a:endParaRPr lang="it-IT"/>
          </a:p>
        </p:txBody>
      </p:sp>
      <p:sp>
        <p:nvSpPr>
          <p:cNvPr id="11" name="Titolo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Logo Bianco"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it-IT" smtClean="0"/>
              <a:t>TNC19 Tallin June 2019</a:t>
            </a:r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E193EB6-7997-46F5-9BC5-814C63D672B3}" type="slidenum">
              <a:t>‹#›</a:t>
            </a:fld>
            <a:endParaRPr lang="it-IT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 bwMode="auto">
          <a:xfrm>
            <a:off x="527999" y="1188000"/>
            <a:ext cx="11136000" cy="4356000"/>
          </a:xfrm>
        </p:spPr>
        <p:txBody>
          <a:bodyPr/>
          <a:lstStyle>
            <a:lvl1pPr marL="0" indent="0">
              <a:buNone/>
              <a:defRPr sz="2000">
                <a:latin typeface="Tahoma"/>
                <a:ea typeface="Tahoma"/>
                <a:cs typeface="Tahoma"/>
              </a:defRPr>
            </a:lvl1pPr>
            <a:lvl2pPr marL="360000" indent="-180000">
              <a:defRPr sz="2000">
                <a:latin typeface="Tahoma"/>
                <a:ea typeface="Tahoma"/>
                <a:cs typeface="Tahoma"/>
              </a:defRPr>
            </a:lvl2pPr>
            <a:lvl3pPr marL="720000" indent="-180000">
              <a:defRPr sz="1800">
                <a:latin typeface="Tahoma"/>
                <a:ea typeface="Tahoma"/>
                <a:cs typeface="Tahoma"/>
              </a:defRPr>
            </a:lvl3pPr>
            <a:lvl4pPr marL="1080000" indent="-180000">
              <a:defRPr sz="1600">
                <a:latin typeface="Tahoma"/>
                <a:ea typeface="Tahoma"/>
                <a:cs typeface="Tahoma"/>
              </a:defRPr>
            </a:lvl4pPr>
            <a:lvl5pPr marL="1440000" indent="-180000">
              <a:defRPr sz="1600">
                <a:latin typeface="Tahoma"/>
                <a:ea typeface="Tahoma"/>
                <a:cs typeface="Tahoma"/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uot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216000" y="6444000"/>
            <a:ext cx="590400" cy="360000"/>
          </a:xfrm>
          <a:prstGeom prst="rect">
            <a:avLst/>
          </a:prstGeom>
          <a:solidFill>
            <a:schemeClr val="bg1"/>
          </a:solidFill>
          <a:ln>
            <a:solidFill>
              <a:srgbClr val="B4E402"/>
            </a:solidFill>
          </a:ln>
        </p:spPr>
        <p:txBody>
          <a:bodyPr anchor="ctr" anchorCtr="1"/>
          <a:lstStyle>
            <a:lvl1pPr>
              <a:defRPr lang="it-IT" sz="1200">
                <a:solidFill>
                  <a:srgbClr val="152139"/>
                </a:solidFill>
                <a:latin typeface="Rockwell"/>
                <a:ea typeface="+mn-ea"/>
                <a:cs typeface="+mn-cs"/>
              </a:defRPr>
            </a:lvl1pPr>
          </a:lstStyle>
          <a:p>
            <a:pPr>
              <a:defRPr/>
            </a:pPr>
            <a:fld id="{0E193EB6-7997-46F5-9BC5-814C63D672B3}" type="slidenum">
              <a:t>‹#›</a:t>
            </a:fld>
            <a:endParaRPr lang="it-IT"/>
          </a:p>
        </p:txBody>
      </p:sp>
      <p:sp>
        <p:nvSpPr>
          <p:cNvPr id="5" name="Segnaposto piè di pagina 1"/>
          <p:cNvSpPr>
            <a:spLocks noGrp="1"/>
          </p:cNvSpPr>
          <p:nvPr>
            <p:ph type="ftr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it-IT" smtClean="0"/>
              <a:t>TNC19 Tallin June 2019</a:t>
            </a:r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to con didascali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80000" y="180000"/>
            <a:ext cx="3932237" cy="1402298"/>
          </a:xfrm>
          <a:prstGeom prst="rect">
            <a:avLst/>
          </a:prstGeom>
          <a:ln>
            <a:gradFill>
              <a:gsLst>
                <a:gs pos="80000">
                  <a:schemeClr val="tx1">
                    <a:alpha val="0"/>
                  </a:schemeClr>
                </a:gs>
                <a:gs pos="100000">
                  <a:srgbClr val="152139"/>
                </a:gs>
              </a:gsLst>
              <a:lin ang="2400000" scaled="0"/>
            </a:gradFill>
          </a:ln>
        </p:spPr>
        <p:txBody>
          <a:bodyPr lIns="72000" rIns="72000" anchor="t" anchorCtr="0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4848000" y="180001"/>
            <a:ext cx="6816000" cy="568105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80000" y="20160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it-IT" smtClean="0"/>
              <a:t>TNC19 Tallin June 2019</a:t>
            </a:r>
            <a:endParaRPr lang="it-IT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E193EB6-7997-46F5-9BC5-814C63D672B3}" type="slidenum"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magine con didascali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80000" y="180000"/>
            <a:ext cx="3932237" cy="1402298"/>
          </a:xfrm>
          <a:prstGeom prst="rect">
            <a:avLst/>
          </a:prstGeom>
          <a:ln>
            <a:gradFill>
              <a:gsLst>
                <a:gs pos="80000">
                  <a:schemeClr val="tx1">
                    <a:alpha val="0"/>
                  </a:schemeClr>
                </a:gs>
                <a:gs pos="100000">
                  <a:srgbClr val="152139"/>
                </a:gs>
              </a:gsLst>
              <a:lin ang="2400000" scaled="0"/>
            </a:gradFill>
          </a:ln>
        </p:spPr>
        <p:txBody>
          <a:bodyPr lIns="72000" rIns="72000" anchor="t" anchorCtr="0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4847999" y="180001"/>
            <a:ext cx="6816000" cy="5686327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80000" y="2016000"/>
            <a:ext cx="3932237" cy="38503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it-IT" smtClean="0"/>
              <a:t>TNC19 Tallin June 2019</a:t>
            </a:r>
            <a:endParaRPr lang="it-IT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E193EB6-7997-46F5-9BC5-814C63D672B3}" type="slidenum"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13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08000"/>
            <a:ext cx="12192000" cy="460502"/>
          </a:xfrm>
          <a:prstGeom prst="rect">
            <a:avLst/>
          </a:prstGeom>
          <a:ln w="12700">
            <a:gradFill>
              <a:gsLst>
                <a:gs pos="96000">
                  <a:schemeClr val="tx1">
                    <a:alpha val="0"/>
                  </a:schemeClr>
                </a:gs>
                <a:gs pos="100000">
                  <a:srgbClr val="152139"/>
                </a:gs>
              </a:gsLst>
              <a:lin ang="5400000" scaled="1"/>
            </a:gradFill>
          </a:ln>
        </p:spPr>
        <p:txBody>
          <a:bodyPr vert="horz" lIns="576000" tIns="36000" rIns="396000" bIns="36000" rtlCol="0" anchor="t" anchorCtr="0">
            <a:spAutoFit/>
          </a:bodyPr>
          <a:lstStyle/>
          <a:p>
            <a:pPr>
              <a:defRPr/>
            </a:pPr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28000" y="1188000"/>
            <a:ext cx="11136000" cy="4356000"/>
          </a:xfrm>
          <a:prstGeom prst="rect">
            <a:avLst/>
          </a:prstGeom>
        </p:spPr>
        <p:txBody>
          <a:bodyPr vert="horz" lIns="72000" tIns="45720" rIns="72000" bIns="45720" rtlCol="0">
            <a:normAutofit/>
          </a:bodyPr>
          <a:lstStyle/>
          <a:p>
            <a:pPr lvl="0">
              <a:defRPr/>
            </a:pPr>
            <a:r>
              <a:rPr lang="it-IT"/>
              <a:t>Modifica gli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95998" y="6444000"/>
            <a:ext cx="9720000" cy="360000"/>
          </a:xfrm>
          <a:prstGeom prst="rect">
            <a:avLst/>
          </a:prstGeom>
          <a:solidFill>
            <a:srgbClr val="CCE402"/>
          </a:solidFill>
        </p:spPr>
        <p:txBody>
          <a:bodyPr vert="horz" lIns="91440" tIns="45720" rIns="91440" bIns="45720" rtlCol="0" anchor="ctr"/>
          <a:lstStyle>
            <a:lvl1pPr algn="l">
              <a:defRPr lang="it-IT" sz="1100">
                <a:solidFill>
                  <a:srgbClr val="152139"/>
                </a:solidFill>
                <a:latin typeface="Rockwell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 smtClean="0"/>
              <a:t>TNC19 Tallin June 2019</a:t>
            </a: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9900000" y="6444000"/>
            <a:ext cx="468000" cy="360000"/>
          </a:xfrm>
          <a:prstGeom prst="rect">
            <a:avLst/>
          </a:prstGeom>
          <a:solidFill>
            <a:schemeClr val="bg1"/>
          </a:solidFill>
          <a:ln>
            <a:solidFill>
              <a:srgbClr val="CCE402"/>
            </a:solidFill>
          </a:ln>
        </p:spPr>
        <p:txBody>
          <a:bodyPr vert="horz" lIns="91440" tIns="45720" rIns="91440" bIns="45720" rtlCol="0" anchor="ctr" anchorCtr="1"/>
          <a:lstStyle>
            <a:lvl1pPr algn="r">
              <a:defRPr lang="it-IT" sz="1200">
                <a:solidFill>
                  <a:srgbClr val="152139"/>
                </a:solidFill>
                <a:latin typeface="Rockwell"/>
                <a:ea typeface="+mn-ea"/>
                <a:cs typeface="+mn-cs"/>
              </a:defRPr>
            </a:lvl1pPr>
          </a:lstStyle>
          <a:p>
            <a:pPr>
              <a:defRPr/>
            </a:pPr>
            <a:fld id="{0E193EB6-7997-46F5-9BC5-814C63D672B3}" type="slidenum"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>
        <a:lnSpc>
          <a:spcPct val="90000"/>
        </a:lnSpc>
        <a:spcBef>
          <a:spcPts val="0"/>
        </a:spcBef>
        <a:buNone/>
        <a:defRPr lang="en-US" sz="2800" i="0">
          <a:solidFill>
            <a:schemeClr val="tx1"/>
          </a:solidFill>
          <a:latin typeface="Rockwell"/>
          <a:ea typeface="+mj-ea"/>
          <a:cs typeface="+mj-cs"/>
        </a:defRPr>
      </a:lvl1pPr>
    </p:titleStyle>
    <p:bodyStyle>
      <a:lvl1pPr marL="0" indent="0" algn="l" defTabSz="914400">
        <a:lnSpc>
          <a:spcPct val="90000"/>
        </a:lnSpc>
        <a:spcBef>
          <a:spcPts val="1000"/>
        </a:spcBef>
        <a:buFont typeface="Arial"/>
        <a:buNone/>
        <a:defRPr sz="2000">
          <a:solidFill>
            <a:schemeClr val="tx1"/>
          </a:solidFill>
          <a:latin typeface="Tahoma"/>
          <a:ea typeface="Tahoma"/>
          <a:cs typeface="Tahoma"/>
        </a:defRPr>
      </a:lvl1pPr>
      <a:lvl2pPr marL="360000" indent="-1800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Tahoma"/>
          <a:ea typeface="Tahoma"/>
          <a:cs typeface="Tahoma"/>
        </a:defRPr>
      </a:lvl2pPr>
      <a:lvl3pPr marL="720000" indent="-1800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Tahoma"/>
          <a:ea typeface="Tahoma"/>
          <a:cs typeface="Tahoma"/>
        </a:defRPr>
      </a:lvl3pPr>
      <a:lvl4pPr marL="1080000" indent="-180000" algn="l" defTabSz="914400">
        <a:lnSpc>
          <a:spcPct val="90000"/>
        </a:lnSpc>
        <a:spcBef>
          <a:spcPts val="500"/>
        </a:spcBef>
        <a:buFont typeface="Arial"/>
        <a:buChar char="•"/>
        <a:defRPr sz="1600">
          <a:solidFill>
            <a:schemeClr val="tx1"/>
          </a:solidFill>
          <a:latin typeface="Tahoma"/>
          <a:ea typeface="Tahoma"/>
          <a:cs typeface="Tahoma"/>
        </a:defRPr>
      </a:lvl4pPr>
      <a:lvl5pPr marL="1440000" indent="-180000" algn="l" defTabSz="914400">
        <a:lnSpc>
          <a:spcPct val="90000"/>
        </a:lnSpc>
        <a:spcBef>
          <a:spcPts val="500"/>
        </a:spcBef>
        <a:buFont typeface="Arial"/>
        <a:buChar char="•"/>
        <a:defRPr sz="1600">
          <a:solidFill>
            <a:schemeClr val="tx1"/>
          </a:solidFill>
          <a:latin typeface="Tahoma"/>
          <a:ea typeface="Tahoma"/>
          <a:cs typeface="Tahoma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jpg"/><Relationship Id="rId3" Type="http://schemas.openxmlformats.org/officeDocument/2006/relationships/image" Target="../media/image6.png"/><Relationship Id="rId21" Type="http://schemas.openxmlformats.org/officeDocument/2006/relationships/image" Target="../media/image24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jpg"/><Relationship Id="rId16" Type="http://schemas.openxmlformats.org/officeDocument/2006/relationships/image" Target="../media/image19.png"/><Relationship Id="rId20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jp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 bwMode="auto">
          <a:xfrm>
            <a:off x="577387" y="2264066"/>
            <a:ext cx="6300000" cy="1249912"/>
          </a:xfrm>
        </p:spPr>
        <p:txBody>
          <a:bodyPr/>
          <a:lstStyle/>
          <a:p>
            <a:pPr>
              <a:defRPr/>
            </a:pPr>
            <a:r>
              <a:rPr lang="it-IT"/>
              <a:t>ICDI, </a:t>
            </a:r>
            <a:r>
              <a:rPr lang="en-US"/>
              <a:t>EOSC-Pillar and the Italian contribution to EOSC</a:t>
            </a:r>
            <a:endParaRPr lang="it-IT"/>
          </a:p>
        </p:txBody>
      </p:sp>
      <p:sp>
        <p:nvSpPr>
          <p:cNvPr id="5" name="Sottotitolo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Federico Ruggieri</a:t>
            </a:r>
          </a:p>
        </p:txBody>
      </p:sp>
      <p:sp>
        <p:nvSpPr>
          <p:cNvPr id="6" name="Segnaposto testo 3"/>
          <p:cNvSpPr>
            <a:spLocks noGrp="1"/>
          </p:cNvSpPr>
          <p:nvPr>
            <p:ph type="body" sz="quarter" idx="11"/>
          </p:nvPr>
        </p:nvSpPr>
        <p:spPr bwMode="auto">
          <a:xfrm>
            <a:off x="577387" y="5621282"/>
            <a:ext cx="786607" cy="313932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TNC19</a:t>
            </a:r>
            <a:endParaRPr dirty="0"/>
          </a:p>
        </p:txBody>
      </p:sp>
      <p:sp>
        <p:nvSpPr>
          <p:cNvPr id="7" name="Segnaposto testo 4"/>
          <p:cNvSpPr>
            <a:spLocks noGrp="1"/>
          </p:cNvSpPr>
          <p:nvPr>
            <p:ph type="body" sz="quarter" idx="13"/>
          </p:nvPr>
        </p:nvSpPr>
        <p:spPr bwMode="auto">
          <a:xfrm>
            <a:off x="577387" y="6025652"/>
            <a:ext cx="1684289" cy="313932"/>
          </a:xfrm>
        </p:spPr>
        <p:txBody>
          <a:bodyPr/>
          <a:lstStyle/>
          <a:p>
            <a:pPr>
              <a:defRPr/>
            </a:pPr>
            <a:r>
              <a:rPr lang="it-IT" dirty="0" err="1" smtClean="0"/>
              <a:t>Tallin</a:t>
            </a:r>
            <a:r>
              <a:rPr lang="it-IT" dirty="0" smtClean="0"/>
              <a:t>, </a:t>
            </a:r>
            <a:r>
              <a:rPr lang="it-IT" dirty="0" err="1" smtClean="0"/>
              <a:t>June</a:t>
            </a:r>
            <a:r>
              <a:rPr lang="it-IT" dirty="0" smtClean="0"/>
              <a:t> </a:t>
            </a:r>
            <a:r>
              <a:rPr lang="it-IT" dirty="0"/>
              <a:t>2019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/>
          <p:cNvGraphicFramePr>
            <a:graphicFrameLocks noGrp="1"/>
          </p:cNvGraphicFramePr>
          <p:nvPr>
            <p:ph idx="1"/>
          </p:nvPr>
        </p:nvGraphicFramePr>
        <p:xfrm>
          <a:off x="238539" y="674690"/>
          <a:ext cx="11421578" cy="5661663"/>
        </p:xfrm>
        <a:graphic>
          <a:graphicData uri="http://schemas.openxmlformats.org/drawingml/2006/table">
            <a:tbl>
              <a:tblPr firstRow="1" firstCol="1" bandRow="1">
                <a:tableStyleId>{3F26103E-43F6-3DE1-49F1-65DBA6543DDE}</a:tableStyleId>
              </a:tblPr>
              <a:tblGrid>
                <a:gridCol w="769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5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13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32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40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66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46827"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600">
                          <a:latin typeface="+mn-lt"/>
                        </a:rPr>
                        <a:t>Work package No</a:t>
                      </a:r>
                      <a:endParaRPr lang="it-IT" sz="16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600">
                          <a:latin typeface="+mn-lt"/>
                        </a:rPr>
                        <a:t>Work Package Title</a:t>
                      </a:r>
                      <a:endParaRPr lang="it-IT" sz="16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600">
                          <a:latin typeface="+mn-lt"/>
                        </a:rPr>
                        <a:t>Lead Part. No</a:t>
                      </a:r>
                      <a:endParaRPr lang="it-IT" sz="16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600">
                          <a:latin typeface="+mn-lt"/>
                        </a:rPr>
                        <a:t>Lead Part. Short Name</a:t>
                      </a:r>
                      <a:endParaRPr lang="it-IT" sz="16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600">
                          <a:latin typeface="+mn-lt"/>
                        </a:rPr>
                        <a:t>Person-Months</a:t>
                      </a:r>
                      <a:endParaRPr lang="it-IT" sz="16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600">
                          <a:latin typeface="+mn-lt"/>
                        </a:rPr>
                        <a:t>Start Month</a:t>
                      </a:r>
                      <a:endParaRPr lang="it-IT" sz="16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600">
                          <a:latin typeface="+mn-lt"/>
                        </a:rPr>
                        <a:t>End month</a:t>
                      </a:r>
                      <a:endParaRPr lang="it-IT" sz="16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100"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800">
                          <a:latin typeface="+mn-lt"/>
                        </a:rPr>
                        <a:t>1</a:t>
                      </a:r>
                      <a:endParaRPr lang="it-IT" sz="18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defRPr/>
                      </a:pPr>
                      <a:r>
                        <a:rPr lang="en-US" sz="1800">
                          <a:latin typeface="+mn-lt"/>
                        </a:rPr>
                        <a:t>Management</a:t>
                      </a:r>
                      <a:endParaRPr lang="it-IT" sz="18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800">
                          <a:latin typeface="+mn-lt"/>
                        </a:rPr>
                        <a:t>1</a:t>
                      </a:r>
                      <a:endParaRPr lang="it-IT" sz="18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800">
                          <a:latin typeface="+mn-lt"/>
                        </a:rPr>
                        <a:t>GARR</a:t>
                      </a:r>
                      <a:endParaRPr lang="it-IT" sz="18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800">
                          <a:latin typeface="+mn-lt"/>
                        </a:rPr>
                        <a:t>58</a:t>
                      </a:r>
                      <a:endParaRPr lang="it-IT" sz="18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800">
                          <a:latin typeface="+mn-lt"/>
                        </a:rPr>
                        <a:t>1</a:t>
                      </a:r>
                      <a:endParaRPr lang="it-IT" sz="18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800">
                          <a:latin typeface="+mn-lt"/>
                        </a:rPr>
                        <a:t>36</a:t>
                      </a:r>
                      <a:endParaRPr lang="it-IT" sz="18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350"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800">
                          <a:latin typeface="+mn-lt"/>
                        </a:rPr>
                        <a:t>2</a:t>
                      </a:r>
                      <a:endParaRPr lang="it-IT" sz="18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defRPr/>
                      </a:pPr>
                      <a:r>
                        <a:rPr lang="en-US" sz="1800">
                          <a:latin typeface="+mn-lt"/>
                        </a:rPr>
                        <a:t>The human factor of the EOSC: Dissemination, Outreach and Community building</a:t>
                      </a:r>
                      <a:endParaRPr lang="it-IT" sz="18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800">
                          <a:latin typeface="+mn-lt"/>
                        </a:rPr>
                        <a:t>18</a:t>
                      </a:r>
                      <a:endParaRPr lang="it-IT" sz="18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800">
                          <a:latin typeface="+mn-lt"/>
                        </a:rPr>
                        <a:t>TRUST-IT</a:t>
                      </a:r>
                      <a:endParaRPr lang="it-IT" sz="18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800">
                          <a:latin typeface="+mn-lt"/>
                        </a:rPr>
                        <a:t>69</a:t>
                      </a:r>
                      <a:endParaRPr lang="it-IT" sz="18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800">
                          <a:latin typeface="+mn-lt"/>
                        </a:rPr>
                        <a:t>1</a:t>
                      </a:r>
                      <a:endParaRPr lang="it-IT" sz="18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800">
                          <a:latin typeface="+mn-lt"/>
                        </a:rPr>
                        <a:t>36</a:t>
                      </a:r>
                      <a:endParaRPr lang="it-IT" sz="18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420"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800">
                          <a:latin typeface="+mn-lt"/>
                        </a:rPr>
                        <a:t>3</a:t>
                      </a:r>
                      <a:endParaRPr lang="it-IT" sz="18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defRPr/>
                      </a:pPr>
                      <a:r>
                        <a:rPr lang="en-US" sz="1800">
                          <a:latin typeface="+mn-lt"/>
                        </a:rPr>
                        <a:t>National Initiatives Survey</a:t>
                      </a:r>
                      <a:endParaRPr lang="it-IT" sz="18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800">
                          <a:latin typeface="+mn-lt"/>
                        </a:rPr>
                        <a:t>6</a:t>
                      </a:r>
                      <a:endParaRPr lang="it-IT" sz="18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800">
                          <a:latin typeface="+mn-lt"/>
                        </a:rPr>
                        <a:t>UNIVIE</a:t>
                      </a:r>
                      <a:endParaRPr lang="it-IT" sz="18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800">
                          <a:latin typeface="+mn-lt"/>
                        </a:rPr>
                        <a:t>80</a:t>
                      </a:r>
                      <a:endParaRPr lang="it-IT" sz="18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800">
                          <a:latin typeface="+mn-lt"/>
                        </a:rPr>
                        <a:t>1</a:t>
                      </a:r>
                      <a:endParaRPr lang="it-IT" sz="18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800">
                          <a:latin typeface="+mn-lt"/>
                        </a:rPr>
                        <a:t>36</a:t>
                      </a:r>
                      <a:endParaRPr lang="it-IT" sz="18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4146"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800">
                          <a:latin typeface="+mn-lt"/>
                        </a:rPr>
                        <a:t>4</a:t>
                      </a:r>
                      <a:endParaRPr lang="it-IT" sz="18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defRPr/>
                      </a:pPr>
                      <a:r>
                        <a:rPr lang="en-US" sz="1800">
                          <a:latin typeface="+mn-lt"/>
                        </a:rPr>
                        <a:t>From National Initiatives to trans-national services</a:t>
                      </a:r>
                      <a:endParaRPr lang="it-IT" sz="18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800">
                          <a:latin typeface="+mn-lt"/>
                        </a:rPr>
                        <a:t>1</a:t>
                      </a:r>
                      <a:endParaRPr lang="it-IT" sz="18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800">
                          <a:latin typeface="+mn-lt"/>
                        </a:rPr>
                        <a:t>GARR</a:t>
                      </a:r>
                      <a:endParaRPr lang="it-IT" sz="18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800">
                          <a:latin typeface="+mn-lt"/>
                        </a:rPr>
                        <a:t>89</a:t>
                      </a:r>
                      <a:endParaRPr lang="it-IT" sz="18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800">
                          <a:latin typeface="+mn-lt"/>
                        </a:rPr>
                        <a:t>1</a:t>
                      </a:r>
                      <a:endParaRPr lang="it-IT" sz="18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800">
                          <a:latin typeface="+mn-lt"/>
                        </a:rPr>
                        <a:t>36</a:t>
                      </a:r>
                      <a:endParaRPr lang="it-IT" sz="18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4839"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800">
                          <a:latin typeface="+mn-lt"/>
                        </a:rPr>
                        <a:t>5</a:t>
                      </a:r>
                      <a:endParaRPr lang="it-IT" sz="18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defRPr/>
                      </a:pPr>
                      <a:r>
                        <a:rPr lang="en-US" sz="1800">
                          <a:latin typeface="+mn-lt"/>
                        </a:rPr>
                        <a:t>The Data layer: establishing FAIR data services at the national and transnational level</a:t>
                      </a:r>
                      <a:endParaRPr lang="it-IT" sz="18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800">
                          <a:latin typeface="+mn-lt"/>
                        </a:rPr>
                        <a:t>15</a:t>
                      </a:r>
                      <a:endParaRPr lang="it-IT" sz="18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800">
                          <a:latin typeface="+mn-lt"/>
                        </a:rPr>
                        <a:t>Fraunhofer</a:t>
                      </a:r>
                      <a:endParaRPr lang="it-IT" sz="18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800">
                          <a:latin typeface="+mn-lt"/>
                        </a:rPr>
                        <a:t>126</a:t>
                      </a:r>
                      <a:endParaRPr lang="it-IT" sz="18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800">
                          <a:latin typeface="+mn-lt"/>
                        </a:rPr>
                        <a:t>1</a:t>
                      </a:r>
                      <a:endParaRPr lang="it-IT" sz="18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800">
                          <a:latin typeface="+mn-lt"/>
                        </a:rPr>
                        <a:t>36</a:t>
                      </a:r>
                      <a:endParaRPr lang="it-IT" sz="18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761"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800">
                          <a:latin typeface="+mn-lt"/>
                        </a:rPr>
                        <a:t>6</a:t>
                      </a:r>
                      <a:endParaRPr lang="it-IT" sz="18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defRPr/>
                      </a:pPr>
                      <a:r>
                        <a:rPr lang="en-US" sz="1800">
                          <a:latin typeface="+mn-lt"/>
                        </a:rPr>
                        <a:t>EOSC in action: Use cases and community-driven pilots</a:t>
                      </a:r>
                      <a:endParaRPr lang="it-IT" sz="18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800">
                          <a:latin typeface="+mn-lt"/>
                        </a:rPr>
                        <a:t>8</a:t>
                      </a:r>
                      <a:endParaRPr lang="it-IT" sz="18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800">
                          <a:latin typeface="+mn-lt"/>
                        </a:rPr>
                        <a:t>CNRS</a:t>
                      </a:r>
                      <a:endParaRPr lang="it-IT" sz="18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800">
                          <a:latin typeface="+mn-lt"/>
                        </a:rPr>
                        <a:t>288</a:t>
                      </a:r>
                      <a:endParaRPr lang="it-IT" sz="18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800">
                          <a:latin typeface="+mn-lt"/>
                        </a:rPr>
                        <a:t>1</a:t>
                      </a:r>
                      <a:endParaRPr lang="it-IT" sz="18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800">
                          <a:latin typeface="+mn-lt"/>
                        </a:rPr>
                        <a:t>36</a:t>
                      </a:r>
                      <a:endParaRPr lang="it-IT" sz="18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6944"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800">
                          <a:latin typeface="+mn-lt"/>
                        </a:rPr>
                        <a:t>7</a:t>
                      </a:r>
                      <a:endParaRPr lang="it-IT" sz="18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defRPr/>
                      </a:pPr>
                      <a:r>
                        <a:rPr lang="en-US" sz="1800">
                          <a:latin typeface="+mn-lt"/>
                        </a:rPr>
                        <a:t>The Infrastructure layer: delivering horizontal data storage and computing services, from national to transnational</a:t>
                      </a:r>
                      <a:endParaRPr lang="it-IT" sz="18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800">
                          <a:latin typeface="+mn-lt"/>
                        </a:rPr>
                        <a:t>8</a:t>
                      </a:r>
                      <a:endParaRPr lang="it-IT" sz="18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800">
                          <a:latin typeface="+mn-lt"/>
                        </a:rPr>
                        <a:t>CNRS</a:t>
                      </a:r>
                      <a:endParaRPr lang="it-IT" sz="18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800">
                          <a:latin typeface="+mn-lt"/>
                        </a:rPr>
                        <a:t>119</a:t>
                      </a:r>
                      <a:endParaRPr lang="it-IT" sz="18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800">
                          <a:latin typeface="+mn-lt"/>
                        </a:rPr>
                        <a:t>1</a:t>
                      </a:r>
                      <a:endParaRPr lang="it-IT" sz="18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tc>
                  <a:txBody>
                    <a:bodyPr/>
                    <a:lstStyle/>
                    <a:p>
                      <a:pPr indent="-2159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800">
                          <a:latin typeface="+mn-lt"/>
                        </a:rPr>
                        <a:t>36</a:t>
                      </a:r>
                      <a:endParaRPr lang="it-IT" sz="18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276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it-IT" sz="1400">
                        <a:latin typeface="+mn-lt"/>
                      </a:endParaRPr>
                    </a:p>
                  </a:txBody>
                  <a:tcPr marL="72982" marR="72982" marT="0" marB="0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it-IT" sz="1400">
                        <a:latin typeface="+mn-lt"/>
                      </a:endParaRPr>
                    </a:p>
                  </a:txBody>
                  <a:tcPr marL="72982" marR="72982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it-IT" sz="1400">
                        <a:latin typeface="+mn-lt"/>
                      </a:endParaRPr>
                    </a:p>
                  </a:txBody>
                  <a:tcPr marL="72982" marR="72982" marT="0" marB="0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it-IT" sz="1400">
                        <a:latin typeface="+mn-lt"/>
                      </a:endParaRPr>
                    </a:p>
                  </a:txBody>
                  <a:tcPr marL="72982" marR="729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n-US" sz="1800">
                          <a:latin typeface="+mn-lt"/>
                        </a:rPr>
                        <a:t>829</a:t>
                      </a:r>
                      <a:endParaRPr lang="it-IT" sz="1800">
                        <a:latin typeface="+mn-lt"/>
                        <a:ea typeface="Times New Roman"/>
                      </a:endParaRPr>
                    </a:p>
                  </a:txBody>
                  <a:tcPr marL="72982" marR="72982" marT="0" marB="0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it-IT" sz="1400">
                        <a:latin typeface="+mn-lt"/>
                      </a:endParaRPr>
                    </a:p>
                  </a:txBody>
                  <a:tcPr marL="72982" marR="72982" marT="0" marB="0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it-IT" sz="1400">
                        <a:latin typeface="+mn-lt"/>
                      </a:endParaRPr>
                    </a:p>
                  </a:txBody>
                  <a:tcPr marL="72982" marR="72982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Work-packages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it-IT" smtClean="0"/>
              <a:t>TNC19 Tallin June 2019</a:t>
            </a:r>
            <a:endParaRPr lang="it-IT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11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 bwMode="auto">
          <a:xfrm>
            <a:off x="308112" y="692696"/>
            <a:ext cx="11620535" cy="5616623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  <a:defRPr/>
            </a:pPr>
            <a:r>
              <a:rPr lang="en-US" sz="1900" dirty="0"/>
              <a:t>ICDI (Italian Computing and Data Infrastructure) is a forum created by representatives of major Italian Research Infrastructures and e-Infrastructures, with the aim of promoting synergies at the national level, and </a:t>
            </a:r>
            <a:r>
              <a:rPr lang="en-US" sz="1900" dirty="0" err="1"/>
              <a:t>optimising</a:t>
            </a:r>
            <a:r>
              <a:rPr lang="en-US" sz="1900" dirty="0"/>
              <a:t> the Italian participation to European and global challenges in this field, including the European Open Science Cloud (EOSC), the European Data Infrastructure (EDI) and HPC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  <a:defRPr/>
            </a:pPr>
            <a:r>
              <a:rPr lang="en-US" sz="1900" dirty="0"/>
              <a:t>ICDI provides the national research community with opportunities to discuss and negotiate common strategies for the participation in the EOSC and EDI, in order to </a:t>
            </a:r>
            <a:r>
              <a:rPr lang="en-US" sz="1900" dirty="0" err="1"/>
              <a:t>optimise</a:t>
            </a:r>
            <a:r>
              <a:rPr lang="en-US" sz="1900" dirty="0"/>
              <a:t> and coordinate the Italian contribution to these initiatives. As first actions, we mapped the Italian participation in pan-European Research Infrastructure and e- Infrastructure </a:t>
            </a:r>
            <a:r>
              <a:rPr lang="en-US" sz="1900" dirty="0" err="1"/>
              <a:t>programmes</a:t>
            </a:r>
            <a:r>
              <a:rPr lang="en-US" sz="1900" dirty="0"/>
              <a:t> and identified the initial contributors to the ICDI initiative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  <a:defRPr/>
            </a:pPr>
            <a:r>
              <a:rPr lang="en-US" sz="1900" dirty="0"/>
              <a:t>This work aims at bringing different benefits, a) coordinate the participation to European and National initiatives; b) ensure a coherent growth of national infrastructures, c) improve sustainability by leveraging on existing human capitals, </a:t>
            </a:r>
            <a:r>
              <a:rPr lang="en-US" sz="1900" dirty="0" err="1"/>
              <a:t>knowledges</a:t>
            </a:r>
            <a:r>
              <a:rPr lang="en-US" sz="1900" dirty="0"/>
              <a:t>, experiences, etc., d) foster the cross-fertilization of solutions across multiple scientific domains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  <a:defRPr/>
            </a:pPr>
            <a:r>
              <a:rPr lang="en-US" sz="1900" dirty="0"/>
              <a:t>ICDI is currently </a:t>
            </a:r>
            <a:r>
              <a:rPr lang="en-US" sz="1900" dirty="0" err="1"/>
              <a:t>finalising</a:t>
            </a:r>
            <a:r>
              <a:rPr lang="en-US" sz="1900" dirty="0"/>
              <a:t> a </a:t>
            </a:r>
            <a:r>
              <a:rPr lang="en-US" sz="1900" dirty="0" err="1"/>
              <a:t>MoU</a:t>
            </a:r>
            <a:r>
              <a:rPr lang="en-US" sz="1900" dirty="0"/>
              <a:t> among the major Research </a:t>
            </a:r>
            <a:r>
              <a:rPr lang="en-US" sz="1900" dirty="0" err="1"/>
              <a:t>Organisations</a:t>
            </a:r>
            <a:r>
              <a:rPr lang="en-US" sz="1900" dirty="0"/>
              <a:t> in Italy that are responsible for existing Research and Electronic Infrastructures</a:t>
            </a:r>
            <a:endParaRPr sz="1900" dirty="0"/>
          </a:p>
          <a:p>
            <a:pPr marL="342900" indent="-342900">
              <a:lnSpc>
                <a:spcPct val="120000"/>
              </a:lnSpc>
              <a:buFont typeface="Arial"/>
              <a:buChar char="•"/>
              <a:defRPr/>
            </a:pPr>
            <a:r>
              <a:rPr lang="en-US" sz="1900" dirty="0"/>
              <a:t>Italian participation to EOSC-Pillar (and EOSC-Secretariat) projects has been discussed and agreed in the ICDI meetings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  <a:defRPr/>
            </a:pPr>
            <a:r>
              <a:rPr lang="en-US" sz="1900" dirty="0"/>
              <a:t>The Italian Ministry of Education, Universities and Research, while joining the ICDI as Observer, is very interested in this initiative especially if it will be </a:t>
            </a:r>
            <a:r>
              <a:rPr lang="en-US" sz="1900" dirty="0" err="1"/>
              <a:t>recognised</a:t>
            </a:r>
            <a:r>
              <a:rPr lang="en-US" sz="1900" dirty="0"/>
              <a:t> as representative of the national stakeholders community and able of supporting the Ministry in elaborating the national positions with respect to the European initiatives under development</a:t>
            </a:r>
            <a:endParaRPr sz="1900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Conclusions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it-IT" smtClean="0"/>
              <a:t>TNC19 Tallin June 2019</a:t>
            </a:r>
            <a:endParaRPr lang="it-IT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12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Thank you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 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it-IT" smtClean="0"/>
              <a:t>TNC19 Tallin June 2019</a:t>
            </a:r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342900" indent="-342900">
              <a:buFont typeface="Arial"/>
              <a:buChar char="•"/>
              <a:defRPr/>
            </a:pPr>
            <a:r>
              <a:rPr lang="en-GB" dirty="0" smtClean="0"/>
              <a:t>In order to </a:t>
            </a:r>
            <a:r>
              <a:rPr lang="en-GB" sz="2000" dirty="0" smtClean="0"/>
              <a:t>make Open </a:t>
            </a:r>
            <a:r>
              <a:rPr lang="en-GB" dirty="0" smtClean="0"/>
              <a:t>S</a:t>
            </a:r>
            <a:r>
              <a:rPr lang="en-GB" sz="2000" dirty="0" smtClean="0"/>
              <a:t>cience a reality, higher levels of </a:t>
            </a:r>
            <a:r>
              <a:rPr lang="en-GB" b="1" dirty="0" smtClean="0"/>
              <a:t>coordination between RIs </a:t>
            </a:r>
            <a:r>
              <a:rPr lang="en-GB" dirty="0" smtClean="0"/>
              <a:t>and</a:t>
            </a:r>
            <a:r>
              <a:rPr lang="en-GB" b="1" dirty="0" smtClean="0"/>
              <a:t> </a:t>
            </a:r>
            <a:br>
              <a:rPr lang="en-GB" b="1" dirty="0" smtClean="0"/>
            </a:br>
            <a:r>
              <a:rPr lang="en-GB" b="1" dirty="0" smtClean="0"/>
              <a:t>e-Infrastructures </a:t>
            </a:r>
            <a:r>
              <a:rPr lang="en-GB" dirty="0" smtClean="0"/>
              <a:t>are needed to:</a:t>
            </a:r>
          </a:p>
          <a:p>
            <a:pPr marL="702900" lvl="1" indent="-342900">
              <a:buFontTx/>
              <a:buChar char="-"/>
              <a:defRPr/>
            </a:pPr>
            <a:r>
              <a:rPr lang="en-GB" dirty="0" smtClean="0"/>
              <a:t>Efficiently use </a:t>
            </a:r>
            <a:r>
              <a:rPr lang="en-GB" b="1" dirty="0" smtClean="0"/>
              <a:t>resources </a:t>
            </a:r>
            <a:r>
              <a:rPr lang="en-GB" dirty="0" smtClean="0"/>
              <a:t>(computing, storage, data, SW…)</a:t>
            </a:r>
          </a:p>
          <a:p>
            <a:pPr marL="702900" lvl="1" indent="-342900">
              <a:buFontTx/>
              <a:buChar char="-"/>
              <a:defRPr/>
            </a:pPr>
            <a:r>
              <a:rPr lang="en-GB" dirty="0" smtClean="0"/>
              <a:t>Support </a:t>
            </a:r>
            <a:r>
              <a:rPr lang="en-GB" b="1" dirty="0" smtClean="0"/>
              <a:t>high-quality research</a:t>
            </a:r>
            <a:endParaRPr lang="en-GB" dirty="0" smtClean="0"/>
          </a:p>
          <a:p>
            <a:pPr marL="702900" lvl="1" indent="-342900">
              <a:buFontTx/>
              <a:buChar char="-"/>
              <a:defRPr/>
            </a:pPr>
            <a:r>
              <a:rPr lang="en-GB" b="1" dirty="0" smtClean="0"/>
              <a:t>Avoid duplications </a:t>
            </a:r>
            <a:r>
              <a:rPr lang="en-GB" dirty="0" smtClean="0"/>
              <a:t>of efforts (i.e. reinvent the [same] wheel)</a:t>
            </a:r>
          </a:p>
          <a:p>
            <a:pPr marL="702900" lvl="1" indent="-342900">
              <a:buFontTx/>
              <a:buChar char="-"/>
              <a:defRPr/>
            </a:pPr>
            <a:r>
              <a:rPr lang="en-GB" dirty="0" smtClean="0"/>
              <a:t>Make more efficient use </a:t>
            </a:r>
            <a:r>
              <a:rPr lang="en-GB" b="1" dirty="0" smtClean="0"/>
              <a:t>of Regional, National and EU funds </a:t>
            </a:r>
            <a:endParaRPr lang="en-GB" dirty="0" smtClean="0"/>
          </a:p>
          <a:p>
            <a:pPr marL="702900" lvl="1" indent="-342900">
              <a:buFontTx/>
              <a:buChar char="-"/>
              <a:defRPr/>
            </a:pPr>
            <a:r>
              <a:rPr lang="en-GB" dirty="0" smtClean="0"/>
              <a:t>Harmonise the (currently fragmented) policies </a:t>
            </a:r>
            <a:r>
              <a:rPr lang="en-GB" b="1" dirty="0" smtClean="0"/>
              <a:t>to foster and incentivize Open Science </a:t>
            </a:r>
            <a:r>
              <a:rPr lang="en-GB" dirty="0" smtClean="0"/>
              <a:t>at the organisation/national/international level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GB" dirty="0" smtClean="0"/>
              <a:t>The participation in </a:t>
            </a:r>
            <a:r>
              <a:rPr lang="en-GB" b="1" dirty="0" smtClean="0"/>
              <a:t>EOSC, EDI, </a:t>
            </a:r>
            <a:r>
              <a:rPr lang="en-GB" b="1" dirty="0" err="1" smtClean="0"/>
              <a:t>EuroHPC</a:t>
            </a:r>
            <a:r>
              <a:rPr lang="en-GB" b="1" dirty="0" smtClean="0"/>
              <a:t> (+AI) </a:t>
            </a:r>
            <a:r>
              <a:rPr lang="en-GB" dirty="0" smtClean="0"/>
              <a:t>requires </a:t>
            </a:r>
            <a:r>
              <a:rPr lang="en-GB" dirty="0" smtClean="0"/>
              <a:t>a clear and comprehensive position of the Italian Research Community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GB" dirty="0" smtClean="0"/>
              <a:t>The Italian Research Community should play a key role in providing </a:t>
            </a:r>
            <a:r>
              <a:rPr lang="en-GB" b="1" dirty="0" smtClean="0"/>
              <a:t>input to the Ministry of University, Research and Education</a:t>
            </a:r>
            <a:r>
              <a:rPr lang="en-GB" dirty="0" smtClean="0"/>
              <a:t> for the preparation of the next FP of the European Commission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0" y="108000"/>
            <a:ext cx="12192000" cy="460502"/>
          </a:xfrm>
        </p:spPr>
        <p:txBody>
          <a:bodyPr/>
          <a:lstStyle/>
          <a:p>
            <a:pPr>
              <a:defRPr/>
            </a:pPr>
            <a:r>
              <a:rPr lang="it-IT" dirty="0"/>
              <a:t>Open </a:t>
            </a:r>
            <a:r>
              <a:rPr lang="it-IT" dirty="0" err="1"/>
              <a:t>issues</a:t>
            </a:r>
            <a:r>
              <a:rPr lang="it-IT" dirty="0"/>
              <a:t> </a:t>
            </a:r>
            <a:r>
              <a:rPr lang="it-IT" dirty="0" err="1"/>
              <a:t>towards</a:t>
            </a:r>
            <a:r>
              <a:rPr lang="it-IT" dirty="0"/>
              <a:t> Open Science: </a:t>
            </a:r>
            <a:r>
              <a:rPr lang="it-IT" dirty="0" err="1"/>
              <a:t>why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need</a:t>
            </a:r>
            <a:r>
              <a:rPr lang="it-IT" dirty="0"/>
              <a:t> </a:t>
            </a:r>
            <a:r>
              <a:rPr lang="it-IT" dirty="0" err="1"/>
              <a:t>national</a:t>
            </a:r>
            <a:r>
              <a:rPr lang="it-IT" dirty="0"/>
              <a:t> </a:t>
            </a:r>
            <a:r>
              <a:rPr lang="it-IT" dirty="0" err="1"/>
              <a:t>initiatives</a:t>
            </a:r>
            <a:endParaRPr lang="it-IT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it-IT" smtClean="0"/>
              <a:t>TNC19 Tallin June 2019</a:t>
            </a:r>
            <a:endParaRPr lang="it-IT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National initiatives involving RIs and e-Infrastructures can play a key role to involve live user communities and research infrastructures in the very design of EOSC and its sustainable evolution. </a:t>
            </a:r>
          </a:p>
          <a:p>
            <a:pPr>
              <a:defRPr/>
            </a:pPr>
            <a:r>
              <a:rPr lang="en-US"/>
              <a:t>Action is required: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b="1"/>
              <a:t>At the national level</a:t>
            </a:r>
            <a:r>
              <a:rPr lang="en-US"/>
              <a:t>, to bring together all relevant stakeholders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b="1"/>
              <a:t>At the international level</a:t>
            </a:r>
            <a:r>
              <a:rPr lang="en-US"/>
              <a:t>, to harmonise the National Initiatives and streamline the trans-national roll out of services that can be of interest of different communities distributed across multiple countries.</a:t>
            </a:r>
            <a:endParaRPr lang="en-GB"/>
          </a:p>
          <a:p>
            <a:pPr>
              <a:defRPr/>
            </a:pPr>
            <a:r>
              <a:rPr lang="en-US"/>
              <a:t>Having their intrinsic sustainability, the NIs can be a key element to support the development of the EOSC ecosystem, and develop into a cornerstone on which to build its long-term sustainability.</a:t>
            </a:r>
            <a:endParaRPr lang="en-GB"/>
          </a:p>
          <a:p>
            <a:pPr>
              <a:defRPr/>
            </a:pPr>
            <a:endParaRPr lang="it-IT" sz="200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National Initiatives &amp; the EOSC: a vision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it-IT" smtClean="0"/>
              <a:t>TNC19 Tallin June 2019</a:t>
            </a:r>
            <a:endParaRPr lang="it-IT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527999" y="1188000"/>
            <a:ext cx="8515262" cy="5135308"/>
          </a:xfrm>
        </p:spPr>
        <p:txBody>
          <a:bodyPr/>
          <a:lstStyle/>
          <a:p>
            <a:pPr marL="342900" indent="-342900">
              <a:lnSpc>
                <a:spcPct val="114999"/>
              </a:lnSpc>
              <a:buFont typeface="Arial"/>
              <a:buChar char="•"/>
              <a:defRPr/>
            </a:pPr>
            <a:r>
              <a:rPr lang="en-US" sz="1800" b="1"/>
              <a:t>Sign a MoU among the Research Organisations in Italy to create a core group</a:t>
            </a:r>
            <a:endParaRPr sz="1800"/>
          </a:p>
          <a:p>
            <a:pPr marL="342900" indent="-342900">
              <a:lnSpc>
                <a:spcPct val="114999"/>
              </a:lnSpc>
              <a:buFont typeface="Arial"/>
              <a:buChar char="•"/>
              <a:defRPr/>
            </a:pPr>
            <a:r>
              <a:rPr lang="en-US" sz="1800" b="1"/>
              <a:t>Develop an inclusive coordination between RI &amp; eI</a:t>
            </a:r>
            <a:endParaRPr sz="1800" b="1"/>
          </a:p>
          <a:p>
            <a:pPr marL="342900" indent="-342900">
              <a:lnSpc>
                <a:spcPct val="114999"/>
              </a:lnSpc>
              <a:buFont typeface="Arial"/>
              <a:buChar char="•"/>
              <a:defRPr/>
            </a:pPr>
            <a:r>
              <a:rPr lang="en-US" sz="1800" b="1"/>
              <a:t>Supporting the Italian Scientific Research System</a:t>
            </a:r>
            <a:r>
              <a:rPr lang="en-US" sz="1800"/>
              <a:t> by fostering synergies between RIs and e-Is at national level</a:t>
            </a:r>
            <a:endParaRPr sz="1800"/>
          </a:p>
          <a:p>
            <a:pPr marL="342900" indent="-342900">
              <a:lnSpc>
                <a:spcPct val="114999"/>
              </a:lnSpc>
              <a:buFont typeface="Arial"/>
              <a:buChar char="•"/>
              <a:defRPr/>
            </a:pPr>
            <a:r>
              <a:rPr lang="en-US" sz="1800" b="1"/>
              <a:t>Harmonizing Italian participation to pan-EU initiatives </a:t>
            </a:r>
            <a:r>
              <a:rPr lang="en-US" sz="1800"/>
              <a:t>to optimize available resources and facilitating prioritization and sustainability</a:t>
            </a:r>
            <a:endParaRPr sz="1800"/>
          </a:p>
          <a:p>
            <a:pPr marL="342900" indent="-342900">
              <a:lnSpc>
                <a:spcPct val="114999"/>
              </a:lnSpc>
              <a:buFont typeface="Arial"/>
              <a:buChar char="•"/>
              <a:defRPr/>
            </a:pPr>
            <a:r>
              <a:rPr lang="en-US" sz="1800" b="1"/>
              <a:t>Establish a national coordination </a:t>
            </a:r>
            <a:r>
              <a:rPr lang="en-US" sz="1800"/>
              <a:t>to increase the Italian capability to address and foster decision-making at EU level</a:t>
            </a:r>
            <a:endParaRPr sz="1800"/>
          </a:p>
          <a:p>
            <a:pPr marL="342900" indent="-342900">
              <a:lnSpc>
                <a:spcPct val="114999"/>
              </a:lnSpc>
              <a:buFont typeface="Arial"/>
              <a:buChar char="•"/>
              <a:defRPr/>
            </a:pPr>
            <a:r>
              <a:rPr lang="en-US" sz="1800"/>
              <a:t>Facilitating the </a:t>
            </a:r>
            <a:r>
              <a:rPr lang="en-US" sz="1800" b="1"/>
              <a:t>harmonization and synchronization of the Italian priorities and strategies with the European context</a:t>
            </a:r>
            <a:endParaRPr sz="1800"/>
          </a:p>
          <a:p>
            <a:pPr marL="342900" indent="-342900">
              <a:lnSpc>
                <a:spcPct val="114999"/>
              </a:lnSpc>
              <a:buFont typeface="Arial"/>
              <a:buChar char="•"/>
              <a:defRPr/>
            </a:pPr>
            <a:r>
              <a:rPr lang="en-US" sz="1800" b="1"/>
              <a:t>Mapping national contributions to pan-European initiatives involving RIs and e-Is</a:t>
            </a:r>
            <a:endParaRPr sz="180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3600"/>
              <a:t>The Italian ICDI initiative: objectives &amp; activities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it-IT" smtClean="0"/>
              <a:t>TNC19 Tallin June 2019</a:t>
            </a:r>
            <a:endParaRPr lang="it-IT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4</a:t>
            </a:r>
          </a:p>
        </p:txBody>
      </p:sp>
      <p:pic>
        <p:nvPicPr>
          <p:cNvPr id="8" name="Immagine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699760" y="1329743"/>
            <a:ext cx="1904762" cy="1904762"/>
          </a:xfrm>
          <a:prstGeom prst="rect">
            <a:avLst/>
          </a:prstGeom>
        </p:spPr>
      </p:pic>
      <p:sp>
        <p:nvSpPr>
          <p:cNvPr id="9" name="CasellaDiTesto 6"/>
          <p:cNvSpPr>
            <a:spLocks/>
          </p:cNvSpPr>
          <p:nvPr/>
        </p:nvSpPr>
        <p:spPr bwMode="auto">
          <a:xfrm>
            <a:off x="9699760" y="3234505"/>
            <a:ext cx="1904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GB" sz="1200" b="1"/>
              <a:t>Italian Computing and Data    Infrastructure</a:t>
            </a:r>
            <a:endParaRPr lang="en-GB" sz="1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Segnaposto contenuto 22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2953875" y="2445221"/>
            <a:ext cx="1803861" cy="1803861"/>
          </a:xfrm>
          <a:prstGeom prst="rect">
            <a:avLst/>
          </a:prstGeo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it-IT" dirty="0"/>
              <a:t>ICDI: </a:t>
            </a:r>
            <a:r>
              <a:rPr lang="it-IT" dirty="0" err="1"/>
              <a:t>Italian</a:t>
            </a:r>
            <a:r>
              <a:rPr lang="it-IT" dirty="0"/>
              <a:t> Computing &amp; Data </a:t>
            </a:r>
            <a:r>
              <a:rPr lang="it-IT" dirty="0" err="1" smtClean="0"/>
              <a:t>Infrastructure</a:t>
            </a:r>
            <a:endParaRPr lang="it-IT" dirty="0"/>
          </a:p>
        </p:txBody>
      </p:sp>
      <p:sp>
        <p:nvSpPr>
          <p:cNvPr id="6" name="Segnaposto piè di pagina 3"/>
          <p:cNvSpPr>
            <a:spLocks noGrp="1"/>
          </p:cNvSpPr>
          <p:nvPr>
            <p:ph type="ftr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it-IT" smtClean="0"/>
              <a:t>TNC19 Tallin June 2019</a:t>
            </a:r>
            <a:endParaRPr lang="it-IT"/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5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577626" y="2464992"/>
            <a:ext cx="860010" cy="1086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8777920" y="3985813"/>
            <a:ext cx="1975189" cy="95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5"/>
          <a:srcRect l="12519" t="2654" r="8406"/>
          <a:stretch/>
        </p:blipFill>
        <p:spPr bwMode="auto">
          <a:xfrm>
            <a:off x="911621" y="2427647"/>
            <a:ext cx="1194129" cy="1029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8996482" y="2952156"/>
            <a:ext cx="1481861" cy="861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0" descr="loghi-enti-GARR_2012.jpg"/>
          <p:cNvPicPr>
            <a:picLocks noChangeAspect="1"/>
          </p:cNvPicPr>
          <p:nvPr/>
        </p:nvPicPr>
        <p:blipFill>
          <a:blip r:embed="rId7"/>
          <a:srcRect r="71664"/>
          <a:stretch/>
        </p:blipFill>
        <p:spPr bwMode="auto">
          <a:xfrm>
            <a:off x="2882827" y="1599266"/>
            <a:ext cx="2183064" cy="1251175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744598" y="1793300"/>
            <a:ext cx="1561203" cy="538345"/>
          </a:xfrm>
          <a:prstGeom prst="rect">
            <a:avLst/>
          </a:prstGeom>
        </p:spPr>
      </p:pic>
      <p:pic>
        <p:nvPicPr>
          <p:cNvPr id="14" name="Picture 11"/>
          <p:cNvPicPr>
            <a:picLocks noChangeAspect="1"/>
          </p:cNvPicPr>
          <p:nvPr/>
        </p:nvPicPr>
        <p:blipFill>
          <a:blip r:embed="rId9"/>
          <a:srcRect r="53164"/>
          <a:stretch/>
        </p:blipFill>
        <p:spPr bwMode="auto">
          <a:xfrm>
            <a:off x="6103927" y="3731804"/>
            <a:ext cx="1479612" cy="6343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742641" y="3661488"/>
            <a:ext cx="1361527" cy="3875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8949371" y="1928893"/>
            <a:ext cx="1576081" cy="831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6317394" y="1643839"/>
            <a:ext cx="1478164" cy="4534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rcRect r="59945"/>
          <a:stretch/>
        </p:blipFill>
        <p:spPr bwMode="auto">
          <a:xfrm>
            <a:off x="946578" y="4252944"/>
            <a:ext cx="1068623" cy="10671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652682" y="5430636"/>
            <a:ext cx="1518804" cy="5799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10134000" y="5222590"/>
            <a:ext cx="732914" cy="787883"/>
          </a:xfrm>
          <a:prstGeom prst="rect">
            <a:avLst/>
          </a:prstGeom>
        </p:spPr>
      </p:pic>
      <p:pic>
        <p:nvPicPr>
          <p:cNvPr id="21" name="Immagine 23"/>
          <p:cNvPicPr>
            <a:picLocks noChangeAspect="1"/>
          </p:cNvPicPr>
          <p:nvPr/>
        </p:nvPicPr>
        <p:blipFill>
          <a:blip r:embed="rId16"/>
          <a:stretch/>
        </p:blipFill>
        <p:spPr bwMode="auto">
          <a:xfrm>
            <a:off x="2882827" y="4122401"/>
            <a:ext cx="1945958" cy="1120783"/>
          </a:xfrm>
          <a:prstGeom prst="rect">
            <a:avLst/>
          </a:prstGeom>
        </p:spPr>
      </p:pic>
      <p:pic>
        <p:nvPicPr>
          <p:cNvPr id="22" name="Immagine 24"/>
          <p:cNvPicPr>
            <a:picLocks noChangeAspect="1"/>
          </p:cNvPicPr>
          <p:nvPr/>
        </p:nvPicPr>
        <p:blipFill>
          <a:blip r:embed="rId17"/>
          <a:stretch/>
        </p:blipFill>
        <p:spPr bwMode="auto">
          <a:xfrm>
            <a:off x="8860413" y="5134043"/>
            <a:ext cx="852003" cy="852003"/>
          </a:xfrm>
          <a:prstGeom prst="rect">
            <a:avLst/>
          </a:prstGeom>
        </p:spPr>
      </p:pic>
      <p:pic>
        <p:nvPicPr>
          <p:cNvPr id="23" name="Immagine 25"/>
          <p:cNvPicPr>
            <a:picLocks noChangeAspect="1"/>
          </p:cNvPicPr>
          <p:nvPr/>
        </p:nvPicPr>
        <p:blipFill>
          <a:blip r:embed="rId18"/>
          <a:stretch/>
        </p:blipFill>
        <p:spPr bwMode="auto">
          <a:xfrm>
            <a:off x="4649094" y="5156793"/>
            <a:ext cx="1902371" cy="919479"/>
          </a:xfrm>
          <a:prstGeom prst="rect">
            <a:avLst/>
          </a:prstGeom>
        </p:spPr>
      </p:pic>
      <p:pic>
        <p:nvPicPr>
          <p:cNvPr id="24" name="Immagine 26"/>
          <p:cNvPicPr>
            <a:picLocks noChangeAspect="1"/>
          </p:cNvPicPr>
          <p:nvPr/>
        </p:nvPicPr>
        <p:blipFill>
          <a:blip r:embed="rId19"/>
          <a:srcRect r="1397" b="7969"/>
          <a:stretch/>
        </p:blipFill>
        <p:spPr bwMode="auto">
          <a:xfrm>
            <a:off x="5904137" y="4650410"/>
            <a:ext cx="1798431" cy="562404"/>
          </a:xfrm>
          <a:prstGeom prst="rect">
            <a:avLst/>
          </a:prstGeom>
        </p:spPr>
      </p:pic>
      <p:pic>
        <p:nvPicPr>
          <p:cNvPr id="25" name="Immagine 27"/>
          <p:cNvPicPr>
            <a:picLocks noChangeAspect="1"/>
          </p:cNvPicPr>
          <p:nvPr/>
        </p:nvPicPr>
        <p:blipFill>
          <a:blip r:embed="rId20"/>
          <a:stretch/>
        </p:blipFill>
        <p:spPr bwMode="auto">
          <a:xfrm>
            <a:off x="2781958" y="5274086"/>
            <a:ext cx="1456683" cy="802186"/>
          </a:xfrm>
          <a:prstGeom prst="rect">
            <a:avLst/>
          </a:prstGeom>
        </p:spPr>
      </p:pic>
      <p:pic>
        <p:nvPicPr>
          <p:cNvPr id="26" name="Immagine 28"/>
          <p:cNvPicPr>
            <a:picLocks noChangeAspect="1"/>
          </p:cNvPicPr>
          <p:nvPr/>
        </p:nvPicPr>
        <p:blipFill>
          <a:blip r:embed="rId21"/>
          <a:stretch/>
        </p:blipFill>
        <p:spPr bwMode="auto">
          <a:xfrm>
            <a:off x="6756785" y="5319827"/>
            <a:ext cx="1688084" cy="690729"/>
          </a:xfrm>
          <a:prstGeom prst="rect">
            <a:avLst/>
          </a:prstGeom>
        </p:spPr>
      </p:pic>
      <p:sp>
        <p:nvSpPr>
          <p:cNvPr id="27" name="CasellaDiTesto 31"/>
          <p:cNvSpPr>
            <a:spLocks/>
          </p:cNvSpPr>
          <p:nvPr/>
        </p:nvSpPr>
        <p:spPr bwMode="auto">
          <a:xfrm>
            <a:off x="1255363" y="15188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28" name="CasellaDiTesto 33"/>
          <p:cNvSpPr>
            <a:spLocks/>
          </p:cNvSpPr>
          <p:nvPr/>
        </p:nvSpPr>
        <p:spPr bwMode="auto">
          <a:xfrm>
            <a:off x="489224" y="960211"/>
            <a:ext cx="10830002" cy="36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/>
              <a:t>Born as a Bottom-up initiative, it currently includes major national research organisations and several universities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egnaposto contenuto 1"/>
          <p:cNvSpPr>
            <a:spLocks noGrp="1"/>
          </p:cNvSpPr>
          <p:nvPr>
            <p:ph idx="1"/>
          </p:nvPr>
        </p:nvSpPr>
        <p:spPr bwMode="auto">
          <a:xfrm>
            <a:off x="528269" y="1212968"/>
            <a:ext cx="11136000" cy="4356000"/>
          </a:xfrm>
        </p:spPr>
        <p:txBody>
          <a:bodyPr/>
          <a:lstStyle/>
          <a:p>
            <a:pPr>
              <a:defRPr/>
            </a:pPr>
            <a:r>
              <a:rPr lang="it-IT"/>
              <a:t>ICDI brings together key RIs in Italy:</a:t>
            </a:r>
            <a:endParaRPr/>
          </a:p>
          <a:p>
            <a:pPr>
              <a:defRPr/>
            </a:pPr>
            <a:endParaRPr lang="it-IT"/>
          </a:p>
          <a:p>
            <a:pPr marL="342900" indent="-342900">
              <a:buFont typeface="Arial"/>
              <a:buChar char="•"/>
              <a:defRPr/>
            </a:pPr>
            <a:r>
              <a:rPr lang="it-IT"/>
              <a:t>National chapters of ERICs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it-IT"/>
              <a:t>ESFRI Projects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it-IT"/>
              <a:t>JRUs</a:t>
            </a:r>
          </a:p>
          <a:p>
            <a:pPr>
              <a:defRPr/>
            </a:pPr>
            <a:endParaRPr lang="it-IT"/>
          </a:p>
          <a:p>
            <a:pPr>
              <a:defRPr/>
            </a:pPr>
            <a:endParaRPr lang="it-IT"/>
          </a:p>
          <a:p>
            <a:pPr>
              <a:defRPr/>
            </a:pPr>
            <a:endParaRPr lang="en-GB"/>
          </a:p>
        </p:txBody>
      </p:sp>
      <p:sp>
        <p:nvSpPr>
          <p:cNvPr id="5" name="Titolo 2"/>
          <p:cNvSpPr>
            <a:spLocks noGrp="1"/>
          </p:cNvSpPr>
          <p:nvPr>
            <p:ph type="title"/>
          </p:nvPr>
        </p:nvSpPr>
        <p:spPr bwMode="auto">
          <a:xfrm>
            <a:off x="0" y="108000"/>
            <a:ext cx="12192539" cy="456084"/>
          </a:xfrm>
        </p:spPr>
        <p:txBody>
          <a:bodyPr/>
          <a:lstStyle/>
          <a:p>
            <a:pPr>
              <a:defRPr/>
            </a:pPr>
            <a:r>
              <a:rPr lang="it-IT" sz="2800" b="0" i="0" u="none" strike="noStrike" cap="none" spc="0" dirty="0">
                <a:solidFill>
                  <a:schemeClr val="tx1"/>
                </a:solidFill>
                <a:latin typeface="Rockwell"/>
                <a:ea typeface="+mj-ea"/>
                <a:cs typeface="+mj-cs"/>
              </a:rPr>
              <a:t>ICDI: </a:t>
            </a:r>
            <a:r>
              <a:rPr lang="it-IT" sz="2800" b="0" i="0" u="none" strike="noStrike" cap="none" spc="0" dirty="0" err="1">
                <a:solidFill>
                  <a:schemeClr val="tx1"/>
                </a:solidFill>
                <a:latin typeface="Rockwell"/>
                <a:ea typeface="+mj-ea"/>
                <a:cs typeface="+mj-cs"/>
              </a:rPr>
              <a:t>Italian</a:t>
            </a:r>
            <a:r>
              <a:rPr lang="it-IT" sz="2800" b="0" i="0" u="none" strike="noStrike" cap="none" spc="0" dirty="0">
                <a:solidFill>
                  <a:schemeClr val="tx1"/>
                </a:solidFill>
                <a:latin typeface="Rockwell"/>
                <a:ea typeface="+mj-ea"/>
                <a:cs typeface="+mj-cs"/>
              </a:rPr>
              <a:t> Computing &amp; Data </a:t>
            </a:r>
            <a:r>
              <a:rPr lang="it-IT" sz="2800" b="0" i="0" u="none" strike="noStrike" cap="none" spc="0" dirty="0" err="1" smtClean="0">
                <a:solidFill>
                  <a:schemeClr val="tx1"/>
                </a:solidFill>
                <a:latin typeface="Rockwell"/>
                <a:ea typeface="+mj-ea"/>
                <a:cs typeface="+mj-cs"/>
              </a:rPr>
              <a:t>Infrastructure</a:t>
            </a:r>
            <a:r>
              <a:rPr lang="it-IT" sz="2800" b="0" i="0" u="none" strike="noStrike" cap="none" spc="0" dirty="0" smtClean="0">
                <a:solidFill>
                  <a:schemeClr val="tx1"/>
                </a:solidFill>
                <a:latin typeface="Rockwell"/>
                <a:ea typeface="+mj-ea"/>
                <a:cs typeface="+mj-cs"/>
              </a:rPr>
              <a:t> </a:t>
            </a:r>
            <a:r>
              <a:rPr lang="it-IT" sz="1800" b="0" i="0" u="none" strike="noStrike" cap="none" spc="0" dirty="0">
                <a:solidFill>
                  <a:schemeClr val="tx1"/>
                </a:solidFill>
                <a:latin typeface="Rockwell"/>
                <a:ea typeface="+mj-ea"/>
                <a:cs typeface="+mj-cs"/>
              </a:rPr>
              <a:t>(</a:t>
            </a:r>
            <a:r>
              <a:rPr lang="it-IT" sz="1800" b="0" i="0" u="none" strike="noStrike" cap="none" spc="0" dirty="0" err="1">
                <a:solidFill>
                  <a:schemeClr val="tx1"/>
                </a:solidFill>
                <a:latin typeface="Rockwell"/>
                <a:ea typeface="+mj-ea"/>
                <a:cs typeface="+mj-cs"/>
              </a:rPr>
              <a:t>cont</a:t>
            </a:r>
            <a:r>
              <a:rPr lang="it-IT" sz="1800" b="0" i="0" u="none" strike="noStrike" cap="none" spc="0" dirty="0">
                <a:solidFill>
                  <a:schemeClr val="tx1"/>
                </a:solidFill>
                <a:latin typeface="Rockwell"/>
                <a:ea typeface="+mj-ea"/>
                <a:cs typeface="+mj-cs"/>
              </a:rPr>
              <a:t>.)</a:t>
            </a:r>
            <a:endParaRPr dirty="0"/>
          </a:p>
        </p:txBody>
      </p:sp>
      <p:sp>
        <p:nvSpPr>
          <p:cNvPr id="6" name="Segnaposto piè di pagina 3"/>
          <p:cNvSpPr>
            <a:spLocks noGrp="1"/>
          </p:cNvSpPr>
          <p:nvPr>
            <p:ph type="ftr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it-IT" smtClean="0"/>
              <a:t>TNC19 Tallin June 2019</a:t>
            </a:r>
            <a:endParaRPr lang="it-IT"/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6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434668" y="4748707"/>
            <a:ext cx="1917236" cy="820261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635135" y="2824290"/>
            <a:ext cx="2529729" cy="1272870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16897" y="4805759"/>
            <a:ext cx="4091762" cy="706159"/>
          </a:xfrm>
          <a:prstGeom prst="rect">
            <a:avLst/>
          </a:prstGeom>
        </p:spPr>
      </p:pic>
      <p:pic>
        <p:nvPicPr>
          <p:cNvPr id="13" name="Picture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434668" y="2721792"/>
            <a:ext cx="1893858" cy="1477866"/>
          </a:xfrm>
          <a:prstGeom prst="rect">
            <a:avLst/>
          </a:prstGeom>
        </p:spPr>
      </p:pic>
      <p:pic>
        <p:nvPicPr>
          <p:cNvPr id="14" name="Picture 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16897" y="3610478"/>
            <a:ext cx="3248025" cy="752475"/>
          </a:xfrm>
          <a:prstGeom prst="rect">
            <a:avLst/>
          </a:prstGeom>
        </p:spPr>
      </p:pic>
      <p:pic>
        <p:nvPicPr>
          <p:cNvPr id="15" name="Picture 10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8457592" y="1173611"/>
            <a:ext cx="3040966" cy="12713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1124744"/>
            <a:ext cx="2112252" cy="12814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913" y="4797173"/>
            <a:ext cx="3048000" cy="647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527998" y="1188000"/>
            <a:ext cx="6815520" cy="4356000"/>
          </a:xfrm>
        </p:spPr>
        <p:txBody>
          <a:bodyPr/>
          <a:lstStyle/>
          <a:p>
            <a:pPr marL="342900" indent="-342900">
              <a:buFont typeface="Arial"/>
              <a:buChar char="•"/>
              <a:defRPr/>
            </a:pPr>
            <a:r>
              <a:rPr lang="en-GB" dirty="0"/>
              <a:t>High Speed Research and Education Network (GARR)</a:t>
            </a:r>
            <a:endParaRPr dirty="0"/>
          </a:p>
          <a:p>
            <a:pPr marL="342900" indent="-342900">
              <a:buFont typeface="Arial"/>
              <a:buChar char="•"/>
              <a:defRPr/>
            </a:pPr>
            <a:r>
              <a:rPr lang="en-GB" dirty="0"/>
              <a:t>Computing and Data centres in the major Research Institutes and laboratories (INFN, INAF, ENEA, CNR)</a:t>
            </a:r>
            <a:endParaRPr dirty="0"/>
          </a:p>
          <a:p>
            <a:pPr marL="342900" indent="-342900">
              <a:buFont typeface="Arial"/>
              <a:buChar char="•"/>
              <a:defRPr/>
            </a:pPr>
            <a:r>
              <a:rPr lang="en-GB" dirty="0"/>
              <a:t>HPC in CINECA</a:t>
            </a:r>
            <a:endParaRPr dirty="0"/>
          </a:p>
          <a:p>
            <a:pPr marL="342900" indent="-342900">
              <a:buFont typeface="Arial"/>
              <a:buChar char="•"/>
              <a:defRPr/>
            </a:pPr>
            <a:r>
              <a:rPr lang="en-GB" dirty="0"/>
              <a:t>Libraries and Data archives in many scientific domains: Health, </a:t>
            </a:r>
            <a:r>
              <a:rPr lang="en-GB" dirty="0" err="1"/>
              <a:t>BioMedicine</a:t>
            </a:r>
            <a:r>
              <a:rPr lang="en-GB" dirty="0"/>
              <a:t>, Agriculture, Physics, Earth Observation, Cultural Heritage, Archaeology, Geophysics, etc.</a:t>
            </a:r>
            <a:endParaRPr dirty="0"/>
          </a:p>
          <a:p>
            <a:pPr marL="342900" indent="-342900">
              <a:buFont typeface="Arial"/>
              <a:buChar char="•"/>
              <a:defRPr/>
            </a:pPr>
            <a:r>
              <a:rPr lang="en-GB" dirty="0"/>
              <a:t>Data infrastructure services (</a:t>
            </a:r>
            <a:r>
              <a:rPr lang="en-GB" dirty="0" err="1"/>
              <a:t>OpenAIRE</a:t>
            </a:r>
            <a:r>
              <a:rPr lang="en-GB" dirty="0"/>
              <a:t>, D4Science)</a:t>
            </a:r>
            <a:endParaRPr dirty="0"/>
          </a:p>
          <a:p>
            <a:pPr marL="342900" indent="-342900">
              <a:buFont typeface="Arial"/>
              <a:buChar char="•"/>
              <a:defRPr/>
            </a:pPr>
            <a:r>
              <a:rPr lang="en-GB" dirty="0"/>
              <a:t>International initiatives, e.g. Research Data Alliance </a:t>
            </a:r>
            <a:endParaRPr dirty="0"/>
          </a:p>
          <a:p>
            <a:pPr marL="342900" indent="-342900">
              <a:buFont typeface="Arial"/>
              <a:buChar char="•"/>
              <a:defRPr/>
            </a:pPr>
            <a:r>
              <a:rPr lang="it-IT" dirty="0"/>
              <a:t>Data </a:t>
            </a:r>
            <a:r>
              <a:rPr lang="it-IT" dirty="0" err="1"/>
              <a:t>Scientist</a:t>
            </a:r>
            <a:r>
              <a:rPr lang="it-IT" dirty="0"/>
              <a:t> Master and </a:t>
            </a:r>
            <a:r>
              <a:rPr lang="it-IT" dirty="0" err="1"/>
              <a:t>PhD</a:t>
            </a:r>
            <a:r>
              <a:rPr lang="it-IT" dirty="0"/>
              <a:t> </a:t>
            </a:r>
            <a:r>
              <a:rPr lang="it-IT" dirty="0" err="1"/>
              <a:t>courses</a:t>
            </a:r>
            <a:r>
              <a:rPr lang="it-IT" dirty="0"/>
              <a:t> (</a:t>
            </a:r>
            <a:r>
              <a:rPr lang="it-IT" dirty="0" err="1"/>
              <a:t>Universities</a:t>
            </a:r>
            <a:r>
              <a:rPr lang="it-IT" dirty="0"/>
              <a:t>)</a:t>
            </a:r>
          </a:p>
          <a:p>
            <a:pPr marL="342900" indent="-342900">
              <a:buFont typeface="Arial"/>
              <a:buChar char="•"/>
              <a:defRPr/>
            </a:pPr>
            <a:endParaRPr lang="en-GB" dirty="0"/>
          </a:p>
          <a:p>
            <a:pPr marL="342900" indent="-342900">
              <a:buFont typeface="Arial"/>
              <a:buChar char="•"/>
              <a:defRPr/>
            </a:pP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Available Resources and services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it-IT" smtClean="0"/>
              <a:t>TNC19 Tallin June 2019</a:t>
            </a:r>
            <a:endParaRPr lang="it-IT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7</a:t>
            </a:r>
          </a:p>
        </p:txBody>
      </p:sp>
      <p:grpSp>
        <p:nvGrpSpPr>
          <p:cNvPr id="8" name="Group 7"/>
          <p:cNvGrpSpPr/>
          <p:nvPr/>
        </p:nvGrpSpPr>
        <p:grpSpPr bwMode="auto">
          <a:xfrm>
            <a:off x="7602764" y="806128"/>
            <a:ext cx="4426467" cy="5470712"/>
            <a:chOff x="6841758" y="610315"/>
            <a:chExt cx="5043344" cy="6133385"/>
          </a:xfrm>
        </p:grpSpPr>
        <p:pic>
          <p:nvPicPr>
            <p:cNvPr id="9" name="Content Placeholder 7"/>
            <p:cNvPicPr>
              <a:picLocks noChangeAspect="1"/>
            </p:cNvPicPr>
            <p:nvPr/>
          </p:nvPicPr>
          <p:blipFill>
            <a:blip r:embed="rId3"/>
            <a:srcRect r="31405"/>
            <a:stretch/>
          </p:blipFill>
          <p:spPr bwMode="auto">
            <a:xfrm>
              <a:off x="6841758" y="610315"/>
              <a:ext cx="5043344" cy="6133385"/>
            </a:xfrm>
            <a:prstGeom prst="rect">
              <a:avLst/>
            </a:prstGeom>
          </p:spPr>
        </p:pic>
        <p:pic>
          <p:nvPicPr>
            <p:cNvPr id="10" name="Picture 6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8628013" y="1720007"/>
              <a:ext cx="424069" cy="45983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 bwMode="auto">
          <a:xfrm>
            <a:off x="528000" y="950259"/>
            <a:ext cx="11136000" cy="5289175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04999"/>
              </a:lnSpc>
              <a:buFont typeface="Arial"/>
              <a:buChar char="•"/>
              <a:defRPr/>
            </a:pPr>
            <a:r>
              <a:rPr lang="it-IT" dirty="0" err="1"/>
              <a:t>Acronym</a:t>
            </a:r>
            <a:r>
              <a:rPr lang="it-IT" dirty="0"/>
              <a:t>: EOSC-Pillar</a:t>
            </a:r>
            <a:endParaRPr dirty="0"/>
          </a:p>
          <a:p>
            <a:pPr marL="342900" indent="-342900">
              <a:lnSpc>
                <a:spcPct val="104999"/>
              </a:lnSpc>
              <a:buFont typeface="Arial"/>
              <a:buChar char="•"/>
              <a:defRPr/>
            </a:pPr>
            <a:r>
              <a:rPr lang="en-US" dirty="0"/>
              <a:t>Title of Proposal: Coordination and </a:t>
            </a:r>
            <a:r>
              <a:rPr lang="en-US" dirty="0" err="1"/>
              <a:t>Harmonisation</a:t>
            </a:r>
            <a:r>
              <a:rPr lang="en-US" dirty="0"/>
              <a:t> of National and Thematic Initiatives to support EOSC</a:t>
            </a:r>
            <a:endParaRPr dirty="0"/>
          </a:p>
          <a:p>
            <a:pPr marL="342900" indent="-342900">
              <a:lnSpc>
                <a:spcPct val="104999"/>
              </a:lnSpc>
              <a:buFont typeface="Arial"/>
              <a:buChar char="•"/>
              <a:defRPr/>
            </a:pPr>
            <a:r>
              <a:rPr lang="en-US" dirty="0"/>
              <a:t>Submitted to the Call: INFRAEOSC-05 (b) Coordination of EOSC-relevant national initiatives across Europe and support to prospective EOSC service providers - Research and Innovation Actions</a:t>
            </a:r>
            <a:endParaRPr lang="it-IT" dirty="0"/>
          </a:p>
          <a:p>
            <a:pPr marL="342900" indent="-342900">
              <a:lnSpc>
                <a:spcPct val="104999"/>
              </a:lnSpc>
              <a:buFont typeface="Arial"/>
              <a:buChar char="•"/>
              <a:defRPr/>
            </a:pPr>
            <a:r>
              <a:rPr lang="it-IT" dirty="0"/>
              <a:t>18 </a:t>
            </a:r>
            <a:r>
              <a:rPr lang="it-IT" dirty="0" err="1"/>
              <a:t>Partners</a:t>
            </a:r>
            <a:endParaRPr lang="it-IT" dirty="0"/>
          </a:p>
          <a:p>
            <a:pPr marL="342900" indent="-342900">
              <a:lnSpc>
                <a:spcPct val="104999"/>
              </a:lnSpc>
              <a:buFont typeface="Arial"/>
              <a:buChar char="•"/>
              <a:defRPr/>
            </a:pPr>
            <a:r>
              <a:rPr lang="it-IT" dirty="0"/>
              <a:t>Austria: </a:t>
            </a:r>
            <a:r>
              <a:rPr lang="it-IT" dirty="0" err="1"/>
              <a:t>University</a:t>
            </a:r>
            <a:r>
              <a:rPr lang="it-IT" dirty="0"/>
              <a:t> of Vienna</a:t>
            </a:r>
            <a:endParaRPr dirty="0"/>
          </a:p>
          <a:p>
            <a:pPr marL="342900" indent="-342900">
              <a:lnSpc>
                <a:spcPct val="104999"/>
              </a:lnSpc>
              <a:buFont typeface="Arial"/>
              <a:buChar char="•"/>
              <a:defRPr/>
            </a:pPr>
            <a:r>
              <a:rPr lang="it-IT" dirty="0" err="1"/>
              <a:t>Belgium</a:t>
            </a:r>
            <a:r>
              <a:rPr lang="it-IT" dirty="0"/>
              <a:t>: </a:t>
            </a:r>
            <a:r>
              <a:rPr lang="it-IT" dirty="0" err="1"/>
              <a:t>University</a:t>
            </a:r>
            <a:r>
              <a:rPr lang="it-IT" dirty="0"/>
              <a:t> of Gent</a:t>
            </a:r>
          </a:p>
          <a:p>
            <a:pPr marL="342900" indent="-342900">
              <a:lnSpc>
                <a:spcPct val="104999"/>
              </a:lnSpc>
              <a:buFont typeface="Arial"/>
              <a:buChar char="•"/>
              <a:defRPr/>
            </a:pPr>
            <a:r>
              <a:rPr lang="it-IT" dirty="0" smtClean="0"/>
              <a:t>France</a:t>
            </a:r>
            <a:r>
              <a:rPr lang="it-IT" dirty="0"/>
              <a:t>: CINES (Technical Coordinator), CNRS, INRA, INRIA, IFREMER, INSERM</a:t>
            </a:r>
            <a:endParaRPr dirty="0"/>
          </a:p>
          <a:p>
            <a:pPr marL="342900" indent="-342900">
              <a:lnSpc>
                <a:spcPct val="104999"/>
              </a:lnSpc>
              <a:buFont typeface="Arial"/>
              <a:buChar char="•"/>
              <a:defRPr/>
            </a:pPr>
            <a:r>
              <a:rPr lang="it-IT" dirty="0"/>
              <a:t>Germany: KIT, DKRZ, </a:t>
            </a:r>
            <a:r>
              <a:rPr lang="it-IT" dirty="0" err="1"/>
              <a:t>Fraunhofer</a:t>
            </a:r>
            <a:r>
              <a:rPr lang="it-IT" dirty="0"/>
              <a:t>, GFZ</a:t>
            </a:r>
            <a:endParaRPr dirty="0"/>
          </a:p>
          <a:p>
            <a:pPr marL="342900" indent="-342900">
              <a:lnSpc>
                <a:spcPct val="104999"/>
              </a:lnSpc>
              <a:buFont typeface="Arial"/>
              <a:buChar char="•"/>
              <a:defRPr/>
            </a:pPr>
            <a:r>
              <a:rPr lang="it-IT" dirty="0" err="1"/>
              <a:t>Italy</a:t>
            </a:r>
            <a:r>
              <a:rPr lang="it-IT" dirty="0"/>
              <a:t> ICDI: GARR (Coordinator), CINECA, CMCC, CNR, INFN</a:t>
            </a:r>
          </a:p>
          <a:p>
            <a:pPr marL="342900" indent="-342900">
              <a:lnSpc>
                <a:spcPct val="104999"/>
              </a:lnSpc>
              <a:buFont typeface="Arial"/>
              <a:buChar char="•"/>
              <a:defRPr/>
            </a:pPr>
            <a:r>
              <a:rPr lang="it-IT" dirty="0" err="1"/>
              <a:t>Italy</a:t>
            </a:r>
            <a:r>
              <a:rPr lang="it-IT" dirty="0"/>
              <a:t>: TRUST-IT</a:t>
            </a:r>
          </a:p>
          <a:p>
            <a:pPr marL="342900" indent="-342900">
              <a:lnSpc>
                <a:spcPct val="104999"/>
              </a:lnSpc>
              <a:buFont typeface="Arial"/>
              <a:buChar char="•"/>
              <a:defRPr/>
            </a:pPr>
            <a:r>
              <a:rPr lang="it-IT" dirty="0" smtClean="0"/>
              <a:t>Total </a:t>
            </a:r>
            <a:r>
              <a:rPr lang="it-IT" dirty="0"/>
              <a:t>EC </a:t>
            </a:r>
            <a:r>
              <a:rPr lang="it-IT" dirty="0" err="1"/>
              <a:t>Contribution</a:t>
            </a:r>
            <a:r>
              <a:rPr lang="it-IT" dirty="0"/>
              <a:t>: € 6.880.965,00</a:t>
            </a:r>
            <a:endParaRPr dirty="0"/>
          </a:p>
          <a:p>
            <a:pPr marL="342900" indent="-342900">
              <a:lnSpc>
                <a:spcPct val="104999"/>
              </a:lnSpc>
              <a:buFont typeface="Arial"/>
              <a:buChar char="•"/>
              <a:defRPr/>
            </a:pPr>
            <a:r>
              <a:rPr lang="it-IT" dirty="0"/>
              <a:t>Start date: 1 </a:t>
            </a:r>
            <a:r>
              <a:rPr lang="it-IT" dirty="0" err="1"/>
              <a:t>July</a:t>
            </a:r>
            <a:r>
              <a:rPr lang="it-IT" dirty="0"/>
              <a:t> 2019</a:t>
            </a:r>
            <a:endParaRPr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EOSC-Pillar – Project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it-IT" smtClean="0"/>
              <a:t>TNC19 Tallin June 2019</a:t>
            </a:r>
            <a:endParaRPr lang="it-IT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10</a:t>
            </a:r>
          </a:p>
        </p:txBody>
      </p:sp>
      <p:pic>
        <p:nvPicPr>
          <p:cNvPr id="8" name="Picture 2" descr="Wx7U_sVITX3gFTCENH0gFMuLN3vY89yGNjPBFuI_vpNwWM-fv8mZgUYNhpWddhAisJMzvIq0Q9rWay3mgkU8sZUho36lJ_1tdl1q_QhJ4CRRsY9Tr1JUd92tJwdo3vqWVCkOyp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9791812" y="0"/>
            <a:ext cx="2220913" cy="104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 bwMode="auto">
          <a:xfrm>
            <a:off x="527999" y="950258"/>
            <a:ext cx="11135999" cy="5289174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it-IT" b="1"/>
              <a:t>Support the EOSC implementation leveraging national initiatives of the Member States (MS) and Thematic Initiatives (TI) developed by research communities </a:t>
            </a:r>
            <a:r>
              <a:rPr lang="it-IT" b="0"/>
              <a:t>working in national and European collaborations to build a future based on Open Science and FAIR data practices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  <a:defRPr/>
            </a:pPr>
            <a:r>
              <a:rPr lang="it-IT" sz="1600" b="1"/>
              <a:t>O1 - Analyse the state of the art </a:t>
            </a:r>
            <a:r>
              <a:rPr lang="it-IT" sz="1600" b="0"/>
              <a:t>of existing national initiatives and services for computing and data services in the countries involved, and </a:t>
            </a:r>
            <a:r>
              <a:rPr lang="it-IT" sz="1600" b="1"/>
              <a:t>support their consolidation</a:t>
            </a:r>
            <a:endParaRPr sz="1600" b="1"/>
          </a:p>
          <a:p>
            <a:pPr marL="342900" indent="-342900">
              <a:lnSpc>
                <a:spcPct val="100000"/>
              </a:lnSpc>
              <a:buFont typeface="Arial"/>
              <a:buChar char="•"/>
              <a:defRPr/>
            </a:pPr>
            <a:r>
              <a:rPr lang="it-IT" sz="1600" b="1"/>
              <a:t>O2 - Harmonise procedures </a:t>
            </a:r>
            <a:r>
              <a:rPr lang="it-IT" sz="1600" b="0"/>
              <a:t>for the delivery of horizontal enabling services for research data across countries;</a:t>
            </a:r>
            <a:endParaRPr sz="1600" b="0"/>
          </a:p>
          <a:p>
            <a:pPr marL="342900" indent="-342900">
              <a:lnSpc>
                <a:spcPct val="100000"/>
              </a:lnSpc>
              <a:buFont typeface="Arial"/>
              <a:buChar char="•"/>
              <a:defRPr/>
            </a:pPr>
            <a:r>
              <a:rPr lang="it-IT" sz="1600" b="1"/>
              <a:t>O3 - Co-ordinate with other initiatives </a:t>
            </a:r>
            <a:r>
              <a:rPr lang="it-IT" sz="1600" b="0"/>
              <a:t>to achieve harmonisation across different regions, countries, and trans-national research communities to build a truly inclusive EOSC;</a:t>
            </a:r>
            <a:endParaRPr sz="1600" b="0"/>
          </a:p>
          <a:p>
            <a:pPr marL="342900" indent="-342900">
              <a:lnSpc>
                <a:spcPct val="100000"/>
              </a:lnSpc>
              <a:buFont typeface="Arial"/>
              <a:buChar char="•"/>
              <a:defRPr/>
            </a:pPr>
            <a:r>
              <a:rPr lang="it-IT" sz="1600" b="1"/>
              <a:t>O4 - Promote the uptake of FAIR data practices and services </a:t>
            </a:r>
            <a:r>
              <a:rPr lang="it-IT" sz="1600" b="0"/>
              <a:t>at national levels and across scientific communities and national borders</a:t>
            </a:r>
            <a:endParaRPr sz="1600" b="0"/>
          </a:p>
          <a:p>
            <a:pPr marL="342900" indent="-342900">
              <a:lnSpc>
                <a:spcPct val="100000"/>
              </a:lnSpc>
              <a:buFont typeface="Arial"/>
              <a:buChar char="•"/>
              <a:defRPr/>
            </a:pPr>
            <a:r>
              <a:rPr lang="it-IT" sz="1600" b="1"/>
              <a:t>O5 - Enable non-commercial trans-national services </a:t>
            </a:r>
            <a:r>
              <a:rPr lang="it-IT" sz="1600" b="0"/>
              <a:t>to be accessed through the EOSC portal;</a:t>
            </a:r>
            <a:endParaRPr sz="1600" b="0"/>
          </a:p>
          <a:p>
            <a:pPr marL="342900" indent="-342900">
              <a:lnSpc>
                <a:spcPct val="100000"/>
              </a:lnSpc>
              <a:buFont typeface="Arial"/>
              <a:buChar char="•"/>
              <a:defRPr/>
            </a:pPr>
            <a:r>
              <a:rPr lang="it-IT" sz="1600" b="1"/>
              <a:t>O6 - Support the growth of an active community of stakeholders</a:t>
            </a:r>
            <a:r>
              <a:rPr lang="it-IT" sz="1600" b="0"/>
              <a:t> in each involved country, who will actively contribute to the success of EOSC;</a:t>
            </a:r>
            <a:endParaRPr sz="1600" b="0"/>
          </a:p>
          <a:p>
            <a:pPr marL="342900" indent="-342900">
              <a:lnSpc>
                <a:spcPct val="100000"/>
              </a:lnSpc>
              <a:buFont typeface="Arial"/>
              <a:buChar char="•"/>
              <a:defRPr/>
            </a:pPr>
            <a:r>
              <a:rPr lang="it-IT" sz="1600" b="1"/>
              <a:t>O7 - Propose viable business models </a:t>
            </a:r>
            <a:r>
              <a:rPr lang="it-IT" sz="1600" b="0"/>
              <a:t>for the sustainable provision of trans-national services.</a:t>
            </a:r>
            <a:endParaRPr sz="1600" b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auto">
          <a:xfrm>
            <a:off x="0" y="108000"/>
            <a:ext cx="12192323" cy="456084"/>
          </a:xfrm>
        </p:spPr>
        <p:txBody>
          <a:bodyPr/>
          <a:lstStyle/>
          <a:p>
            <a:pPr>
              <a:defRPr/>
            </a:pPr>
            <a:r>
              <a:rPr lang="it-IT" dirty="0"/>
              <a:t>EOSC-Pillar – </a:t>
            </a:r>
            <a:r>
              <a:rPr lang="it-IT" dirty="0" err="1" smtClean="0"/>
              <a:t>Objectives</a:t>
            </a:r>
            <a:endParaRPr lang="it-IT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it-IT" smtClean="0"/>
              <a:t>TNC19 Tallin June 2019</a:t>
            </a:r>
            <a:endParaRPr lang="it-IT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10</a:t>
            </a:r>
          </a:p>
        </p:txBody>
      </p:sp>
      <p:pic>
        <p:nvPicPr>
          <p:cNvPr id="8" name="Picture 2" descr="Wx7U_sVITX3gFTCENH0gFMuLN3vY89yGNjPBFuI_vpNwWM-fv8mZgUYNhpWddhAisJMzvIq0Q9rWay3mgkU8sZUho36lJ_1tdl1q_QhJ4CRRsY9Tr1JUd92tJwdo3vqWVCkOyp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9791811" y="0"/>
            <a:ext cx="2220912" cy="104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Tema di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2477</TotalTime>
  <Words>1245</Words>
  <Application>Microsoft Office PowerPoint</Application>
  <PresentationFormat>Widescreen</PresentationFormat>
  <Paragraphs>157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Rockwell</vt:lpstr>
      <vt:lpstr>Segoe UI</vt:lpstr>
      <vt:lpstr>Segoe UI Semilight</vt:lpstr>
      <vt:lpstr>Tahoma</vt:lpstr>
      <vt:lpstr>Times New Roman</vt:lpstr>
      <vt:lpstr>Tema di Office</vt:lpstr>
      <vt:lpstr>ICDI, EOSC-Pillar and the Italian contribution to EOSC</vt:lpstr>
      <vt:lpstr>Open issues towards Open Science: why we need national initiatives</vt:lpstr>
      <vt:lpstr>National Initiatives &amp; the EOSC: a vision</vt:lpstr>
      <vt:lpstr>The Italian ICDI initiative: objectives &amp; activities</vt:lpstr>
      <vt:lpstr>ICDI: Italian Computing &amp; Data Infrastructure</vt:lpstr>
      <vt:lpstr>ICDI: Italian Computing &amp; Data Infrastructure (cont.)</vt:lpstr>
      <vt:lpstr>Available Resources and services</vt:lpstr>
      <vt:lpstr>EOSC-Pillar – Project</vt:lpstr>
      <vt:lpstr>EOSC-Pillar – Objectives</vt:lpstr>
      <vt:lpstr>Work-packages</vt:lpstr>
      <vt:lpstr>Conclusions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ICDI, EOSC-Pillar and the Italian contribution to EOSC</dc:title>
  <dc:creator>Federico Ruggieri</dc:creator>
  <cp:lastModifiedBy>Federico Ruggieri</cp:lastModifiedBy>
  <cp:revision>7</cp:revision>
  <dcterms:modified xsi:type="dcterms:W3CDTF">2019-06-01T09:28:32Z</dcterms:modified>
</cp:coreProperties>
</file>