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sldIdLst>
    <p:sldId id="284" r:id="rId6"/>
    <p:sldId id="287" r:id="rId7"/>
    <p:sldId id="289" r:id="rId8"/>
    <p:sldId id="288" r:id="rId9"/>
    <p:sldId id="291" r:id="rId10"/>
    <p:sldId id="290" r:id="rId11"/>
    <p:sldId id="292" r:id="rId12"/>
    <p:sldId id="293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33"/>
    <a:srgbClr val="103655"/>
    <a:srgbClr val="E25929"/>
    <a:srgbClr val="1F355E"/>
    <a:srgbClr val="F5E273"/>
    <a:srgbClr val="82C8E4"/>
    <a:srgbClr val="4992CD"/>
    <a:srgbClr val="2D6B96"/>
    <a:srgbClr val="1C4161"/>
    <a:srgbClr val="CF1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28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7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3850"/>
            <a:ext cx="9144000" cy="5167350"/>
          </a:xfrm>
          <a:prstGeom prst="rect">
            <a:avLst/>
          </a:prstGeom>
          <a:solidFill>
            <a:srgbClr val="1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6107" r="23713" b="8443"/>
          <a:stretch/>
        </p:blipFill>
        <p:spPr>
          <a:xfrm>
            <a:off x="0" y="-31394"/>
            <a:ext cx="2737224" cy="517112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-27622"/>
            <a:ext cx="3402820" cy="5167350"/>
          </a:xfrm>
          <a:prstGeom prst="rect">
            <a:avLst/>
          </a:prstGeom>
          <a:solidFill>
            <a:srgbClr val="1036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48" y="-27622"/>
            <a:ext cx="3360252" cy="517112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212350" y="-23850"/>
            <a:ext cx="3931650" cy="5167350"/>
          </a:xfrm>
          <a:prstGeom prst="rect">
            <a:avLst/>
          </a:prstGeom>
          <a:solidFill>
            <a:srgbClr val="1036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340896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2878502"/>
            <a:ext cx="6048899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F8B333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1955722"/>
            <a:ext cx="6048899" cy="426979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E25929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95270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418623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719015"/>
            <a:ext cx="986095" cy="427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" y="635588"/>
            <a:ext cx="3003510" cy="9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3850"/>
            <a:ext cx="9144000" cy="5167350"/>
          </a:xfrm>
          <a:prstGeom prst="rect">
            <a:avLst/>
          </a:prstGeom>
          <a:solidFill>
            <a:srgbClr val="1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6107" r="23713" b="8443"/>
          <a:stretch/>
        </p:blipFill>
        <p:spPr>
          <a:xfrm>
            <a:off x="0" y="-31394"/>
            <a:ext cx="2737224" cy="517112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-27622"/>
            <a:ext cx="3402820" cy="5167350"/>
          </a:xfrm>
          <a:prstGeom prst="rect">
            <a:avLst/>
          </a:prstGeom>
          <a:solidFill>
            <a:srgbClr val="10365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48" y="-27622"/>
            <a:ext cx="3360252" cy="517112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5212350" y="-23850"/>
            <a:ext cx="3931650" cy="5167350"/>
          </a:xfrm>
          <a:prstGeom prst="rect">
            <a:avLst/>
          </a:prstGeom>
          <a:solidFill>
            <a:srgbClr val="1036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11" y="719015"/>
            <a:ext cx="986095" cy="427892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 userDrawn="1"/>
        </p:nvSpPr>
        <p:spPr>
          <a:xfrm>
            <a:off x="766883" y="2248268"/>
            <a:ext cx="247086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GB" sz="2400" b="1" dirty="0">
                <a:solidFill>
                  <a:srgbClr val="E25929"/>
                </a:solidFill>
              </a:rPr>
              <a:t>Thank </a:t>
            </a:r>
            <a:r>
              <a:rPr lang="en-GB" sz="2400" b="1" dirty="0" smtClean="0">
                <a:solidFill>
                  <a:srgbClr val="E25929"/>
                </a:solidFill>
              </a:rPr>
              <a:t>you</a:t>
            </a:r>
            <a:endParaRPr lang="en-GB" sz="2400" b="1" dirty="0">
              <a:solidFill>
                <a:srgbClr val="E25929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1669" y="3575980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Title 3"/>
          <p:cNvSpPr txBox="1">
            <a:spLocks/>
          </p:cNvSpPr>
          <p:nvPr userDrawn="1"/>
        </p:nvSpPr>
        <p:spPr>
          <a:xfrm>
            <a:off x="766882" y="2618033"/>
            <a:ext cx="3704237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l"/>
            <a:r>
              <a:rPr lang="en-US" sz="2800" b="1" dirty="0" smtClean="0">
                <a:solidFill>
                  <a:srgbClr val="F8B333"/>
                </a:solidFill>
              </a:rPr>
              <a:t>Any Questions?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18216" y="4645656"/>
            <a:ext cx="3586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" dirty="0" smtClean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</a:t>
            </a:r>
            <a:endParaRPr lang="en-GB" sz="500" dirty="0">
              <a:solidFill>
                <a:srgbClr val="FFFF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9" y="4670696"/>
            <a:ext cx="288687" cy="1961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" y="635588"/>
            <a:ext cx="3003510" cy="9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8438"/>
            <a:ext cx="9144000" cy="950563"/>
          </a:xfrm>
          <a:prstGeom prst="rect">
            <a:avLst/>
          </a:prstGeom>
          <a:solidFill>
            <a:srgbClr val="1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6437461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1149765"/>
            <a:ext cx="8439238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3175" cap="rnd">
            <a:solidFill>
              <a:srgbClr val="2D6B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41735" y="4831436"/>
            <a:ext cx="2834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rgbClr val="1C4161"/>
                </a:solidFill>
              </a:rPr>
              <a:t>Forging Digital Societies</a:t>
            </a:r>
            <a:endParaRPr lang="en-GB" sz="900" b="0" i="1" dirty="0">
              <a:solidFill>
                <a:srgbClr val="1C41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32039" y="480953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" r="-1" b="62503"/>
          <a:stretch/>
        </p:blipFill>
        <p:spPr>
          <a:xfrm>
            <a:off x="7507104" y="-27621"/>
            <a:ext cx="1636896" cy="94974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818532" y="-23850"/>
            <a:ext cx="2325468" cy="945975"/>
          </a:xfrm>
          <a:prstGeom prst="rect">
            <a:avLst/>
          </a:prstGeom>
          <a:solidFill>
            <a:srgbClr val="1036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47" b="35504"/>
          <a:stretch/>
        </p:blipFill>
        <p:spPr>
          <a:xfrm>
            <a:off x="7829822" y="295370"/>
            <a:ext cx="959617" cy="3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rgbClr val="E25929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Karl Meyer, GÉANT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Everything you wanted to know about clouds </a:t>
            </a:r>
          </a:p>
          <a:p>
            <a:r>
              <a:rPr lang="en-GB" dirty="0" smtClean="0"/>
              <a:t>(but were afraid to ask)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Tallinn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" y="914400"/>
            <a:ext cx="9216573" cy="4229100"/>
            <a:chOff x="-14516" y="41314"/>
            <a:chExt cx="9216573" cy="52182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" b="-1"/>
            <a:stretch/>
          </p:blipFill>
          <p:spPr>
            <a:xfrm>
              <a:off x="1009781" y="56666"/>
              <a:ext cx="7713306" cy="52029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" r="86721"/>
            <a:stretch/>
          </p:blipFill>
          <p:spPr>
            <a:xfrm flipH="1">
              <a:off x="-14516" y="64820"/>
              <a:ext cx="1024295" cy="51947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16"/>
            <a:stretch/>
          </p:blipFill>
          <p:spPr>
            <a:xfrm flipH="1">
              <a:off x="8709607" y="41314"/>
              <a:ext cx="492450" cy="5218298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Clouds are everywhere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67951" y="926842"/>
            <a:ext cx="9384522" cy="0"/>
          </a:xfrm>
          <a:prstGeom prst="line">
            <a:avLst/>
          </a:prstGeom>
          <a:ln w="57150">
            <a:solidFill>
              <a:srgbClr val="103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430" y="1222592"/>
            <a:ext cx="2351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655"/>
                </a:solidFill>
              </a:rPr>
              <a:t>For most applications, cloud is the default choice</a:t>
            </a:r>
          </a:p>
          <a:p>
            <a:endParaRPr lang="en-GB" sz="2800" b="1" dirty="0">
              <a:solidFill>
                <a:srgbClr val="103655"/>
              </a:solidFill>
            </a:endParaRPr>
          </a:p>
          <a:p>
            <a:r>
              <a:rPr lang="en-GB" sz="2800" b="1" dirty="0" smtClean="0">
                <a:solidFill>
                  <a:srgbClr val="103655"/>
                </a:solidFill>
              </a:rPr>
              <a:t>Why would anyone build?</a:t>
            </a:r>
            <a:endParaRPr lang="en-GB" sz="2800" b="1" dirty="0">
              <a:solidFill>
                <a:srgbClr val="1036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" y="914400"/>
            <a:ext cx="9216573" cy="4229100"/>
            <a:chOff x="-14516" y="41314"/>
            <a:chExt cx="9216573" cy="52182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" b="-1"/>
            <a:stretch/>
          </p:blipFill>
          <p:spPr>
            <a:xfrm>
              <a:off x="1009781" y="56666"/>
              <a:ext cx="7713306" cy="52029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" r="86721"/>
            <a:stretch/>
          </p:blipFill>
          <p:spPr>
            <a:xfrm flipH="1">
              <a:off x="-14516" y="64820"/>
              <a:ext cx="1024295" cy="51947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16"/>
            <a:stretch/>
          </p:blipFill>
          <p:spPr>
            <a:xfrm flipH="1">
              <a:off x="8709607" y="41314"/>
              <a:ext cx="492450" cy="5218298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Have we broken FUD?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167951" y="926842"/>
            <a:ext cx="9384522" cy="0"/>
          </a:xfrm>
          <a:prstGeom prst="line">
            <a:avLst/>
          </a:prstGeom>
          <a:ln w="57150">
            <a:solidFill>
              <a:srgbClr val="103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430" y="1222592"/>
            <a:ext cx="2451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03655"/>
                </a:solidFill>
              </a:rPr>
              <a:t>This being the case then why is R&amp;E not 100% cloud based?</a:t>
            </a:r>
          </a:p>
          <a:p>
            <a:endParaRPr lang="en-GB" sz="2800" b="1" dirty="0">
              <a:solidFill>
                <a:srgbClr val="103655"/>
              </a:solidFill>
            </a:endParaRPr>
          </a:p>
          <a:p>
            <a:r>
              <a:rPr lang="en-GB" sz="2800" b="1" dirty="0" smtClean="0">
                <a:solidFill>
                  <a:srgbClr val="103655"/>
                </a:solidFill>
              </a:rPr>
              <a:t>What is stopping us?</a:t>
            </a:r>
            <a:endParaRPr lang="en-GB" sz="2800" b="1" dirty="0">
              <a:solidFill>
                <a:srgbClr val="1036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6"/>
          <a:stretch/>
        </p:blipFill>
        <p:spPr>
          <a:xfrm>
            <a:off x="0" y="957943"/>
            <a:ext cx="9144000" cy="41855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Makes R&amp;E Special?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-167951" y="926842"/>
            <a:ext cx="9384522" cy="0"/>
          </a:xfrm>
          <a:prstGeom prst="line">
            <a:avLst/>
          </a:prstGeom>
          <a:ln w="57150">
            <a:solidFill>
              <a:srgbClr val="103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8211" y="1060862"/>
            <a:ext cx="2451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8B333"/>
                </a:solidFill>
              </a:rPr>
              <a:t>Are we:</a:t>
            </a:r>
          </a:p>
          <a:p>
            <a:endParaRPr lang="en-GB" sz="2800" b="1" dirty="0">
              <a:solidFill>
                <a:srgbClr val="F8B333"/>
              </a:solidFill>
            </a:endParaRPr>
          </a:p>
          <a:p>
            <a:r>
              <a:rPr lang="en-GB" sz="2800" b="1" dirty="0" smtClean="0">
                <a:solidFill>
                  <a:srgbClr val="F8B333"/>
                </a:solidFill>
              </a:rPr>
              <a:t>Too Big?</a:t>
            </a:r>
          </a:p>
          <a:p>
            <a:r>
              <a:rPr lang="en-GB" sz="2800" b="1" dirty="0" smtClean="0">
                <a:solidFill>
                  <a:srgbClr val="F8B333"/>
                </a:solidFill>
              </a:rPr>
              <a:t>Too Private?</a:t>
            </a:r>
          </a:p>
          <a:p>
            <a:r>
              <a:rPr lang="en-GB" sz="2800" b="1" dirty="0" smtClean="0">
                <a:solidFill>
                  <a:srgbClr val="F8B333"/>
                </a:solidFill>
              </a:rPr>
              <a:t>Too Different?</a:t>
            </a:r>
          </a:p>
          <a:p>
            <a:endParaRPr lang="en-GB" sz="2800" b="1" dirty="0">
              <a:solidFill>
                <a:srgbClr val="F8B333"/>
              </a:solidFill>
            </a:endParaRPr>
          </a:p>
          <a:p>
            <a:r>
              <a:rPr lang="en-GB" sz="2800" b="1" dirty="0" smtClean="0">
                <a:solidFill>
                  <a:srgbClr val="F8B333"/>
                </a:solidFill>
              </a:rPr>
              <a:t>Or just scared?</a:t>
            </a:r>
            <a:endParaRPr lang="en-GB" sz="2800" b="1" dirty="0">
              <a:solidFill>
                <a:srgbClr val="F8B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Our Challenge: Making clouds palatable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gallery.mailchimp.com/8b161891ce5ee15996c412d9e/images/d1f6de1a-bb56-4cb7-b65f-90802479f59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-1693" r="-159" b="19124"/>
          <a:stretch/>
        </p:blipFill>
        <p:spPr bwMode="auto">
          <a:xfrm>
            <a:off x="-87087" y="842400"/>
            <a:ext cx="9289143" cy="43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167951" y="926842"/>
            <a:ext cx="9384522" cy="0"/>
          </a:xfrm>
          <a:prstGeom prst="line">
            <a:avLst/>
          </a:prstGeom>
          <a:ln w="57150">
            <a:solidFill>
              <a:srgbClr val="103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22274" y="1232915"/>
            <a:ext cx="2451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8B333"/>
                </a:solidFill>
              </a:rPr>
              <a:t>Easy</a:t>
            </a:r>
          </a:p>
          <a:p>
            <a:endParaRPr lang="en-GB" sz="2800" b="1" dirty="0" smtClean="0">
              <a:solidFill>
                <a:srgbClr val="F8B333"/>
              </a:solidFill>
            </a:endParaRPr>
          </a:p>
          <a:p>
            <a:r>
              <a:rPr lang="en-GB" sz="2800" b="1" dirty="0" smtClean="0">
                <a:solidFill>
                  <a:srgbClr val="F8B333"/>
                </a:solidFill>
              </a:rPr>
              <a:t>“low risk”</a:t>
            </a:r>
          </a:p>
          <a:p>
            <a:endParaRPr lang="en-GB" sz="2800" b="1" dirty="0" smtClean="0">
              <a:solidFill>
                <a:srgbClr val="F8B333"/>
              </a:solidFill>
            </a:endParaRPr>
          </a:p>
          <a:p>
            <a:r>
              <a:rPr lang="en-GB" sz="2800" b="1" dirty="0" smtClean="0">
                <a:solidFill>
                  <a:srgbClr val="F8B333"/>
                </a:solidFill>
              </a:rPr>
              <a:t>User friendly</a:t>
            </a:r>
            <a:endParaRPr lang="en-GB" sz="2800" b="1" dirty="0">
              <a:solidFill>
                <a:srgbClr val="F8B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technology is there </a:t>
            </a:r>
            <a:br>
              <a:rPr lang="en-GB" sz="2800" dirty="0" smtClean="0"/>
            </a:br>
            <a:r>
              <a:rPr lang="en-GB" sz="2800" dirty="0" smtClean="0"/>
              <a:t>we just need to bring the people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15"/>
            <a:ext cx="9144000" cy="4572782"/>
          </a:xfrm>
        </p:spPr>
      </p:pic>
      <p:cxnSp>
        <p:nvCxnSpPr>
          <p:cNvPr id="7" name="Straight Connector 6"/>
          <p:cNvCxnSpPr/>
          <p:nvPr/>
        </p:nvCxnSpPr>
        <p:spPr>
          <a:xfrm>
            <a:off x="-167951" y="926842"/>
            <a:ext cx="9384522" cy="0"/>
          </a:xfrm>
          <a:prstGeom prst="line">
            <a:avLst/>
          </a:prstGeom>
          <a:ln w="57150">
            <a:solidFill>
              <a:srgbClr val="103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36" y="108000"/>
            <a:ext cx="6504542" cy="73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Our Challenge: Understanding Users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0633"/>
            <a:ext cx="9144000" cy="4232868"/>
          </a:xfrm>
        </p:spPr>
      </p:pic>
      <p:cxnSp>
        <p:nvCxnSpPr>
          <p:cNvPr id="7" name="Straight Connector 6"/>
          <p:cNvCxnSpPr/>
          <p:nvPr/>
        </p:nvCxnSpPr>
        <p:spPr>
          <a:xfrm>
            <a:off x="-167951" y="926842"/>
            <a:ext cx="9384522" cy="0"/>
          </a:xfrm>
          <a:prstGeom prst="line">
            <a:avLst/>
          </a:prstGeom>
          <a:ln w="57150">
            <a:solidFill>
              <a:srgbClr val="103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Where next?  Let’s ask the experts!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43069" y="4516016"/>
            <a:ext cx="8801878" cy="568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4" y="1119626"/>
            <a:ext cx="2443960" cy="1832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523" t="31372" r="10850" b="34350"/>
          <a:stretch/>
        </p:blipFill>
        <p:spPr>
          <a:xfrm>
            <a:off x="4437822" y="1536357"/>
            <a:ext cx="4075953" cy="999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02" y="3405475"/>
            <a:ext cx="54387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7019c98-23ef-46f8-8434-cfd3a3bc739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4107</TotalTime>
  <Words>119</Words>
  <Application>Microsoft Office PowerPoint</Application>
  <PresentationFormat>On-screen Show (16:9)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GEANT Association</vt:lpstr>
      <vt:lpstr>PowerPoint Presentation</vt:lpstr>
      <vt:lpstr>Clouds are everywhere</vt:lpstr>
      <vt:lpstr>Have we broken FUD?</vt:lpstr>
      <vt:lpstr>What Makes R&amp;E Special?</vt:lpstr>
      <vt:lpstr>Our Challenge: Making clouds palatable </vt:lpstr>
      <vt:lpstr>The technology is there  we just need to bring the people</vt:lpstr>
      <vt:lpstr>Our Challenge: Understanding Users</vt:lpstr>
      <vt:lpstr>Where next?  Let’s ask the experts!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Karl Meyer</cp:lastModifiedBy>
  <cp:revision>126</cp:revision>
  <dcterms:created xsi:type="dcterms:W3CDTF">2015-04-29T14:13:57Z</dcterms:created>
  <dcterms:modified xsi:type="dcterms:W3CDTF">2019-06-14T13:48:42Z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