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5"/>
    <p:sldMasterId id="2147483688" r:id="rId6"/>
    <p:sldMasterId id="2147483648" r:id="rId7"/>
  </p:sldMasterIdLst>
  <p:notesMasterIdLst>
    <p:notesMasterId r:id="rId28"/>
  </p:notesMasterIdLst>
  <p:handoutMasterIdLst>
    <p:handoutMasterId r:id="rId29"/>
  </p:handoutMasterIdLst>
  <p:sldIdLst>
    <p:sldId id="360" r:id="rId8"/>
    <p:sldId id="362" r:id="rId9"/>
    <p:sldId id="373" r:id="rId10"/>
    <p:sldId id="372" r:id="rId11"/>
    <p:sldId id="375" r:id="rId12"/>
    <p:sldId id="374" r:id="rId13"/>
    <p:sldId id="379" r:id="rId14"/>
    <p:sldId id="376" r:id="rId15"/>
    <p:sldId id="377" r:id="rId16"/>
    <p:sldId id="385" r:id="rId17"/>
    <p:sldId id="378" r:id="rId18"/>
    <p:sldId id="383" r:id="rId19"/>
    <p:sldId id="380" r:id="rId20"/>
    <p:sldId id="382" r:id="rId21"/>
    <p:sldId id="381" r:id="rId22"/>
    <p:sldId id="370" r:id="rId23"/>
    <p:sldId id="384" r:id="rId24"/>
    <p:sldId id="371" r:id="rId25"/>
    <p:sldId id="361" r:id="rId26"/>
    <p:sldId id="369"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556"/>
    <a:srgbClr val="E24301"/>
    <a:srgbClr val="003F5F"/>
    <a:srgbClr val="A7B3B4"/>
    <a:srgbClr val="CC007B"/>
    <a:srgbClr val="712177"/>
    <a:srgbClr val="065081"/>
    <a:srgbClr val="99BDCB"/>
    <a:srgbClr val="4C7F94"/>
    <a:srgbClr val="C7DB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79776" autoAdjust="0"/>
  </p:normalViewPr>
  <p:slideViewPr>
    <p:cSldViewPr snapToGrid="0">
      <p:cViewPr varScale="1">
        <p:scale>
          <a:sx n="92" d="100"/>
          <a:sy n="92" d="100"/>
        </p:scale>
        <p:origin x="1317" y="51"/>
      </p:cViewPr>
      <p:guideLst/>
    </p:cSldViewPr>
  </p:slideViewPr>
  <p:notesTextViewPr>
    <p:cViewPr>
      <p:scale>
        <a:sx n="3" d="2"/>
        <a:sy n="3" d="2"/>
      </p:scale>
      <p:origin x="0" y="0"/>
    </p:cViewPr>
  </p:notesText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8" Type="http://schemas.openxmlformats.org/officeDocument/2006/relationships/slide" Target="slides/slide1.xml"/></Relationships>
</file>

<file path=ppt/diagrams/_rels/data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 Id="rId4" Type="http://schemas.openxmlformats.org/officeDocument/2006/relationships/image" Target="../media/image5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 Id="rId4" Type="http://schemas.openxmlformats.org/officeDocument/2006/relationships/image" Target="../media/image5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7FBBBA-5D4A-4C78-A96C-A96542BADEE6}" type="doc">
      <dgm:prSet loTypeId="urn:microsoft.com/office/officeart/2005/8/layout/matrix1" loCatId="matrix" qsTypeId="urn:microsoft.com/office/officeart/2005/8/quickstyle/3d6" qsCatId="3D" csTypeId="urn:microsoft.com/office/officeart/2005/8/colors/colorful2" csCatId="colorful" phldr="1"/>
      <dgm:spPr/>
      <dgm:t>
        <a:bodyPr/>
        <a:lstStyle/>
        <a:p>
          <a:endParaRPr lang="pl-PL"/>
        </a:p>
      </dgm:t>
    </dgm:pt>
    <dgm:pt modelId="{FD96134E-98BA-48AE-ACBD-B24FB98C7001}">
      <dgm:prSet phldrT="[Tekst]"/>
      <dgm:spPr/>
      <dgm:t>
        <a:bodyPr/>
        <a:lstStyle/>
        <a:p>
          <a:r>
            <a:rPr lang="en-US" noProof="0" dirty="0" smtClean="0"/>
            <a:t>Operations team</a:t>
          </a:r>
          <a:endParaRPr lang="en-US" noProof="0" dirty="0"/>
        </a:p>
      </dgm:t>
    </dgm:pt>
    <dgm:pt modelId="{D2AE1DC2-0367-4C0C-9507-36F1B764B761}" type="parTrans" cxnId="{A4B6B21F-96AA-4B6E-962B-D1169BCD4700}">
      <dgm:prSet/>
      <dgm:spPr/>
      <dgm:t>
        <a:bodyPr/>
        <a:lstStyle/>
        <a:p>
          <a:endParaRPr lang="pl-PL"/>
        </a:p>
      </dgm:t>
    </dgm:pt>
    <dgm:pt modelId="{9479AF63-7D76-4FF0-9F4C-30F34E57FFA2}" type="sibTrans" cxnId="{A4B6B21F-96AA-4B6E-962B-D1169BCD4700}">
      <dgm:prSet/>
      <dgm:spPr/>
      <dgm:t>
        <a:bodyPr/>
        <a:lstStyle/>
        <a:p>
          <a:endParaRPr lang="pl-PL"/>
        </a:p>
      </dgm:t>
    </dgm:pt>
    <dgm:pt modelId="{0F80A3F8-C3F7-4249-BD72-69C458D806A2}">
      <dgm:prSet phldrT="[Tekst]"/>
      <dgm:spPr/>
      <dgm:t>
        <a:bodyPr/>
        <a:lstStyle/>
        <a:p>
          <a:r>
            <a:rPr lang="en-US" noProof="0" dirty="0" smtClean="0"/>
            <a:t>Central infrastructure</a:t>
          </a:r>
          <a:endParaRPr lang="en-US" noProof="0" dirty="0"/>
        </a:p>
      </dgm:t>
    </dgm:pt>
    <dgm:pt modelId="{59CD1857-F7D2-44FA-93BA-F9FD55BDB252}" type="parTrans" cxnId="{2B46C68D-9342-4027-AB29-E55370E19C62}">
      <dgm:prSet/>
      <dgm:spPr/>
      <dgm:t>
        <a:bodyPr/>
        <a:lstStyle/>
        <a:p>
          <a:endParaRPr lang="pl-PL"/>
        </a:p>
      </dgm:t>
    </dgm:pt>
    <dgm:pt modelId="{A313C705-8EC0-494B-BB9C-30D5C861B29D}" type="sibTrans" cxnId="{2B46C68D-9342-4027-AB29-E55370E19C62}">
      <dgm:prSet/>
      <dgm:spPr/>
      <dgm:t>
        <a:bodyPr/>
        <a:lstStyle/>
        <a:p>
          <a:endParaRPr lang="pl-PL"/>
        </a:p>
      </dgm:t>
    </dgm:pt>
    <dgm:pt modelId="{8394BDA9-5FE4-46A4-9B2E-19A739E4CB4B}">
      <dgm:prSet phldrT="[Tekst]"/>
      <dgm:spPr/>
      <dgm:t>
        <a:bodyPr/>
        <a:lstStyle/>
        <a:p>
          <a:r>
            <a:rPr lang="en-US" noProof="0" dirty="0" smtClean="0"/>
            <a:t>Automation</a:t>
          </a:r>
          <a:endParaRPr lang="en-US" noProof="0" dirty="0"/>
        </a:p>
      </dgm:t>
    </dgm:pt>
    <dgm:pt modelId="{473F3B4D-E9EA-4744-8E32-C870107697F9}" type="parTrans" cxnId="{FECE32D2-AC4C-438C-93F7-34FA8DFF03F8}">
      <dgm:prSet/>
      <dgm:spPr/>
      <dgm:t>
        <a:bodyPr/>
        <a:lstStyle/>
        <a:p>
          <a:endParaRPr lang="pl-PL"/>
        </a:p>
      </dgm:t>
    </dgm:pt>
    <dgm:pt modelId="{727005AA-FD57-4508-AD4C-2146815EFB6E}" type="sibTrans" cxnId="{FECE32D2-AC4C-438C-93F7-34FA8DFF03F8}">
      <dgm:prSet/>
      <dgm:spPr/>
      <dgm:t>
        <a:bodyPr/>
        <a:lstStyle/>
        <a:p>
          <a:endParaRPr lang="pl-PL"/>
        </a:p>
      </dgm:t>
    </dgm:pt>
    <dgm:pt modelId="{FC996CFC-C1CA-4085-98F0-7718D5E942D1}">
      <dgm:prSet phldrT="[Tekst]"/>
      <dgm:spPr/>
      <dgm:t>
        <a:bodyPr/>
        <a:lstStyle/>
        <a:p>
          <a:r>
            <a:rPr lang="en-US" noProof="0" dirty="0" smtClean="0"/>
            <a:t>Monitoring</a:t>
          </a:r>
          <a:endParaRPr lang="en-US" noProof="0" dirty="0"/>
        </a:p>
      </dgm:t>
    </dgm:pt>
    <dgm:pt modelId="{48009120-6E15-4094-87E6-B4A6F0747DB2}" type="parTrans" cxnId="{FAFB1326-5439-4921-A0F9-569FF275ED12}">
      <dgm:prSet/>
      <dgm:spPr/>
      <dgm:t>
        <a:bodyPr/>
        <a:lstStyle/>
        <a:p>
          <a:endParaRPr lang="pl-PL"/>
        </a:p>
      </dgm:t>
    </dgm:pt>
    <dgm:pt modelId="{92A328F3-7CF4-4529-9D60-F965B68A4943}" type="sibTrans" cxnId="{FAFB1326-5439-4921-A0F9-569FF275ED12}">
      <dgm:prSet/>
      <dgm:spPr/>
      <dgm:t>
        <a:bodyPr/>
        <a:lstStyle/>
        <a:p>
          <a:endParaRPr lang="pl-PL"/>
        </a:p>
      </dgm:t>
    </dgm:pt>
    <dgm:pt modelId="{061932A4-F6F8-4589-A9DF-D7FDD8BA304E}">
      <dgm:prSet phldrT="[Tekst]"/>
      <dgm:spPr/>
      <dgm:t>
        <a:bodyPr/>
        <a:lstStyle/>
        <a:p>
          <a:r>
            <a:rPr lang="en-US" noProof="0" dirty="0" smtClean="0"/>
            <a:t>Processes and documentation</a:t>
          </a:r>
          <a:endParaRPr lang="en-US" noProof="0" dirty="0"/>
        </a:p>
      </dgm:t>
    </dgm:pt>
    <dgm:pt modelId="{F8AD8DEC-55B3-4076-86C2-4D2C2C78B7A7}" type="parTrans" cxnId="{054A1189-CB29-4771-944C-4C49CF75B5FA}">
      <dgm:prSet/>
      <dgm:spPr/>
      <dgm:t>
        <a:bodyPr/>
        <a:lstStyle/>
        <a:p>
          <a:endParaRPr lang="pl-PL"/>
        </a:p>
      </dgm:t>
    </dgm:pt>
    <dgm:pt modelId="{6F3ECA7D-BA83-4AB8-91D5-529453023194}" type="sibTrans" cxnId="{054A1189-CB29-4771-944C-4C49CF75B5FA}">
      <dgm:prSet/>
      <dgm:spPr/>
      <dgm:t>
        <a:bodyPr/>
        <a:lstStyle/>
        <a:p>
          <a:endParaRPr lang="pl-PL"/>
        </a:p>
      </dgm:t>
    </dgm:pt>
    <dgm:pt modelId="{8FFF645D-B44E-4763-8958-48E7308ADB7F}" type="pres">
      <dgm:prSet presAssocID="{537FBBBA-5D4A-4C78-A96C-A96542BADEE6}" presName="diagram" presStyleCnt="0">
        <dgm:presLayoutVars>
          <dgm:chMax val="1"/>
          <dgm:dir/>
          <dgm:animLvl val="ctr"/>
          <dgm:resizeHandles val="exact"/>
        </dgm:presLayoutVars>
      </dgm:prSet>
      <dgm:spPr/>
      <dgm:t>
        <a:bodyPr/>
        <a:lstStyle/>
        <a:p>
          <a:endParaRPr lang="pl-PL"/>
        </a:p>
      </dgm:t>
    </dgm:pt>
    <dgm:pt modelId="{EB1A4128-F399-4DE3-B26C-11DD30706FB4}" type="pres">
      <dgm:prSet presAssocID="{537FBBBA-5D4A-4C78-A96C-A96542BADEE6}" presName="matrix" presStyleCnt="0"/>
      <dgm:spPr/>
    </dgm:pt>
    <dgm:pt modelId="{3FC04C87-781C-4ADC-B8B4-A1F69C8150FF}" type="pres">
      <dgm:prSet presAssocID="{537FBBBA-5D4A-4C78-A96C-A96542BADEE6}" presName="tile1" presStyleLbl="node1" presStyleIdx="0" presStyleCnt="4"/>
      <dgm:spPr/>
      <dgm:t>
        <a:bodyPr/>
        <a:lstStyle/>
        <a:p>
          <a:endParaRPr lang="pl-PL"/>
        </a:p>
      </dgm:t>
    </dgm:pt>
    <dgm:pt modelId="{D9F67C98-D97C-431C-9363-737AA3DBC555}" type="pres">
      <dgm:prSet presAssocID="{537FBBBA-5D4A-4C78-A96C-A96542BADEE6}" presName="tile1text" presStyleLbl="node1" presStyleIdx="0" presStyleCnt="4">
        <dgm:presLayoutVars>
          <dgm:chMax val="0"/>
          <dgm:chPref val="0"/>
          <dgm:bulletEnabled val="1"/>
        </dgm:presLayoutVars>
      </dgm:prSet>
      <dgm:spPr/>
      <dgm:t>
        <a:bodyPr/>
        <a:lstStyle/>
        <a:p>
          <a:endParaRPr lang="pl-PL"/>
        </a:p>
      </dgm:t>
    </dgm:pt>
    <dgm:pt modelId="{875E5B2B-ECEE-4979-968B-81F23FCDF16B}" type="pres">
      <dgm:prSet presAssocID="{537FBBBA-5D4A-4C78-A96C-A96542BADEE6}" presName="tile2" presStyleLbl="node1" presStyleIdx="1" presStyleCnt="4"/>
      <dgm:spPr/>
      <dgm:t>
        <a:bodyPr/>
        <a:lstStyle/>
        <a:p>
          <a:endParaRPr lang="pl-PL"/>
        </a:p>
      </dgm:t>
    </dgm:pt>
    <dgm:pt modelId="{E80DACB9-CE1B-4103-A9B1-51FDBE46140D}" type="pres">
      <dgm:prSet presAssocID="{537FBBBA-5D4A-4C78-A96C-A96542BADEE6}" presName="tile2text" presStyleLbl="node1" presStyleIdx="1" presStyleCnt="4">
        <dgm:presLayoutVars>
          <dgm:chMax val="0"/>
          <dgm:chPref val="0"/>
          <dgm:bulletEnabled val="1"/>
        </dgm:presLayoutVars>
      </dgm:prSet>
      <dgm:spPr/>
      <dgm:t>
        <a:bodyPr/>
        <a:lstStyle/>
        <a:p>
          <a:endParaRPr lang="pl-PL"/>
        </a:p>
      </dgm:t>
    </dgm:pt>
    <dgm:pt modelId="{B39865FD-81EF-46F0-ACCF-E2DD89FC78C1}" type="pres">
      <dgm:prSet presAssocID="{537FBBBA-5D4A-4C78-A96C-A96542BADEE6}" presName="tile3" presStyleLbl="node1" presStyleIdx="2" presStyleCnt="4"/>
      <dgm:spPr/>
      <dgm:t>
        <a:bodyPr/>
        <a:lstStyle/>
        <a:p>
          <a:endParaRPr lang="pl-PL"/>
        </a:p>
      </dgm:t>
    </dgm:pt>
    <dgm:pt modelId="{11964B91-E3E5-4896-B19D-8AA871E35CED}" type="pres">
      <dgm:prSet presAssocID="{537FBBBA-5D4A-4C78-A96C-A96542BADEE6}" presName="tile3text" presStyleLbl="node1" presStyleIdx="2" presStyleCnt="4">
        <dgm:presLayoutVars>
          <dgm:chMax val="0"/>
          <dgm:chPref val="0"/>
          <dgm:bulletEnabled val="1"/>
        </dgm:presLayoutVars>
      </dgm:prSet>
      <dgm:spPr/>
      <dgm:t>
        <a:bodyPr/>
        <a:lstStyle/>
        <a:p>
          <a:endParaRPr lang="pl-PL"/>
        </a:p>
      </dgm:t>
    </dgm:pt>
    <dgm:pt modelId="{EE872EC2-DCD8-4B6D-AB8B-44C0DB9EE0F2}" type="pres">
      <dgm:prSet presAssocID="{537FBBBA-5D4A-4C78-A96C-A96542BADEE6}" presName="tile4" presStyleLbl="node1" presStyleIdx="3" presStyleCnt="4"/>
      <dgm:spPr/>
      <dgm:t>
        <a:bodyPr/>
        <a:lstStyle/>
        <a:p>
          <a:endParaRPr lang="pl-PL"/>
        </a:p>
      </dgm:t>
    </dgm:pt>
    <dgm:pt modelId="{61A82C73-B85C-4585-9645-6B2C379B1B12}" type="pres">
      <dgm:prSet presAssocID="{537FBBBA-5D4A-4C78-A96C-A96542BADEE6}" presName="tile4text" presStyleLbl="node1" presStyleIdx="3" presStyleCnt="4">
        <dgm:presLayoutVars>
          <dgm:chMax val="0"/>
          <dgm:chPref val="0"/>
          <dgm:bulletEnabled val="1"/>
        </dgm:presLayoutVars>
      </dgm:prSet>
      <dgm:spPr/>
      <dgm:t>
        <a:bodyPr/>
        <a:lstStyle/>
        <a:p>
          <a:endParaRPr lang="pl-PL"/>
        </a:p>
      </dgm:t>
    </dgm:pt>
    <dgm:pt modelId="{5119758F-D79E-41A8-9CAC-77B561BD08F4}" type="pres">
      <dgm:prSet presAssocID="{537FBBBA-5D4A-4C78-A96C-A96542BADEE6}" presName="centerTile" presStyleLbl="fgShp" presStyleIdx="0" presStyleCnt="1">
        <dgm:presLayoutVars>
          <dgm:chMax val="0"/>
          <dgm:chPref val="0"/>
        </dgm:presLayoutVars>
      </dgm:prSet>
      <dgm:spPr/>
      <dgm:t>
        <a:bodyPr/>
        <a:lstStyle/>
        <a:p>
          <a:endParaRPr lang="pl-PL"/>
        </a:p>
      </dgm:t>
    </dgm:pt>
  </dgm:ptLst>
  <dgm:cxnLst>
    <dgm:cxn modelId="{CE433F85-719E-4C5E-B3A7-6E494FC2A554}" type="presOf" srcId="{8394BDA9-5FE4-46A4-9B2E-19A739E4CB4B}" destId="{E80DACB9-CE1B-4103-A9B1-51FDBE46140D}" srcOrd="1" destOrd="0" presId="urn:microsoft.com/office/officeart/2005/8/layout/matrix1"/>
    <dgm:cxn modelId="{51D10905-9FA0-4F95-A1CD-405BEB664344}" type="presOf" srcId="{FC996CFC-C1CA-4085-98F0-7718D5E942D1}" destId="{B39865FD-81EF-46F0-ACCF-E2DD89FC78C1}" srcOrd="0" destOrd="0" presId="urn:microsoft.com/office/officeart/2005/8/layout/matrix1"/>
    <dgm:cxn modelId="{054A1189-CB29-4771-944C-4C49CF75B5FA}" srcId="{FD96134E-98BA-48AE-ACBD-B24FB98C7001}" destId="{061932A4-F6F8-4589-A9DF-D7FDD8BA304E}" srcOrd="3" destOrd="0" parTransId="{F8AD8DEC-55B3-4076-86C2-4D2C2C78B7A7}" sibTransId="{6F3ECA7D-BA83-4AB8-91D5-529453023194}"/>
    <dgm:cxn modelId="{6045AE2B-A271-42B7-A9D2-C2617BC7328E}" type="presOf" srcId="{537FBBBA-5D4A-4C78-A96C-A96542BADEE6}" destId="{8FFF645D-B44E-4763-8958-48E7308ADB7F}" srcOrd="0" destOrd="0" presId="urn:microsoft.com/office/officeart/2005/8/layout/matrix1"/>
    <dgm:cxn modelId="{FECE32D2-AC4C-438C-93F7-34FA8DFF03F8}" srcId="{FD96134E-98BA-48AE-ACBD-B24FB98C7001}" destId="{8394BDA9-5FE4-46A4-9B2E-19A739E4CB4B}" srcOrd="1" destOrd="0" parTransId="{473F3B4D-E9EA-4744-8E32-C870107697F9}" sibTransId="{727005AA-FD57-4508-AD4C-2146815EFB6E}"/>
    <dgm:cxn modelId="{ADA98AEB-722A-4D59-B866-0095FCDF6282}" type="presOf" srcId="{0F80A3F8-C3F7-4249-BD72-69C458D806A2}" destId="{3FC04C87-781C-4ADC-B8B4-A1F69C8150FF}" srcOrd="0" destOrd="0" presId="urn:microsoft.com/office/officeart/2005/8/layout/matrix1"/>
    <dgm:cxn modelId="{2B46C68D-9342-4027-AB29-E55370E19C62}" srcId="{FD96134E-98BA-48AE-ACBD-B24FB98C7001}" destId="{0F80A3F8-C3F7-4249-BD72-69C458D806A2}" srcOrd="0" destOrd="0" parTransId="{59CD1857-F7D2-44FA-93BA-F9FD55BDB252}" sibTransId="{A313C705-8EC0-494B-BB9C-30D5C861B29D}"/>
    <dgm:cxn modelId="{9283F2A5-453B-4282-9F91-4BD8AA702E08}" type="presOf" srcId="{8394BDA9-5FE4-46A4-9B2E-19A739E4CB4B}" destId="{875E5B2B-ECEE-4979-968B-81F23FCDF16B}" srcOrd="0" destOrd="0" presId="urn:microsoft.com/office/officeart/2005/8/layout/matrix1"/>
    <dgm:cxn modelId="{11C62631-1683-44A5-B448-D14249BF42C8}" type="presOf" srcId="{061932A4-F6F8-4589-A9DF-D7FDD8BA304E}" destId="{61A82C73-B85C-4585-9645-6B2C379B1B12}" srcOrd="1" destOrd="0" presId="urn:microsoft.com/office/officeart/2005/8/layout/matrix1"/>
    <dgm:cxn modelId="{66818476-D132-47BF-B6A3-E55F27BB2C0F}" type="presOf" srcId="{FD96134E-98BA-48AE-ACBD-B24FB98C7001}" destId="{5119758F-D79E-41A8-9CAC-77B561BD08F4}" srcOrd="0" destOrd="0" presId="urn:microsoft.com/office/officeart/2005/8/layout/matrix1"/>
    <dgm:cxn modelId="{E029E9EC-6D82-4C9A-A964-CDE2DD148F73}" type="presOf" srcId="{061932A4-F6F8-4589-A9DF-D7FDD8BA304E}" destId="{EE872EC2-DCD8-4B6D-AB8B-44C0DB9EE0F2}" srcOrd="0" destOrd="0" presId="urn:microsoft.com/office/officeart/2005/8/layout/matrix1"/>
    <dgm:cxn modelId="{FAFB1326-5439-4921-A0F9-569FF275ED12}" srcId="{FD96134E-98BA-48AE-ACBD-B24FB98C7001}" destId="{FC996CFC-C1CA-4085-98F0-7718D5E942D1}" srcOrd="2" destOrd="0" parTransId="{48009120-6E15-4094-87E6-B4A6F0747DB2}" sibTransId="{92A328F3-7CF4-4529-9D60-F965B68A4943}"/>
    <dgm:cxn modelId="{A4B6B21F-96AA-4B6E-962B-D1169BCD4700}" srcId="{537FBBBA-5D4A-4C78-A96C-A96542BADEE6}" destId="{FD96134E-98BA-48AE-ACBD-B24FB98C7001}" srcOrd="0" destOrd="0" parTransId="{D2AE1DC2-0367-4C0C-9507-36F1B764B761}" sibTransId="{9479AF63-7D76-4FF0-9F4C-30F34E57FFA2}"/>
    <dgm:cxn modelId="{2AAECE30-6F42-4382-B971-3A2499D8D85C}" type="presOf" srcId="{FC996CFC-C1CA-4085-98F0-7718D5E942D1}" destId="{11964B91-E3E5-4896-B19D-8AA871E35CED}" srcOrd="1" destOrd="0" presId="urn:microsoft.com/office/officeart/2005/8/layout/matrix1"/>
    <dgm:cxn modelId="{336DF16B-2B49-47D1-9EF2-8240590501DF}" type="presOf" srcId="{0F80A3F8-C3F7-4249-BD72-69C458D806A2}" destId="{D9F67C98-D97C-431C-9363-737AA3DBC555}" srcOrd="1" destOrd="0" presId="urn:microsoft.com/office/officeart/2005/8/layout/matrix1"/>
    <dgm:cxn modelId="{22E7876D-99A9-4FFA-B5FB-AA2FDA638313}" type="presParOf" srcId="{8FFF645D-B44E-4763-8958-48E7308ADB7F}" destId="{EB1A4128-F399-4DE3-B26C-11DD30706FB4}" srcOrd="0" destOrd="0" presId="urn:microsoft.com/office/officeart/2005/8/layout/matrix1"/>
    <dgm:cxn modelId="{D8D77CB2-C6E7-4E86-9597-B2014C765527}" type="presParOf" srcId="{EB1A4128-F399-4DE3-B26C-11DD30706FB4}" destId="{3FC04C87-781C-4ADC-B8B4-A1F69C8150FF}" srcOrd="0" destOrd="0" presId="urn:microsoft.com/office/officeart/2005/8/layout/matrix1"/>
    <dgm:cxn modelId="{86D72FD4-9AB3-4DF7-BD68-E8F81FF3C12C}" type="presParOf" srcId="{EB1A4128-F399-4DE3-B26C-11DD30706FB4}" destId="{D9F67C98-D97C-431C-9363-737AA3DBC555}" srcOrd="1" destOrd="0" presId="urn:microsoft.com/office/officeart/2005/8/layout/matrix1"/>
    <dgm:cxn modelId="{0D3DE3D2-6C50-44F4-B954-FE1C22417860}" type="presParOf" srcId="{EB1A4128-F399-4DE3-B26C-11DD30706FB4}" destId="{875E5B2B-ECEE-4979-968B-81F23FCDF16B}" srcOrd="2" destOrd="0" presId="urn:microsoft.com/office/officeart/2005/8/layout/matrix1"/>
    <dgm:cxn modelId="{31CA9BB7-EC1E-4443-936D-0C8081FD3B28}" type="presParOf" srcId="{EB1A4128-F399-4DE3-B26C-11DD30706FB4}" destId="{E80DACB9-CE1B-4103-A9B1-51FDBE46140D}" srcOrd="3" destOrd="0" presId="urn:microsoft.com/office/officeart/2005/8/layout/matrix1"/>
    <dgm:cxn modelId="{A0C3EA19-2563-4D37-9671-0E4C43A7537F}" type="presParOf" srcId="{EB1A4128-F399-4DE3-B26C-11DD30706FB4}" destId="{B39865FD-81EF-46F0-ACCF-E2DD89FC78C1}" srcOrd="4" destOrd="0" presId="urn:microsoft.com/office/officeart/2005/8/layout/matrix1"/>
    <dgm:cxn modelId="{DDDD5A0D-91EA-433E-8106-0096C6D50116}" type="presParOf" srcId="{EB1A4128-F399-4DE3-B26C-11DD30706FB4}" destId="{11964B91-E3E5-4896-B19D-8AA871E35CED}" srcOrd="5" destOrd="0" presId="urn:microsoft.com/office/officeart/2005/8/layout/matrix1"/>
    <dgm:cxn modelId="{B2C5B3AA-E6F0-42FF-B29C-4A73BFA7CB21}" type="presParOf" srcId="{EB1A4128-F399-4DE3-B26C-11DD30706FB4}" destId="{EE872EC2-DCD8-4B6D-AB8B-44C0DB9EE0F2}" srcOrd="6" destOrd="0" presId="urn:microsoft.com/office/officeart/2005/8/layout/matrix1"/>
    <dgm:cxn modelId="{1C1F18FC-E935-4710-BB86-6512F535595D}" type="presParOf" srcId="{EB1A4128-F399-4DE3-B26C-11DD30706FB4}" destId="{61A82C73-B85C-4585-9645-6B2C379B1B12}" srcOrd="7" destOrd="0" presId="urn:microsoft.com/office/officeart/2005/8/layout/matrix1"/>
    <dgm:cxn modelId="{3519A733-75F5-4323-B2DF-E3039A5F20C6}" type="presParOf" srcId="{8FFF645D-B44E-4763-8958-48E7308ADB7F}" destId="{5119758F-D79E-41A8-9CAC-77B561BD08F4}"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23CEBA-AC80-44E9-B9E4-58EEC21F379E}"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pl-PL"/>
        </a:p>
      </dgm:t>
    </dgm:pt>
    <dgm:pt modelId="{AF99E46D-BF0E-40B9-B6D2-650CC8D4AB8B}">
      <dgm:prSet phldrT="[Tekst]"/>
      <dgm:spPr/>
      <dgm:t>
        <a:bodyPr/>
        <a:lstStyle/>
        <a:p>
          <a:r>
            <a:rPr lang="pl-PL" dirty="0" smtClean="0"/>
            <a:t>PRACE </a:t>
          </a:r>
          <a:r>
            <a:rPr lang="pl-PL" dirty="0" err="1" smtClean="0"/>
            <a:t>project</a:t>
          </a:r>
          <a:r>
            <a:rPr lang="pl-PL" dirty="0" smtClean="0"/>
            <a:t>, http://www.prace-ri.eu/</a:t>
          </a:r>
          <a:endParaRPr lang="pl-PL" dirty="0"/>
        </a:p>
      </dgm:t>
    </dgm:pt>
    <dgm:pt modelId="{AAB7F9E1-6919-4B2A-A938-51921FFA5178}" type="parTrans" cxnId="{B3875EEA-BBB7-40B0-A50F-4795558F1FF9}">
      <dgm:prSet/>
      <dgm:spPr/>
      <dgm:t>
        <a:bodyPr/>
        <a:lstStyle/>
        <a:p>
          <a:endParaRPr lang="pl-PL"/>
        </a:p>
      </dgm:t>
    </dgm:pt>
    <dgm:pt modelId="{7F50B2E5-B73C-47E9-B3A8-C65BAF85522C}" type="sibTrans" cxnId="{B3875EEA-BBB7-40B0-A50F-4795558F1FF9}">
      <dgm:prSet/>
      <dgm:spPr/>
      <dgm:t>
        <a:bodyPr/>
        <a:lstStyle/>
        <a:p>
          <a:endParaRPr lang="pl-PL"/>
        </a:p>
      </dgm:t>
    </dgm:pt>
    <dgm:pt modelId="{89DB79A8-11D9-48C1-A1AE-D498AA49B96D}">
      <dgm:prSet phldrT="[Tekst]"/>
      <dgm:spPr/>
      <dgm:t>
        <a:bodyPr/>
        <a:lstStyle/>
        <a:p>
          <a:r>
            <a:rPr lang="pl-PL" dirty="0" smtClean="0"/>
            <a:t>STFC, https://stfc.ukri.org/</a:t>
          </a:r>
          <a:endParaRPr lang="pl-PL" dirty="0"/>
        </a:p>
      </dgm:t>
    </dgm:pt>
    <dgm:pt modelId="{8DB1CE34-4EFD-4AA5-9ED9-756AA73D6D1B}" type="parTrans" cxnId="{98FB792A-6D41-4363-9597-7C175BEDAA1A}">
      <dgm:prSet/>
      <dgm:spPr/>
      <dgm:t>
        <a:bodyPr/>
        <a:lstStyle/>
        <a:p>
          <a:endParaRPr lang="pl-PL"/>
        </a:p>
      </dgm:t>
    </dgm:pt>
    <dgm:pt modelId="{84893153-2147-420F-90B4-F7472A50E03C}" type="sibTrans" cxnId="{98FB792A-6D41-4363-9597-7C175BEDAA1A}">
      <dgm:prSet/>
      <dgm:spPr/>
      <dgm:t>
        <a:bodyPr/>
        <a:lstStyle/>
        <a:p>
          <a:endParaRPr lang="pl-PL"/>
        </a:p>
      </dgm:t>
    </dgm:pt>
    <dgm:pt modelId="{B6C7A9EF-AB0A-4DDE-AD01-BF0AE103E548}">
      <dgm:prSet phldrT="[Tekst]"/>
      <dgm:spPr/>
      <dgm:t>
        <a:bodyPr/>
        <a:lstStyle/>
        <a:p>
          <a:r>
            <a:rPr lang="pl-PL" dirty="0" err="1" smtClean="0"/>
            <a:t>LoLa</a:t>
          </a:r>
          <a:r>
            <a:rPr lang="pl-PL" dirty="0" smtClean="0"/>
            <a:t> </a:t>
          </a:r>
          <a:r>
            <a:rPr lang="pl-PL" dirty="0" err="1" smtClean="0"/>
            <a:t>project</a:t>
          </a:r>
          <a:r>
            <a:rPr lang="pl-PL" dirty="0" smtClean="0"/>
            <a:t>, https://lola.conts.it/</a:t>
          </a:r>
          <a:endParaRPr lang="pl-PL" dirty="0"/>
        </a:p>
      </dgm:t>
    </dgm:pt>
    <dgm:pt modelId="{819C277A-09F8-4934-9E60-35E01BEEB66A}" type="parTrans" cxnId="{ED5BD01F-428B-43D1-83E6-624E8EF66AF9}">
      <dgm:prSet/>
      <dgm:spPr/>
      <dgm:t>
        <a:bodyPr/>
        <a:lstStyle/>
        <a:p>
          <a:endParaRPr lang="pl-PL"/>
        </a:p>
      </dgm:t>
    </dgm:pt>
    <dgm:pt modelId="{C36B8B3C-BFC1-4EF7-86F5-AB7C3F1706DC}" type="sibTrans" cxnId="{ED5BD01F-428B-43D1-83E6-624E8EF66AF9}">
      <dgm:prSet/>
      <dgm:spPr/>
      <dgm:t>
        <a:bodyPr/>
        <a:lstStyle/>
        <a:p>
          <a:endParaRPr lang="pl-PL"/>
        </a:p>
      </dgm:t>
    </dgm:pt>
    <dgm:pt modelId="{2CCC4A27-C449-42B1-ACC2-5411F2B1B80D}">
      <dgm:prSet phldrT="[Tekst]"/>
      <dgm:spPr/>
      <dgm:t>
        <a:bodyPr/>
        <a:lstStyle/>
        <a:p>
          <a:r>
            <a:rPr lang="pl-PL" dirty="0" err="1" smtClean="0"/>
            <a:t>EaP</a:t>
          </a:r>
          <a:r>
            <a:rPr lang="pl-PL" dirty="0" smtClean="0"/>
            <a:t> Connect, https://www.eapconnect.eu/</a:t>
          </a:r>
          <a:endParaRPr lang="pl-PL" dirty="0"/>
        </a:p>
      </dgm:t>
    </dgm:pt>
    <dgm:pt modelId="{80C0F9EA-2FBD-4963-B94A-2EAAF7B17D6A}" type="parTrans" cxnId="{02D90491-F4C3-4378-9BE9-78F99132E030}">
      <dgm:prSet/>
      <dgm:spPr/>
      <dgm:t>
        <a:bodyPr/>
        <a:lstStyle/>
        <a:p>
          <a:endParaRPr lang="pl-PL"/>
        </a:p>
      </dgm:t>
    </dgm:pt>
    <dgm:pt modelId="{CA4D6A34-02FC-44EB-B1C3-1D612C8A5328}" type="sibTrans" cxnId="{02D90491-F4C3-4378-9BE9-78F99132E030}">
      <dgm:prSet/>
      <dgm:spPr/>
      <dgm:t>
        <a:bodyPr/>
        <a:lstStyle/>
        <a:p>
          <a:endParaRPr lang="pl-PL"/>
        </a:p>
      </dgm:t>
    </dgm:pt>
    <dgm:pt modelId="{82ED366F-ECE7-4DF2-B0F5-813D0B6AEFCD}" type="pres">
      <dgm:prSet presAssocID="{F323CEBA-AC80-44E9-B9E4-58EEC21F379E}" presName="Name0" presStyleCnt="0">
        <dgm:presLayoutVars>
          <dgm:dir/>
          <dgm:resizeHandles val="exact"/>
        </dgm:presLayoutVars>
      </dgm:prSet>
      <dgm:spPr/>
      <dgm:t>
        <a:bodyPr/>
        <a:lstStyle/>
        <a:p>
          <a:endParaRPr lang="pl-PL"/>
        </a:p>
      </dgm:t>
    </dgm:pt>
    <dgm:pt modelId="{46A6C174-84A3-4B9F-A21C-00FFD788ACA7}" type="pres">
      <dgm:prSet presAssocID="{AF99E46D-BF0E-40B9-B6D2-650CC8D4AB8B}" presName="compNode" presStyleCnt="0"/>
      <dgm:spPr/>
    </dgm:pt>
    <dgm:pt modelId="{B7CC126C-73E2-4F39-98C5-07057AD2BE76}" type="pres">
      <dgm:prSet presAssocID="{AF99E46D-BF0E-40B9-B6D2-650CC8D4AB8B}" presName="pict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3C8AFDA9-E733-42A6-BB7D-C9B5A98E82D9}" type="pres">
      <dgm:prSet presAssocID="{AF99E46D-BF0E-40B9-B6D2-650CC8D4AB8B}" presName="textRect" presStyleLbl="revTx" presStyleIdx="0" presStyleCnt="4">
        <dgm:presLayoutVars>
          <dgm:bulletEnabled val="1"/>
        </dgm:presLayoutVars>
      </dgm:prSet>
      <dgm:spPr/>
      <dgm:t>
        <a:bodyPr/>
        <a:lstStyle/>
        <a:p>
          <a:endParaRPr lang="pl-PL"/>
        </a:p>
      </dgm:t>
    </dgm:pt>
    <dgm:pt modelId="{2DCE43FF-9424-467C-8937-E266F3F7FD72}" type="pres">
      <dgm:prSet presAssocID="{7F50B2E5-B73C-47E9-B3A8-C65BAF85522C}" presName="sibTrans" presStyleLbl="sibTrans2D1" presStyleIdx="0" presStyleCnt="0"/>
      <dgm:spPr/>
      <dgm:t>
        <a:bodyPr/>
        <a:lstStyle/>
        <a:p>
          <a:endParaRPr lang="pl-PL"/>
        </a:p>
      </dgm:t>
    </dgm:pt>
    <dgm:pt modelId="{832BA659-D829-470F-B559-E7ECBE94187A}" type="pres">
      <dgm:prSet presAssocID="{89DB79A8-11D9-48C1-A1AE-D498AA49B96D}" presName="compNode" presStyleCnt="0"/>
      <dgm:spPr/>
    </dgm:pt>
    <dgm:pt modelId="{7064278F-06E0-40BF-B7C1-2F67F3EDCD0A}" type="pres">
      <dgm:prSet presAssocID="{89DB79A8-11D9-48C1-A1AE-D498AA49B96D}" presName="pict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6B58A47E-33C5-45DA-8A4E-7E9985D40263}" type="pres">
      <dgm:prSet presAssocID="{89DB79A8-11D9-48C1-A1AE-D498AA49B96D}" presName="textRect" presStyleLbl="revTx" presStyleIdx="1" presStyleCnt="4">
        <dgm:presLayoutVars>
          <dgm:bulletEnabled val="1"/>
        </dgm:presLayoutVars>
      </dgm:prSet>
      <dgm:spPr/>
      <dgm:t>
        <a:bodyPr/>
        <a:lstStyle/>
        <a:p>
          <a:endParaRPr lang="pl-PL"/>
        </a:p>
      </dgm:t>
    </dgm:pt>
    <dgm:pt modelId="{9DA3C560-1D1B-4A2A-9058-D319A8F04CFA}" type="pres">
      <dgm:prSet presAssocID="{84893153-2147-420F-90B4-F7472A50E03C}" presName="sibTrans" presStyleLbl="sibTrans2D1" presStyleIdx="0" presStyleCnt="0"/>
      <dgm:spPr/>
      <dgm:t>
        <a:bodyPr/>
        <a:lstStyle/>
        <a:p>
          <a:endParaRPr lang="pl-PL"/>
        </a:p>
      </dgm:t>
    </dgm:pt>
    <dgm:pt modelId="{D0FE4848-89BA-4D70-ABD6-16C95EB11C23}" type="pres">
      <dgm:prSet presAssocID="{B6C7A9EF-AB0A-4DDE-AD01-BF0AE103E548}" presName="compNode" presStyleCnt="0"/>
      <dgm:spPr/>
    </dgm:pt>
    <dgm:pt modelId="{30EDDEED-072D-4A1B-A50F-746AED2E682E}" type="pres">
      <dgm:prSet presAssocID="{B6C7A9EF-AB0A-4DDE-AD01-BF0AE103E548}" presName="pict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dgm:spPr>
    </dgm:pt>
    <dgm:pt modelId="{8A1605ED-358F-4390-A144-0CBB91A43F67}" type="pres">
      <dgm:prSet presAssocID="{B6C7A9EF-AB0A-4DDE-AD01-BF0AE103E548}" presName="textRect" presStyleLbl="revTx" presStyleIdx="2" presStyleCnt="4">
        <dgm:presLayoutVars>
          <dgm:bulletEnabled val="1"/>
        </dgm:presLayoutVars>
      </dgm:prSet>
      <dgm:spPr/>
      <dgm:t>
        <a:bodyPr/>
        <a:lstStyle/>
        <a:p>
          <a:endParaRPr lang="pl-PL"/>
        </a:p>
      </dgm:t>
    </dgm:pt>
    <dgm:pt modelId="{38D7A47F-606F-41AF-BF99-F1BA36E17997}" type="pres">
      <dgm:prSet presAssocID="{C36B8B3C-BFC1-4EF7-86F5-AB7C3F1706DC}" presName="sibTrans" presStyleLbl="sibTrans2D1" presStyleIdx="0" presStyleCnt="0"/>
      <dgm:spPr/>
      <dgm:t>
        <a:bodyPr/>
        <a:lstStyle/>
        <a:p>
          <a:endParaRPr lang="pl-PL"/>
        </a:p>
      </dgm:t>
    </dgm:pt>
    <dgm:pt modelId="{CC75AD16-8A43-4E22-9357-304C1A52AA2E}" type="pres">
      <dgm:prSet presAssocID="{2CCC4A27-C449-42B1-ACC2-5411F2B1B80D}" presName="compNode" presStyleCnt="0"/>
      <dgm:spPr/>
    </dgm:pt>
    <dgm:pt modelId="{35A2D9A1-F4B5-4863-B790-3AF210704616}" type="pres">
      <dgm:prSet presAssocID="{2CCC4A27-C449-42B1-ACC2-5411F2B1B80D}" presName="pictRect" presStyleLbl="nod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5000" r="-15000"/>
          </a:stretch>
        </a:blipFill>
      </dgm:spPr>
    </dgm:pt>
    <dgm:pt modelId="{9388B52C-1C78-4A55-8417-A6531B080641}" type="pres">
      <dgm:prSet presAssocID="{2CCC4A27-C449-42B1-ACC2-5411F2B1B80D}" presName="textRect" presStyleLbl="revTx" presStyleIdx="3" presStyleCnt="4">
        <dgm:presLayoutVars>
          <dgm:bulletEnabled val="1"/>
        </dgm:presLayoutVars>
      </dgm:prSet>
      <dgm:spPr/>
      <dgm:t>
        <a:bodyPr/>
        <a:lstStyle/>
        <a:p>
          <a:endParaRPr lang="pl-PL"/>
        </a:p>
      </dgm:t>
    </dgm:pt>
  </dgm:ptLst>
  <dgm:cxnLst>
    <dgm:cxn modelId="{02D90491-F4C3-4378-9BE9-78F99132E030}" srcId="{F323CEBA-AC80-44E9-B9E4-58EEC21F379E}" destId="{2CCC4A27-C449-42B1-ACC2-5411F2B1B80D}" srcOrd="3" destOrd="0" parTransId="{80C0F9EA-2FBD-4963-B94A-2EAAF7B17D6A}" sibTransId="{CA4D6A34-02FC-44EB-B1C3-1D612C8A5328}"/>
    <dgm:cxn modelId="{EE286B99-5F27-4C1A-B0E6-9218C4FAFE3E}" type="presOf" srcId="{84893153-2147-420F-90B4-F7472A50E03C}" destId="{9DA3C560-1D1B-4A2A-9058-D319A8F04CFA}" srcOrd="0" destOrd="0" presId="urn:microsoft.com/office/officeart/2005/8/layout/pList1"/>
    <dgm:cxn modelId="{1A57745E-91C5-40B2-983D-C827B82A537D}" type="presOf" srcId="{B6C7A9EF-AB0A-4DDE-AD01-BF0AE103E548}" destId="{8A1605ED-358F-4390-A144-0CBB91A43F67}" srcOrd="0" destOrd="0" presId="urn:microsoft.com/office/officeart/2005/8/layout/pList1"/>
    <dgm:cxn modelId="{3000FCFD-26BB-4BCC-B1DE-AD3FD7C89B37}" type="presOf" srcId="{89DB79A8-11D9-48C1-A1AE-D498AA49B96D}" destId="{6B58A47E-33C5-45DA-8A4E-7E9985D40263}" srcOrd="0" destOrd="0" presId="urn:microsoft.com/office/officeart/2005/8/layout/pList1"/>
    <dgm:cxn modelId="{B3875EEA-BBB7-40B0-A50F-4795558F1FF9}" srcId="{F323CEBA-AC80-44E9-B9E4-58EEC21F379E}" destId="{AF99E46D-BF0E-40B9-B6D2-650CC8D4AB8B}" srcOrd="0" destOrd="0" parTransId="{AAB7F9E1-6919-4B2A-A938-51921FFA5178}" sibTransId="{7F50B2E5-B73C-47E9-B3A8-C65BAF85522C}"/>
    <dgm:cxn modelId="{BDBD1049-0682-44BF-BC3A-6C7E31C59ADF}" type="presOf" srcId="{7F50B2E5-B73C-47E9-B3A8-C65BAF85522C}" destId="{2DCE43FF-9424-467C-8937-E266F3F7FD72}" srcOrd="0" destOrd="0" presId="urn:microsoft.com/office/officeart/2005/8/layout/pList1"/>
    <dgm:cxn modelId="{ED5BD01F-428B-43D1-83E6-624E8EF66AF9}" srcId="{F323CEBA-AC80-44E9-B9E4-58EEC21F379E}" destId="{B6C7A9EF-AB0A-4DDE-AD01-BF0AE103E548}" srcOrd="2" destOrd="0" parTransId="{819C277A-09F8-4934-9E60-35E01BEEB66A}" sibTransId="{C36B8B3C-BFC1-4EF7-86F5-AB7C3F1706DC}"/>
    <dgm:cxn modelId="{98FB792A-6D41-4363-9597-7C175BEDAA1A}" srcId="{F323CEBA-AC80-44E9-B9E4-58EEC21F379E}" destId="{89DB79A8-11D9-48C1-A1AE-D498AA49B96D}" srcOrd="1" destOrd="0" parTransId="{8DB1CE34-4EFD-4AA5-9ED9-756AA73D6D1B}" sibTransId="{84893153-2147-420F-90B4-F7472A50E03C}"/>
    <dgm:cxn modelId="{61D921A9-6336-4A60-BC3A-D7C57C609888}" type="presOf" srcId="{C36B8B3C-BFC1-4EF7-86F5-AB7C3F1706DC}" destId="{38D7A47F-606F-41AF-BF99-F1BA36E17997}" srcOrd="0" destOrd="0" presId="urn:microsoft.com/office/officeart/2005/8/layout/pList1"/>
    <dgm:cxn modelId="{45F5B62E-AF98-4644-90F3-F997A7C93F62}" type="presOf" srcId="{F323CEBA-AC80-44E9-B9E4-58EEC21F379E}" destId="{82ED366F-ECE7-4DF2-B0F5-813D0B6AEFCD}" srcOrd="0" destOrd="0" presId="urn:microsoft.com/office/officeart/2005/8/layout/pList1"/>
    <dgm:cxn modelId="{21D0F5A7-17F8-4BE5-8F71-58C99B689453}" type="presOf" srcId="{2CCC4A27-C449-42B1-ACC2-5411F2B1B80D}" destId="{9388B52C-1C78-4A55-8417-A6531B080641}" srcOrd="0" destOrd="0" presId="urn:microsoft.com/office/officeart/2005/8/layout/pList1"/>
    <dgm:cxn modelId="{74BB5756-4DF9-4AC1-9274-5C7C2BB6CB71}" type="presOf" srcId="{AF99E46D-BF0E-40B9-B6D2-650CC8D4AB8B}" destId="{3C8AFDA9-E733-42A6-BB7D-C9B5A98E82D9}" srcOrd="0" destOrd="0" presId="urn:microsoft.com/office/officeart/2005/8/layout/pList1"/>
    <dgm:cxn modelId="{E24D0259-A8C4-4984-9965-055C119ED9DF}" type="presParOf" srcId="{82ED366F-ECE7-4DF2-B0F5-813D0B6AEFCD}" destId="{46A6C174-84A3-4B9F-A21C-00FFD788ACA7}" srcOrd="0" destOrd="0" presId="urn:microsoft.com/office/officeart/2005/8/layout/pList1"/>
    <dgm:cxn modelId="{A52C49C7-6A98-49EB-914E-6DCD010F92D4}" type="presParOf" srcId="{46A6C174-84A3-4B9F-A21C-00FFD788ACA7}" destId="{B7CC126C-73E2-4F39-98C5-07057AD2BE76}" srcOrd="0" destOrd="0" presId="urn:microsoft.com/office/officeart/2005/8/layout/pList1"/>
    <dgm:cxn modelId="{1CE9E8AE-49F9-4FE9-9A9B-FEDA7435BEF5}" type="presParOf" srcId="{46A6C174-84A3-4B9F-A21C-00FFD788ACA7}" destId="{3C8AFDA9-E733-42A6-BB7D-C9B5A98E82D9}" srcOrd="1" destOrd="0" presId="urn:microsoft.com/office/officeart/2005/8/layout/pList1"/>
    <dgm:cxn modelId="{B072E451-034A-4558-BC1A-D9F82286D7D9}" type="presParOf" srcId="{82ED366F-ECE7-4DF2-B0F5-813D0B6AEFCD}" destId="{2DCE43FF-9424-467C-8937-E266F3F7FD72}" srcOrd="1" destOrd="0" presId="urn:microsoft.com/office/officeart/2005/8/layout/pList1"/>
    <dgm:cxn modelId="{2009DACA-E545-4814-B55E-7EF2EFA6354E}" type="presParOf" srcId="{82ED366F-ECE7-4DF2-B0F5-813D0B6AEFCD}" destId="{832BA659-D829-470F-B559-E7ECBE94187A}" srcOrd="2" destOrd="0" presId="urn:microsoft.com/office/officeart/2005/8/layout/pList1"/>
    <dgm:cxn modelId="{53B04D4D-A4FA-4982-B3A1-D929DEE6067D}" type="presParOf" srcId="{832BA659-D829-470F-B559-E7ECBE94187A}" destId="{7064278F-06E0-40BF-B7C1-2F67F3EDCD0A}" srcOrd="0" destOrd="0" presId="urn:microsoft.com/office/officeart/2005/8/layout/pList1"/>
    <dgm:cxn modelId="{19211803-4D9D-45E0-A68E-D2CA7764FC24}" type="presParOf" srcId="{832BA659-D829-470F-B559-E7ECBE94187A}" destId="{6B58A47E-33C5-45DA-8A4E-7E9985D40263}" srcOrd="1" destOrd="0" presId="urn:microsoft.com/office/officeart/2005/8/layout/pList1"/>
    <dgm:cxn modelId="{C2CB4DC7-863C-481F-854F-23691A7868C6}" type="presParOf" srcId="{82ED366F-ECE7-4DF2-B0F5-813D0B6AEFCD}" destId="{9DA3C560-1D1B-4A2A-9058-D319A8F04CFA}" srcOrd="3" destOrd="0" presId="urn:microsoft.com/office/officeart/2005/8/layout/pList1"/>
    <dgm:cxn modelId="{A6BA3726-5965-4FCC-9424-B1D41D22C90B}" type="presParOf" srcId="{82ED366F-ECE7-4DF2-B0F5-813D0B6AEFCD}" destId="{D0FE4848-89BA-4D70-ABD6-16C95EB11C23}" srcOrd="4" destOrd="0" presId="urn:microsoft.com/office/officeart/2005/8/layout/pList1"/>
    <dgm:cxn modelId="{108F2B23-29E6-4BD9-8E75-4717DCDC2E2A}" type="presParOf" srcId="{D0FE4848-89BA-4D70-ABD6-16C95EB11C23}" destId="{30EDDEED-072D-4A1B-A50F-746AED2E682E}" srcOrd="0" destOrd="0" presId="urn:microsoft.com/office/officeart/2005/8/layout/pList1"/>
    <dgm:cxn modelId="{4987475E-6888-4E08-8513-166D34B06625}" type="presParOf" srcId="{D0FE4848-89BA-4D70-ABD6-16C95EB11C23}" destId="{8A1605ED-358F-4390-A144-0CBB91A43F67}" srcOrd="1" destOrd="0" presId="urn:microsoft.com/office/officeart/2005/8/layout/pList1"/>
    <dgm:cxn modelId="{0A10DD15-B773-48EE-A2FC-D5A26FE4646E}" type="presParOf" srcId="{82ED366F-ECE7-4DF2-B0F5-813D0B6AEFCD}" destId="{38D7A47F-606F-41AF-BF99-F1BA36E17997}" srcOrd="5" destOrd="0" presId="urn:microsoft.com/office/officeart/2005/8/layout/pList1"/>
    <dgm:cxn modelId="{40833867-3323-40AA-A7CC-7798E8CC6CB9}" type="presParOf" srcId="{82ED366F-ECE7-4DF2-B0F5-813D0B6AEFCD}" destId="{CC75AD16-8A43-4E22-9357-304C1A52AA2E}" srcOrd="6" destOrd="0" presId="urn:microsoft.com/office/officeart/2005/8/layout/pList1"/>
    <dgm:cxn modelId="{88DA5973-B887-4677-9B07-5497FD3884A6}" type="presParOf" srcId="{CC75AD16-8A43-4E22-9357-304C1A52AA2E}" destId="{35A2D9A1-F4B5-4863-B790-3AF210704616}" srcOrd="0" destOrd="0" presId="urn:microsoft.com/office/officeart/2005/8/layout/pList1"/>
    <dgm:cxn modelId="{F4ACA2F7-2478-4317-94AB-BE38B702149C}" type="presParOf" srcId="{CC75AD16-8A43-4E22-9357-304C1A52AA2E}" destId="{9388B52C-1C78-4A55-8417-A6531B080641}"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04C87-781C-4ADC-B8B4-A1F69C8150FF}">
      <dsp:nvSpPr>
        <dsp:cNvPr id="0" name=""/>
        <dsp:cNvSpPr/>
      </dsp:nvSpPr>
      <dsp:spPr>
        <a:xfrm rot="16200000">
          <a:off x="396239" y="-396239"/>
          <a:ext cx="2142655" cy="2935133"/>
        </a:xfrm>
        <a:prstGeom prst="round1Rect">
          <a:avLst/>
        </a:prstGeom>
        <a:solidFill>
          <a:schemeClr val="accent2">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noProof="0" dirty="0" smtClean="0"/>
            <a:t>Central infrastructure</a:t>
          </a:r>
          <a:endParaRPr lang="en-US" sz="2500" kern="1200" noProof="0" dirty="0"/>
        </a:p>
      </dsp:txBody>
      <dsp:txXfrm rot="5400000">
        <a:off x="0" y="0"/>
        <a:ext cx="2935133" cy="1606991"/>
      </dsp:txXfrm>
    </dsp:sp>
    <dsp:sp modelId="{875E5B2B-ECEE-4979-968B-81F23FCDF16B}">
      <dsp:nvSpPr>
        <dsp:cNvPr id="0" name=""/>
        <dsp:cNvSpPr/>
      </dsp:nvSpPr>
      <dsp:spPr>
        <a:xfrm>
          <a:off x="2935133" y="0"/>
          <a:ext cx="2935133" cy="2142655"/>
        </a:xfrm>
        <a:prstGeom prst="round1Rect">
          <a:avLst/>
        </a:prstGeom>
        <a:solidFill>
          <a:schemeClr val="accent2">
            <a:hueOff val="-485121"/>
            <a:satOff val="-27976"/>
            <a:lumOff val="2876"/>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noProof="0" dirty="0" smtClean="0"/>
            <a:t>Automation</a:t>
          </a:r>
          <a:endParaRPr lang="en-US" sz="2500" kern="1200" noProof="0" dirty="0"/>
        </a:p>
      </dsp:txBody>
      <dsp:txXfrm>
        <a:off x="2935133" y="0"/>
        <a:ext cx="2935133" cy="1606991"/>
      </dsp:txXfrm>
    </dsp:sp>
    <dsp:sp modelId="{B39865FD-81EF-46F0-ACCF-E2DD89FC78C1}">
      <dsp:nvSpPr>
        <dsp:cNvPr id="0" name=""/>
        <dsp:cNvSpPr/>
      </dsp:nvSpPr>
      <dsp:spPr>
        <a:xfrm rot="10800000">
          <a:off x="0" y="2142655"/>
          <a:ext cx="2935133" cy="2142655"/>
        </a:xfrm>
        <a:prstGeom prst="round1Rect">
          <a:avLst/>
        </a:prstGeom>
        <a:solidFill>
          <a:schemeClr val="accent2">
            <a:hueOff val="-970242"/>
            <a:satOff val="-55952"/>
            <a:lumOff val="5752"/>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noProof="0" dirty="0" smtClean="0"/>
            <a:t>Monitoring</a:t>
          </a:r>
          <a:endParaRPr lang="en-US" sz="2500" kern="1200" noProof="0" dirty="0"/>
        </a:p>
      </dsp:txBody>
      <dsp:txXfrm rot="10800000">
        <a:off x="0" y="2678318"/>
        <a:ext cx="2935133" cy="1606991"/>
      </dsp:txXfrm>
    </dsp:sp>
    <dsp:sp modelId="{EE872EC2-DCD8-4B6D-AB8B-44C0DB9EE0F2}">
      <dsp:nvSpPr>
        <dsp:cNvPr id="0" name=""/>
        <dsp:cNvSpPr/>
      </dsp:nvSpPr>
      <dsp:spPr>
        <a:xfrm rot="5400000">
          <a:off x="3331372" y="1746415"/>
          <a:ext cx="2142655" cy="2935133"/>
        </a:xfrm>
        <a:prstGeom prst="round1Rect">
          <a:avLst/>
        </a:prstGeom>
        <a:solidFill>
          <a:schemeClr val="accent2">
            <a:hueOff val="-1455363"/>
            <a:satOff val="-83928"/>
            <a:lumOff val="8628"/>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noProof="0" dirty="0" smtClean="0"/>
            <a:t>Processes and documentation</a:t>
          </a:r>
          <a:endParaRPr lang="en-US" sz="2500" kern="1200" noProof="0" dirty="0"/>
        </a:p>
      </dsp:txBody>
      <dsp:txXfrm rot="-5400000">
        <a:off x="2935133" y="2678318"/>
        <a:ext cx="2935133" cy="1606991"/>
      </dsp:txXfrm>
    </dsp:sp>
    <dsp:sp modelId="{5119758F-D79E-41A8-9CAC-77B561BD08F4}">
      <dsp:nvSpPr>
        <dsp:cNvPr id="0" name=""/>
        <dsp:cNvSpPr/>
      </dsp:nvSpPr>
      <dsp:spPr>
        <a:xfrm>
          <a:off x="2054593" y="1606991"/>
          <a:ext cx="1761080" cy="1071327"/>
        </a:xfrm>
        <a:prstGeom prst="roundRect">
          <a:avLst/>
        </a:prstGeom>
        <a:solidFill>
          <a:schemeClr val="accent2">
            <a:tint val="40000"/>
            <a:hueOff val="0"/>
            <a:satOff val="0"/>
            <a:lumOff val="0"/>
            <a:alphaOff val="0"/>
          </a:schemeClr>
        </a:solidFill>
        <a:ln>
          <a:noFill/>
        </a:ln>
        <a:effectLst/>
        <a:sp3d z="50080" prstMaterial="plastic">
          <a:bevelT w="50800" h="50800"/>
          <a:bevelB w="50800" h="50800"/>
        </a:sp3d>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noProof="0" dirty="0" smtClean="0"/>
            <a:t>Operations team</a:t>
          </a:r>
          <a:endParaRPr lang="en-US" sz="2500" kern="1200" noProof="0" dirty="0"/>
        </a:p>
      </dsp:txBody>
      <dsp:txXfrm>
        <a:off x="2106891" y="1659289"/>
        <a:ext cx="1656484" cy="9667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C126C-73E2-4F39-98C5-07057AD2BE76}">
      <dsp:nvSpPr>
        <dsp:cNvPr id="0" name=""/>
        <dsp:cNvSpPr/>
      </dsp:nvSpPr>
      <dsp:spPr>
        <a:xfrm>
          <a:off x="566210" y="1704"/>
          <a:ext cx="2439305" cy="1680681"/>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8AFDA9-E733-42A6-BB7D-C9B5A98E82D9}">
      <dsp:nvSpPr>
        <dsp:cNvPr id="0" name=""/>
        <dsp:cNvSpPr/>
      </dsp:nvSpPr>
      <dsp:spPr>
        <a:xfrm>
          <a:off x="566210" y="1682385"/>
          <a:ext cx="2439305" cy="904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pl-PL" sz="1400" kern="1200" dirty="0" smtClean="0"/>
            <a:t>PRACE </a:t>
          </a:r>
          <a:r>
            <a:rPr lang="pl-PL" sz="1400" kern="1200" dirty="0" err="1" smtClean="0"/>
            <a:t>project</a:t>
          </a:r>
          <a:r>
            <a:rPr lang="pl-PL" sz="1400" kern="1200" dirty="0" smtClean="0"/>
            <a:t>, http://www.prace-ri.eu/</a:t>
          </a:r>
          <a:endParaRPr lang="pl-PL" sz="1400" kern="1200" dirty="0"/>
        </a:p>
      </dsp:txBody>
      <dsp:txXfrm>
        <a:off x="566210" y="1682385"/>
        <a:ext cx="2439305" cy="904982"/>
      </dsp:txXfrm>
    </dsp:sp>
    <dsp:sp modelId="{7064278F-06E0-40BF-B7C1-2F67F3EDCD0A}">
      <dsp:nvSpPr>
        <dsp:cNvPr id="0" name=""/>
        <dsp:cNvSpPr/>
      </dsp:nvSpPr>
      <dsp:spPr>
        <a:xfrm>
          <a:off x="3249549" y="1704"/>
          <a:ext cx="2439305" cy="1680681"/>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58A47E-33C5-45DA-8A4E-7E9985D40263}">
      <dsp:nvSpPr>
        <dsp:cNvPr id="0" name=""/>
        <dsp:cNvSpPr/>
      </dsp:nvSpPr>
      <dsp:spPr>
        <a:xfrm>
          <a:off x="3249549" y="1682385"/>
          <a:ext cx="2439305" cy="904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pl-PL" sz="1400" kern="1200" dirty="0" smtClean="0"/>
            <a:t>STFC, https://stfc.ukri.org/</a:t>
          </a:r>
          <a:endParaRPr lang="pl-PL" sz="1400" kern="1200" dirty="0"/>
        </a:p>
      </dsp:txBody>
      <dsp:txXfrm>
        <a:off x="3249549" y="1682385"/>
        <a:ext cx="2439305" cy="904982"/>
      </dsp:txXfrm>
    </dsp:sp>
    <dsp:sp modelId="{30EDDEED-072D-4A1B-A50F-746AED2E682E}">
      <dsp:nvSpPr>
        <dsp:cNvPr id="0" name=""/>
        <dsp:cNvSpPr/>
      </dsp:nvSpPr>
      <dsp:spPr>
        <a:xfrm>
          <a:off x="566210" y="2831298"/>
          <a:ext cx="2439305" cy="1680681"/>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605ED-358F-4390-A144-0CBB91A43F67}">
      <dsp:nvSpPr>
        <dsp:cNvPr id="0" name=""/>
        <dsp:cNvSpPr/>
      </dsp:nvSpPr>
      <dsp:spPr>
        <a:xfrm>
          <a:off x="566210" y="4511980"/>
          <a:ext cx="2439305" cy="904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pl-PL" sz="1400" kern="1200" dirty="0" err="1" smtClean="0"/>
            <a:t>LoLa</a:t>
          </a:r>
          <a:r>
            <a:rPr lang="pl-PL" sz="1400" kern="1200" dirty="0" smtClean="0"/>
            <a:t> </a:t>
          </a:r>
          <a:r>
            <a:rPr lang="pl-PL" sz="1400" kern="1200" dirty="0" err="1" smtClean="0"/>
            <a:t>project</a:t>
          </a:r>
          <a:r>
            <a:rPr lang="pl-PL" sz="1400" kern="1200" dirty="0" smtClean="0"/>
            <a:t>, https://lola.conts.it/</a:t>
          </a:r>
          <a:endParaRPr lang="pl-PL" sz="1400" kern="1200" dirty="0"/>
        </a:p>
      </dsp:txBody>
      <dsp:txXfrm>
        <a:off x="566210" y="4511980"/>
        <a:ext cx="2439305" cy="904982"/>
      </dsp:txXfrm>
    </dsp:sp>
    <dsp:sp modelId="{35A2D9A1-F4B5-4863-B790-3AF210704616}">
      <dsp:nvSpPr>
        <dsp:cNvPr id="0" name=""/>
        <dsp:cNvSpPr/>
      </dsp:nvSpPr>
      <dsp:spPr>
        <a:xfrm>
          <a:off x="3249549" y="2831298"/>
          <a:ext cx="2439305" cy="1680681"/>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5000" r="-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88B52C-1C78-4A55-8417-A6531B080641}">
      <dsp:nvSpPr>
        <dsp:cNvPr id="0" name=""/>
        <dsp:cNvSpPr/>
      </dsp:nvSpPr>
      <dsp:spPr>
        <a:xfrm>
          <a:off x="3249549" y="4511980"/>
          <a:ext cx="2439305" cy="904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pl-PL" sz="1400" kern="1200" dirty="0" err="1" smtClean="0"/>
            <a:t>EaP</a:t>
          </a:r>
          <a:r>
            <a:rPr lang="pl-PL" sz="1400" kern="1200" dirty="0" smtClean="0"/>
            <a:t> Connect, https://www.eapconnect.eu/</a:t>
          </a:r>
          <a:endParaRPr lang="pl-PL" sz="1400" kern="1200" dirty="0"/>
        </a:p>
      </dsp:txBody>
      <dsp:txXfrm>
        <a:off x="3249549" y="4511980"/>
        <a:ext cx="2439305" cy="904982"/>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D72D7C5-7FE3-4122-8CBC-C41348C365F1}" type="datetimeFigureOut">
              <a:rPr lang="pl-PL" smtClean="0"/>
              <a:t>27.05.2019</a:t>
            </a:fld>
            <a:endParaRPr lang="pl-PL"/>
          </a:p>
        </p:txBody>
      </p:sp>
      <p:sp>
        <p:nvSpPr>
          <p:cNvPr id="4" name="Symbol zastępczy stopki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4854325-020A-444F-BF63-7ADD5F253E8E}" type="slidenum">
              <a:rPr lang="pl-PL" smtClean="0"/>
              <a:t>‹#›</a:t>
            </a:fld>
            <a:endParaRPr lang="pl-PL"/>
          </a:p>
        </p:txBody>
      </p:sp>
    </p:spTree>
    <p:extLst>
      <p:ext uri="{BB962C8B-B14F-4D97-AF65-F5344CB8AC3E}">
        <p14:creationId xmlns:p14="http://schemas.microsoft.com/office/powerpoint/2010/main" val="662091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66DFA2B-42E7-483C-89A7-B63D17235420}" type="datetimeFigureOut">
              <a:rPr lang="en-GB" smtClean="0"/>
              <a:t>27/05/2019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AA26957-3063-4AF5-9C10-771E4439D98E}" type="slidenum">
              <a:rPr lang="en-GB" smtClean="0"/>
              <a:t>‹#›</a:t>
            </a:fld>
            <a:endParaRPr lang="en-GB"/>
          </a:p>
        </p:txBody>
      </p:sp>
    </p:spTree>
    <p:extLst>
      <p:ext uri="{BB962C8B-B14F-4D97-AF65-F5344CB8AC3E}">
        <p14:creationId xmlns:p14="http://schemas.microsoft.com/office/powerpoint/2010/main" val="3966994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AA26957-3063-4AF5-9C10-771E4439D98E}" type="slidenum">
              <a:rPr lang="en-GB" smtClean="0"/>
              <a:t>1</a:t>
            </a:fld>
            <a:endParaRPr lang="en-GB"/>
          </a:p>
        </p:txBody>
      </p:sp>
    </p:spTree>
    <p:extLst>
      <p:ext uri="{BB962C8B-B14F-4D97-AF65-F5344CB8AC3E}">
        <p14:creationId xmlns:p14="http://schemas.microsoft.com/office/powerpoint/2010/main" val="304157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AA26957-3063-4AF5-9C10-771E4439D98E}" type="slidenum">
              <a:rPr lang="en-GB" smtClean="0"/>
              <a:t>18</a:t>
            </a:fld>
            <a:endParaRPr lang="en-GB"/>
          </a:p>
        </p:txBody>
      </p:sp>
    </p:spTree>
    <p:extLst>
      <p:ext uri="{BB962C8B-B14F-4D97-AF65-F5344CB8AC3E}">
        <p14:creationId xmlns:p14="http://schemas.microsoft.com/office/powerpoint/2010/main" val="3067533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AA26957-3063-4AF5-9C10-771E4439D98E}" type="slidenum">
              <a:rPr lang="en-GB" smtClean="0"/>
              <a:t>19</a:t>
            </a:fld>
            <a:endParaRPr lang="en-GB"/>
          </a:p>
        </p:txBody>
      </p:sp>
    </p:spTree>
    <p:extLst>
      <p:ext uri="{BB962C8B-B14F-4D97-AF65-F5344CB8AC3E}">
        <p14:creationId xmlns:p14="http://schemas.microsoft.com/office/powerpoint/2010/main" val="4027443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AA26957-3063-4AF5-9C10-771E4439D98E}" type="slidenum">
              <a:rPr lang="en-GB" smtClean="0"/>
              <a:t>20</a:t>
            </a:fld>
            <a:endParaRPr lang="en-GB"/>
          </a:p>
        </p:txBody>
      </p:sp>
    </p:spTree>
    <p:extLst>
      <p:ext uri="{BB962C8B-B14F-4D97-AF65-F5344CB8AC3E}">
        <p14:creationId xmlns:p14="http://schemas.microsoft.com/office/powerpoint/2010/main" val="2481456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l-PL" sz="1000" dirty="0" smtClean="0"/>
          </a:p>
        </p:txBody>
      </p:sp>
      <p:sp>
        <p:nvSpPr>
          <p:cNvPr id="4" name="Symbol zastępczy numeru slajdu 3"/>
          <p:cNvSpPr>
            <a:spLocks noGrp="1"/>
          </p:cNvSpPr>
          <p:nvPr>
            <p:ph type="sldNum" sz="quarter" idx="10"/>
          </p:nvPr>
        </p:nvSpPr>
        <p:spPr/>
        <p:txBody>
          <a:bodyPr/>
          <a:lstStyle/>
          <a:p>
            <a:fld id="{EAA26957-3063-4AF5-9C10-771E4439D98E}" type="slidenum">
              <a:rPr lang="en-GB" smtClean="0"/>
              <a:t>2</a:t>
            </a:fld>
            <a:endParaRPr lang="en-GB"/>
          </a:p>
        </p:txBody>
      </p:sp>
    </p:spTree>
    <p:extLst>
      <p:ext uri="{BB962C8B-B14F-4D97-AF65-F5344CB8AC3E}">
        <p14:creationId xmlns:p14="http://schemas.microsoft.com/office/powerpoint/2010/main" val="2324182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AA26957-3063-4AF5-9C10-771E4439D98E}" type="slidenum">
              <a:rPr lang="en-GB" smtClean="0"/>
              <a:t>3</a:t>
            </a:fld>
            <a:endParaRPr lang="en-GB"/>
          </a:p>
        </p:txBody>
      </p:sp>
    </p:spTree>
    <p:extLst>
      <p:ext uri="{BB962C8B-B14F-4D97-AF65-F5344CB8AC3E}">
        <p14:creationId xmlns:p14="http://schemas.microsoft.com/office/powerpoint/2010/main" val="3565518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AA26957-3063-4AF5-9C10-771E4439D98E}" type="slidenum">
              <a:rPr lang="en-GB" smtClean="0"/>
              <a:t>4</a:t>
            </a:fld>
            <a:endParaRPr lang="en-GB"/>
          </a:p>
        </p:txBody>
      </p:sp>
    </p:spTree>
    <p:extLst>
      <p:ext uri="{BB962C8B-B14F-4D97-AF65-F5344CB8AC3E}">
        <p14:creationId xmlns:p14="http://schemas.microsoft.com/office/powerpoint/2010/main" val="2971886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EAA26957-3063-4AF5-9C10-771E4439D98E}" type="slidenum">
              <a:rPr lang="en-GB" smtClean="0"/>
              <a:t>13</a:t>
            </a:fld>
            <a:endParaRPr lang="en-GB"/>
          </a:p>
        </p:txBody>
      </p:sp>
    </p:spTree>
    <p:extLst>
      <p:ext uri="{BB962C8B-B14F-4D97-AF65-F5344CB8AC3E}">
        <p14:creationId xmlns:p14="http://schemas.microsoft.com/office/powerpoint/2010/main" val="2455997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indent="0">
              <a:buFont typeface="Arial" panose="020B0604020202020204" pitchFamily="34" charset="0"/>
              <a:buNone/>
            </a:pPr>
            <a:endParaRPr lang="pl-PL" dirty="0"/>
          </a:p>
        </p:txBody>
      </p:sp>
      <p:sp>
        <p:nvSpPr>
          <p:cNvPr id="4" name="Symbol zastępczy numeru slajdu 3"/>
          <p:cNvSpPr>
            <a:spLocks noGrp="1"/>
          </p:cNvSpPr>
          <p:nvPr>
            <p:ph type="sldNum" sz="quarter" idx="10"/>
          </p:nvPr>
        </p:nvSpPr>
        <p:spPr/>
        <p:txBody>
          <a:bodyPr/>
          <a:lstStyle/>
          <a:p>
            <a:fld id="{EAA26957-3063-4AF5-9C10-771E4439D98E}" type="slidenum">
              <a:rPr lang="en-GB" smtClean="0"/>
              <a:t>14</a:t>
            </a:fld>
            <a:endParaRPr lang="en-GB"/>
          </a:p>
        </p:txBody>
      </p:sp>
    </p:spTree>
    <p:extLst>
      <p:ext uri="{BB962C8B-B14F-4D97-AF65-F5344CB8AC3E}">
        <p14:creationId xmlns:p14="http://schemas.microsoft.com/office/powerpoint/2010/main" val="2282100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000" b="0" i="0" u="none" strike="noStrike" kern="1200" dirty="0" smtClean="0">
                <a:solidFill>
                  <a:schemeClr val="tx1"/>
                </a:solidFill>
                <a:effectLst/>
                <a:latin typeface="+mn-lt"/>
                <a:ea typeface="+mn-ea"/>
                <a:cs typeface="+mn-cs"/>
              </a:rPr>
              <a:t>T</a:t>
            </a:r>
            <a:r>
              <a:rPr lang="en-US" sz="1000" b="0" i="0" u="none" strike="noStrike" kern="1200" dirty="0" smtClean="0">
                <a:solidFill>
                  <a:schemeClr val="tx1"/>
                </a:solidFill>
                <a:effectLst/>
                <a:latin typeface="+mn-lt"/>
                <a:ea typeface="+mn-ea"/>
                <a:cs typeface="+mn-cs"/>
              </a:rPr>
              <a:t>he PMP platform inspired the scientific community into further extensions and deployments of monitoring infrastructures. Over time we have seen an increasing engagement to use perfSONAR, and users becoming motivated to deploy perfSONAR within their own domains, in addition to any currently existing PMP platform. perfSONAR enables communities or </a:t>
            </a:r>
            <a:r>
              <a:rPr lang="en-US" sz="1000" b="0" i="0" u="none" strike="noStrike" kern="1200" dirty="0" err="1" smtClean="0">
                <a:solidFill>
                  <a:schemeClr val="tx1"/>
                </a:solidFill>
                <a:effectLst/>
                <a:latin typeface="+mn-lt"/>
                <a:ea typeface="+mn-ea"/>
                <a:cs typeface="+mn-cs"/>
              </a:rPr>
              <a:t>organisations</a:t>
            </a:r>
            <a:r>
              <a:rPr lang="en-US" sz="1000" b="0" i="0" u="none" strike="noStrike" kern="1200" dirty="0" smtClean="0">
                <a:solidFill>
                  <a:schemeClr val="tx1"/>
                </a:solidFill>
                <a:effectLst/>
                <a:latin typeface="+mn-lt"/>
                <a:ea typeface="+mn-ea"/>
                <a:cs typeface="+mn-cs"/>
              </a:rPr>
              <a:t> to deploy, configure and manage large-scale measurement capabilities which interoperate with the rest of any multi-institution infrastructure. </a:t>
            </a:r>
            <a:endParaRPr lang="pl-PL" sz="1000" b="0"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000" dirty="0" smtClean="0">
                <a:effectLst/>
              </a:rPr>
              <a:t>perfSONAR </a:t>
            </a:r>
            <a:r>
              <a:rPr lang="pl-PL" sz="1000" dirty="0" err="1" smtClean="0">
                <a:effectLst/>
              </a:rPr>
              <a:t>implements</a:t>
            </a:r>
            <a:r>
              <a:rPr lang="pl-PL" sz="1000" dirty="0" smtClean="0">
                <a:effectLst/>
              </a:rPr>
              <a:t> </a:t>
            </a:r>
            <a:r>
              <a:rPr lang="en-US" sz="1000" dirty="0" smtClean="0">
                <a:effectLst/>
              </a:rPr>
              <a:t>capabilities that are vital to diverse user groups and it constantly evaluates the changing requirements and addresses them to ensure the product is applicable to a wide range of different communities.</a:t>
            </a:r>
          </a:p>
        </p:txBody>
      </p:sp>
      <p:sp>
        <p:nvSpPr>
          <p:cNvPr id="4" name="Symbol zastępczy numeru slajdu 3"/>
          <p:cNvSpPr>
            <a:spLocks noGrp="1"/>
          </p:cNvSpPr>
          <p:nvPr>
            <p:ph type="sldNum" sz="quarter" idx="10"/>
          </p:nvPr>
        </p:nvSpPr>
        <p:spPr/>
        <p:txBody>
          <a:bodyPr/>
          <a:lstStyle/>
          <a:p>
            <a:fld id="{EAA26957-3063-4AF5-9C10-771E4439D98E}" type="slidenum">
              <a:rPr lang="en-GB" smtClean="0"/>
              <a:t>15</a:t>
            </a:fld>
            <a:endParaRPr lang="en-GB"/>
          </a:p>
        </p:txBody>
      </p:sp>
    </p:spTree>
    <p:extLst>
      <p:ext uri="{BB962C8B-B14F-4D97-AF65-F5344CB8AC3E}">
        <p14:creationId xmlns:p14="http://schemas.microsoft.com/office/powerpoint/2010/main" val="525758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AA26957-3063-4AF5-9C10-771E4439D98E}" type="slidenum">
              <a:rPr lang="en-GB" smtClean="0"/>
              <a:t>16</a:t>
            </a:fld>
            <a:endParaRPr lang="en-GB"/>
          </a:p>
        </p:txBody>
      </p:sp>
    </p:spTree>
    <p:extLst>
      <p:ext uri="{BB962C8B-B14F-4D97-AF65-F5344CB8AC3E}">
        <p14:creationId xmlns:p14="http://schemas.microsoft.com/office/powerpoint/2010/main" val="372802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AA26957-3063-4AF5-9C10-771E4439D98E}" type="slidenum">
              <a:rPr lang="en-GB" smtClean="0"/>
              <a:t>17</a:t>
            </a:fld>
            <a:endParaRPr lang="en-GB"/>
          </a:p>
        </p:txBody>
      </p:sp>
    </p:spTree>
    <p:extLst>
      <p:ext uri="{BB962C8B-B14F-4D97-AF65-F5344CB8AC3E}">
        <p14:creationId xmlns:p14="http://schemas.microsoft.com/office/powerpoint/2010/main" val="3496590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084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90968"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7"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Tree>
    <p:extLst>
      <p:ext uri="{BB962C8B-B14F-4D97-AF65-F5344CB8AC3E}">
        <p14:creationId xmlns:p14="http://schemas.microsoft.com/office/powerpoint/2010/main" val="1612608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9"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Tree>
    <p:extLst>
      <p:ext uri="{BB962C8B-B14F-4D97-AF65-F5344CB8AC3E}">
        <p14:creationId xmlns:p14="http://schemas.microsoft.com/office/powerpoint/2010/main" val="2742065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8"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Tree>
    <p:extLst>
      <p:ext uri="{BB962C8B-B14F-4D97-AF65-F5344CB8AC3E}">
        <p14:creationId xmlns:p14="http://schemas.microsoft.com/office/powerpoint/2010/main" val="2775857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8"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Tree>
    <p:extLst>
      <p:ext uri="{BB962C8B-B14F-4D97-AF65-F5344CB8AC3E}">
        <p14:creationId xmlns:p14="http://schemas.microsoft.com/office/powerpoint/2010/main" val="3161965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8"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Tree>
    <p:extLst>
      <p:ext uri="{BB962C8B-B14F-4D97-AF65-F5344CB8AC3E}">
        <p14:creationId xmlns:p14="http://schemas.microsoft.com/office/powerpoint/2010/main" val="3133205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7"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Tree>
    <p:extLst>
      <p:ext uri="{BB962C8B-B14F-4D97-AF65-F5344CB8AC3E}">
        <p14:creationId xmlns:p14="http://schemas.microsoft.com/office/powerpoint/2010/main" val="855034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8"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Tree>
    <p:extLst>
      <p:ext uri="{BB962C8B-B14F-4D97-AF65-F5344CB8AC3E}">
        <p14:creationId xmlns:p14="http://schemas.microsoft.com/office/powerpoint/2010/main" val="1808889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8"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Tree>
    <p:extLst>
      <p:ext uri="{BB962C8B-B14F-4D97-AF65-F5344CB8AC3E}">
        <p14:creationId xmlns:p14="http://schemas.microsoft.com/office/powerpoint/2010/main" val="158810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8"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Tree>
    <p:extLst>
      <p:ext uri="{BB962C8B-B14F-4D97-AF65-F5344CB8AC3E}">
        <p14:creationId xmlns:p14="http://schemas.microsoft.com/office/powerpoint/2010/main" val="16234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8"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Tree>
    <p:extLst>
      <p:ext uri="{BB962C8B-B14F-4D97-AF65-F5344CB8AC3E}">
        <p14:creationId xmlns:p14="http://schemas.microsoft.com/office/powerpoint/2010/main" val="69270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18729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8"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Tree>
    <p:extLst>
      <p:ext uri="{BB962C8B-B14F-4D97-AF65-F5344CB8AC3E}">
        <p14:creationId xmlns:p14="http://schemas.microsoft.com/office/powerpoint/2010/main" val="2563097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8"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Tree>
    <p:extLst>
      <p:ext uri="{BB962C8B-B14F-4D97-AF65-F5344CB8AC3E}">
        <p14:creationId xmlns:p14="http://schemas.microsoft.com/office/powerpoint/2010/main" val="3840631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8"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Tree>
    <p:extLst>
      <p:ext uri="{BB962C8B-B14F-4D97-AF65-F5344CB8AC3E}">
        <p14:creationId xmlns:p14="http://schemas.microsoft.com/office/powerpoint/2010/main" val="2780684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8"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Tree>
    <p:extLst>
      <p:ext uri="{BB962C8B-B14F-4D97-AF65-F5344CB8AC3E}">
        <p14:creationId xmlns:p14="http://schemas.microsoft.com/office/powerpoint/2010/main" val="16904316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8"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Tree>
    <p:extLst>
      <p:ext uri="{BB962C8B-B14F-4D97-AF65-F5344CB8AC3E}">
        <p14:creationId xmlns:p14="http://schemas.microsoft.com/office/powerpoint/2010/main" val="4129707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8"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Tree>
    <p:extLst>
      <p:ext uri="{BB962C8B-B14F-4D97-AF65-F5344CB8AC3E}">
        <p14:creationId xmlns:p14="http://schemas.microsoft.com/office/powerpoint/2010/main" val="6598214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4879"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9"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Tree>
    <p:extLst>
      <p:ext uri="{BB962C8B-B14F-4D97-AF65-F5344CB8AC3E}">
        <p14:creationId xmlns:p14="http://schemas.microsoft.com/office/powerpoint/2010/main" val="3883828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8"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Tree>
    <p:extLst>
      <p:ext uri="{BB962C8B-B14F-4D97-AF65-F5344CB8AC3E}">
        <p14:creationId xmlns:p14="http://schemas.microsoft.com/office/powerpoint/2010/main" val="388375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55418"/>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8"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Tree>
    <p:extLst>
      <p:ext uri="{BB962C8B-B14F-4D97-AF65-F5344CB8AC3E}">
        <p14:creationId xmlns:p14="http://schemas.microsoft.com/office/powerpoint/2010/main" val="1056359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8"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Tree>
    <p:extLst>
      <p:ext uri="{BB962C8B-B14F-4D97-AF65-F5344CB8AC3E}">
        <p14:creationId xmlns:p14="http://schemas.microsoft.com/office/powerpoint/2010/main" val="1645880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34639"/>
          <a:stretch/>
        </p:blipFill>
        <p:spPr>
          <a:xfrm>
            <a:off x="10319656" y="0"/>
            <a:ext cx="1872343" cy="6858000"/>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6"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p:cNvSpPr>
            <a:spLocks noGrp="1"/>
          </p:cNvSpPr>
          <p:nvPr>
            <p:ph type="title"/>
          </p:nvPr>
        </p:nvSpPr>
        <p:spPr>
          <a:xfrm>
            <a:off x="998895" y="705164"/>
            <a:ext cx="9894723" cy="430909"/>
          </a:xfrm>
          <a:prstGeom prst="rect">
            <a:avLst/>
          </a:prstGeom>
        </p:spPr>
        <p:txBody>
          <a:bodyPr vert="horz" lIns="91440" tIns="45720" rIns="91440" bIns="45720" rtlCol="0" anchor="ctr">
            <a:normAutofit/>
          </a:bodyPr>
          <a:lstStyle>
            <a:lvl1pPr>
              <a:defRPr>
                <a:solidFill>
                  <a:srgbClr val="065081"/>
                </a:solidFill>
              </a:defRPr>
            </a:lvl1pPr>
          </a:lstStyle>
          <a:p>
            <a:r>
              <a:rPr lang="en-US" dirty="0"/>
              <a:t>Click to edit Master title style</a:t>
            </a:r>
            <a:endParaRPr lang="en-GB" dirty="0"/>
          </a:p>
        </p:txBody>
      </p:sp>
      <p:sp>
        <p:nvSpPr>
          <p:cNvPr id="7"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Tree>
    <p:extLst>
      <p:ext uri="{BB962C8B-B14F-4D97-AF65-F5344CB8AC3E}">
        <p14:creationId xmlns:p14="http://schemas.microsoft.com/office/powerpoint/2010/main" val="18340795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8"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Tree>
    <p:extLst>
      <p:ext uri="{BB962C8B-B14F-4D97-AF65-F5344CB8AC3E}">
        <p14:creationId xmlns:p14="http://schemas.microsoft.com/office/powerpoint/2010/main" val="9543991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8"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Tree>
    <p:extLst>
      <p:ext uri="{BB962C8B-B14F-4D97-AF65-F5344CB8AC3E}">
        <p14:creationId xmlns:p14="http://schemas.microsoft.com/office/powerpoint/2010/main" val="3292538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3"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7"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Placeholder 1"/>
          <p:cNvSpPr>
            <a:spLocks noGrp="1"/>
          </p:cNvSpPr>
          <p:nvPr>
            <p:ph type="title"/>
          </p:nvPr>
        </p:nvSpPr>
        <p:spPr>
          <a:xfrm>
            <a:off x="998895" y="705164"/>
            <a:ext cx="9894723" cy="430909"/>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524870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7"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Tree>
    <p:extLst>
      <p:ext uri="{BB962C8B-B14F-4D97-AF65-F5344CB8AC3E}">
        <p14:creationId xmlns:p14="http://schemas.microsoft.com/office/powerpoint/2010/main" val="200092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3748" y="-8626"/>
            <a:ext cx="2868252" cy="6866709"/>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7"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Tree>
    <p:extLst>
      <p:ext uri="{BB962C8B-B14F-4D97-AF65-F5344CB8AC3E}">
        <p14:creationId xmlns:p14="http://schemas.microsoft.com/office/powerpoint/2010/main" val="1428931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7"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Tree>
    <p:extLst>
      <p:ext uri="{BB962C8B-B14F-4D97-AF65-F5344CB8AC3E}">
        <p14:creationId xmlns:p14="http://schemas.microsoft.com/office/powerpoint/2010/main" val="4097782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9"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Tree>
    <p:extLst>
      <p:ext uri="{BB962C8B-B14F-4D97-AF65-F5344CB8AC3E}">
        <p14:creationId xmlns:p14="http://schemas.microsoft.com/office/powerpoint/2010/main" val="47692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9"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Tree>
    <p:extLst>
      <p:ext uri="{BB962C8B-B14F-4D97-AF65-F5344CB8AC3E}">
        <p14:creationId xmlns:p14="http://schemas.microsoft.com/office/powerpoint/2010/main" val="26558624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slideLayout" Target="../slideLayouts/slideLayout31.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7EAA8-B7E5-4FC7-AB41-745FA14F2C83}" type="datetimeFigureOut">
              <a:rPr lang="en-GB" smtClean="0"/>
              <a:t>27/05/2019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8E993-549D-46EE-BEB7-091808556954}" type="slidenum">
              <a:rPr lang="en-GB" smtClean="0"/>
              <a:t>‹#›</a:t>
            </a:fld>
            <a:endParaRPr lang="en-GB"/>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29114" t="13460" r="32414" b="53353"/>
          <a:stretch/>
        </p:blipFill>
        <p:spPr>
          <a:xfrm flipH="1">
            <a:off x="0" y="-24064"/>
            <a:ext cx="12208809" cy="6882064"/>
          </a:xfrm>
          <a:prstGeom prst="rect">
            <a:avLst/>
          </a:prstGeom>
          <a:ln>
            <a:noFill/>
          </a:ln>
        </p:spPr>
      </p:pic>
      <p:sp>
        <p:nvSpPr>
          <p:cNvPr id="8" name="Text Placeholder 10"/>
          <p:cNvSpPr txBox="1">
            <a:spLocks/>
          </p:cNvSpPr>
          <p:nvPr userDrawn="1"/>
        </p:nvSpPr>
        <p:spPr>
          <a:xfrm>
            <a:off x="882914" y="1834440"/>
            <a:ext cx="6311372" cy="47324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kern="1200" dirty="0" smtClean="0">
                <a:solidFill>
                  <a:schemeClr val="bg1"/>
                </a:solidFill>
                <a:effectLst/>
                <a:latin typeface="+mn-lt"/>
                <a:ea typeface="+mn-ea"/>
                <a:cs typeface="+mn-cs"/>
              </a:rPr>
              <a:t>Building Performance Measurement Platform</a:t>
            </a:r>
            <a:endParaRPr lang="en-US" sz="2800" b="1" dirty="0">
              <a:solidFill>
                <a:schemeClr val="bg1"/>
              </a:solidFill>
              <a:latin typeface="+mn-lt"/>
            </a:endParaRPr>
          </a:p>
        </p:txBody>
      </p:sp>
      <p:sp>
        <p:nvSpPr>
          <p:cNvPr id="9" name="Text Placeholder 6"/>
          <p:cNvSpPr txBox="1">
            <a:spLocks/>
          </p:cNvSpPr>
          <p:nvPr userDrawn="1"/>
        </p:nvSpPr>
        <p:spPr>
          <a:xfrm>
            <a:off x="892439" y="2682447"/>
            <a:ext cx="5003270" cy="36067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smtClean="0">
                <a:solidFill>
                  <a:schemeClr val="bg1"/>
                </a:solidFill>
                <a:latin typeface="+mn-lt"/>
              </a:rPr>
              <a:t>Lessons learned from operations</a:t>
            </a:r>
          </a:p>
        </p:txBody>
      </p:sp>
      <p:sp>
        <p:nvSpPr>
          <p:cNvPr id="10" name="Text Placeholder 6"/>
          <p:cNvSpPr txBox="1">
            <a:spLocks/>
          </p:cNvSpPr>
          <p:nvPr userDrawn="1"/>
        </p:nvSpPr>
        <p:spPr>
          <a:xfrm>
            <a:off x="892438" y="6087277"/>
            <a:ext cx="2427973" cy="42831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dirty="0">
                <a:solidFill>
                  <a:schemeClr val="bg1"/>
                </a:solidFill>
                <a:latin typeface="+mn-lt"/>
              </a:rPr>
              <a:t>www.geant.org</a:t>
            </a:r>
            <a:endParaRPr lang="en-GB" sz="2000" b="0" dirty="0">
              <a:solidFill>
                <a:schemeClr val="bg1"/>
              </a:solidFill>
              <a:latin typeface="+mn-lt"/>
            </a:endParaRPr>
          </a:p>
        </p:txBody>
      </p:sp>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t="-1" b="-7428"/>
          <a:stretch/>
        </p:blipFill>
        <p:spPr>
          <a:xfrm>
            <a:off x="998895" y="520296"/>
            <a:ext cx="1432450" cy="876891"/>
          </a:xfrm>
          <a:prstGeom prst="rect">
            <a:avLst/>
          </a:prstGeom>
        </p:spPr>
      </p:pic>
      <p:sp>
        <p:nvSpPr>
          <p:cNvPr id="12" name="Text Placeholder 6"/>
          <p:cNvSpPr txBox="1">
            <a:spLocks/>
          </p:cNvSpPr>
          <p:nvPr userDrawn="1"/>
        </p:nvSpPr>
        <p:spPr>
          <a:xfrm>
            <a:off x="892438" y="3606739"/>
            <a:ext cx="10208949" cy="36067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pl-PL" sz="2200" b="1" i="0" dirty="0" smtClean="0">
                <a:solidFill>
                  <a:schemeClr val="bg1"/>
                </a:solidFill>
                <a:latin typeface="+mn-lt"/>
              </a:rPr>
              <a:t>Szymon Trocha (</a:t>
            </a:r>
            <a:r>
              <a:rPr lang="pl-PL" sz="2200" b="1" i="0" dirty="0" smtClean="0">
                <a:solidFill>
                  <a:schemeClr val="bg1"/>
                </a:solidFill>
                <a:latin typeface="+mn-lt"/>
              </a:rPr>
              <a:t>PSNC)</a:t>
            </a:r>
            <a:r>
              <a:rPr lang="pl-PL" sz="2200" b="0" i="0" dirty="0" smtClean="0">
                <a:solidFill>
                  <a:schemeClr val="bg1"/>
                </a:solidFill>
                <a:latin typeface="+mn-lt"/>
              </a:rPr>
              <a:t>, Tim </a:t>
            </a:r>
            <a:r>
              <a:rPr lang="pl-PL" sz="2200" b="0" i="0" dirty="0" err="1" smtClean="0">
                <a:solidFill>
                  <a:schemeClr val="bg1"/>
                </a:solidFill>
                <a:latin typeface="+mn-lt"/>
              </a:rPr>
              <a:t>Chown</a:t>
            </a:r>
            <a:r>
              <a:rPr lang="pl-PL" sz="2200" b="0" i="0" dirty="0" smtClean="0">
                <a:solidFill>
                  <a:schemeClr val="bg1"/>
                </a:solidFill>
                <a:latin typeface="+mn-lt"/>
              </a:rPr>
              <a:t> (JISC), </a:t>
            </a:r>
            <a:r>
              <a:rPr lang="pl-PL" sz="2200" b="0" i="0" dirty="0" err="1" smtClean="0">
                <a:solidFill>
                  <a:schemeClr val="bg1"/>
                </a:solidFill>
                <a:latin typeface="+mn-lt"/>
              </a:rPr>
              <a:t>Antoine</a:t>
            </a:r>
            <a:r>
              <a:rPr lang="pl-PL" sz="2200" b="0" i="0" dirty="0" smtClean="0">
                <a:solidFill>
                  <a:schemeClr val="bg1"/>
                </a:solidFill>
                <a:latin typeface="+mn-lt"/>
              </a:rPr>
              <a:t> </a:t>
            </a:r>
            <a:r>
              <a:rPr lang="pl-PL" sz="2200" b="0" i="0" dirty="0" err="1" smtClean="0">
                <a:solidFill>
                  <a:schemeClr val="bg1"/>
                </a:solidFill>
                <a:latin typeface="+mn-lt"/>
              </a:rPr>
              <a:t>Delvaux</a:t>
            </a:r>
            <a:r>
              <a:rPr lang="pl-PL" sz="2200" b="0" i="0" dirty="0" smtClean="0">
                <a:solidFill>
                  <a:schemeClr val="bg1"/>
                </a:solidFill>
                <a:latin typeface="+mn-lt"/>
              </a:rPr>
              <a:t> (PSNC), Ivana Golub (PSNC) </a:t>
            </a:r>
            <a:endParaRPr lang="en-US" sz="2200" b="0" i="0" dirty="0">
              <a:solidFill>
                <a:schemeClr val="bg1"/>
              </a:solidFill>
              <a:latin typeface="+mn-lt"/>
            </a:endParaRPr>
          </a:p>
          <a:p>
            <a:pPr>
              <a:lnSpc>
                <a:spcPct val="100000"/>
              </a:lnSpc>
              <a:spcBef>
                <a:spcPts val="0"/>
              </a:spcBef>
            </a:pPr>
            <a:r>
              <a:rPr lang="pl-PL" sz="2000" i="1" dirty="0" smtClean="0">
                <a:solidFill>
                  <a:schemeClr val="bg1"/>
                </a:solidFill>
                <a:latin typeface="+mn-lt"/>
              </a:rPr>
              <a:t>WP6T3</a:t>
            </a:r>
            <a:endParaRPr lang="en-GB" sz="2000" i="1" cap="all" baseline="0" dirty="0">
              <a:solidFill>
                <a:schemeClr val="bg1"/>
              </a:solidFill>
              <a:latin typeface="+mn-lt"/>
            </a:endParaRPr>
          </a:p>
        </p:txBody>
      </p:sp>
      <p:sp>
        <p:nvSpPr>
          <p:cNvPr id="13" name="Text Placeholder 6"/>
          <p:cNvSpPr txBox="1">
            <a:spLocks/>
          </p:cNvSpPr>
          <p:nvPr userDrawn="1"/>
        </p:nvSpPr>
        <p:spPr>
          <a:xfrm>
            <a:off x="892439" y="4740871"/>
            <a:ext cx="5003270" cy="36067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2000" dirty="0" smtClean="0">
                <a:solidFill>
                  <a:schemeClr val="bg1"/>
                </a:solidFill>
                <a:latin typeface="+mn-lt"/>
              </a:rPr>
              <a:t>TNC19</a:t>
            </a:r>
            <a:r>
              <a:rPr lang="en-US" sz="2000" dirty="0" smtClean="0">
                <a:solidFill>
                  <a:schemeClr val="bg1"/>
                </a:solidFill>
                <a:latin typeface="+mn-lt"/>
              </a:rPr>
              <a:t>, </a:t>
            </a:r>
            <a:r>
              <a:rPr lang="pl-PL" sz="2000" dirty="0" smtClean="0">
                <a:solidFill>
                  <a:schemeClr val="bg1"/>
                </a:solidFill>
                <a:latin typeface="+mn-lt"/>
              </a:rPr>
              <a:t>Tallin</a:t>
            </a:r>
            <a:r>
              <a:rPr lang="en-US" sz="2000" dirty="0" smtClean="0">
                <a:solidFill>
                  <a:schemeClr val="bg1"/>
                </a:solidFill>
                <a:latin typeface="+mn-lt"/>
              </a:rPr>
              <a:t>, </a:t>
            </a:r>
            <a:r>
              <a:rPr lang="pl-PL" sz="2000" dirty="0" err="1" smtClean="0">
                <a:solidFill>
                  <a:schemeClr val="bg1"/>
                </a:solidFill>
                <a:latin typeface="+mn-lt"/>
              </a:rPr>
              <a:t>Jun</a:t>
            </a:r>
            <a:r>
              <a:rPr lang="pl-PL" sz="2000" dirty="0" smtClean="0">
                <a:solidFill>
                  <a:schemeClr val="bg1"/>
                </a:solidFill>
                <a:latin typeface="+mn-lt"/>
              </a:rPr>
              <a:t> 19,</a:t>
            </a:r>
            <a:r>
              <a:rPr lang="pl-PL" sz="2000" baseline="0" dirty="0" smtClean="0">
                <a:solidFill>
                  <a:schemeClr val="bg1"/>
                </a:solidFill>
                <a:latin typeface="+mn-lt"/>
              </a:rPr>
              <a:t> 2019</a:t>
            </a:r>
            <a:endParaRPr lang="en-GB" sz="2000" dirty="0">
              <a:solidFill>
                <a:schemeClr val="bg1"/>
              </a:solidFill>
              <a:latin typeface="+mn-lt"/>
            </a:endParaRPr>
          </a:p>
        </p:txBody>
      </p:sp>
      <p:sp>
        <p:nvSpPr>
          <p:cNvPr id="15" name="Text Placeholder 6"/>
          <p:cNvSpPr txBox="1">
            <a:spLocks/>
          </p:cNvSpPr>
          <p:nvPr userDrawn="1"/>
        </p:nvSpPr>
        <p:spPr>
          <a:xfrm>
            <a:off x="882914" y="5223782"/>
            <a:ext cx="2394857" cy="42831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b="0" dirty="0" smtClean="0">
                <a:solidFill>
                  <a:schemeClr val="bg1"/>
                </a:solidFill>
                <a:latin typeface="+mn-lt"/>
              </a:rPr>
              <a:t>Public</a:t>
            </a:r>
            <a:endParaRPr lang="en-GB" sz="1000" b="0" dirty="0">
              <a:solidFill>
                <a:schemeClr val="bg1">
                  <a:lumMod val="50000"/>
                </a:schemeClr>
              </a:solidFill>
              <a:latin typeface="+mn-lt"/>
            </a:endParaRPr>
          </a:p>
        </p:txBody>
      </p:sp>
    </p:spTree>
    <p:extLst>
      <p:ext uri="{BB962C8B-B14F-4D97-AF65-F5344CB8AC3E}">
        <p14:creationId xmlns:p14="http://schemas.microsoft.com/office/powerpoint/2010/main" val="84529692"/>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7EAA8-B7E5-4FC7-AB41-745FA14F2C83}" type="datetimeFigureOut">
              <a:rPr lang="en-GB" smtClean="0"/>
              <a:t>27/05/2019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8E993-549D-46EE-BEB7-091808556954}" type="slidenum">
              <a:rPr lang="en-GB" smtClean="0"/>
              <a:t>‹#›</a:t>
            </a:fld>
            <a:endParaRPr lang="en-GB"/>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29114" t="13460" r="32414" b="53353"/>
          <a:stretch/>
        </p:blipFill>
        <p:spPr>
          <a:xfrm flipH="1">
            <a:off x="0" y="-24064"/>
            <a:ext cx="12208809" cy="6882064"/>
          </a:xfrm>
          <a:prstGeom prst="rect">
            <a:avLst/>
          </a:prstGeom>
          <a:ln>
            <a:noFill/>
          </a:ln>
        </p:spPr>
      </p:pic>
      <p:sp>
        <p:nvSpPr>
          <p:cNvPr id="8" name="Text Placeholder 10"/>
          <p:cNvSpPr txBox="1">
            <a:spLocks/>
          </p:cNvSpPr>
          <p:nvPr userDrawn="1"/>
        </p:nvSpPr>
        <p:spPr>
          <a:xfrm>
            <a:off x="998895" y="2538238"/>
            <a:ext cx="6087102" cy="47324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1" dirty="0">
                <a:solidFill>
                  <a:schemeClr val="bg1"/>
                </a:solidFill>
                <a:latin typeface="+mn-lt"/>
              </a:rPr>
              <a:t>Thank</a:t>
            </a:r>
            <a:r>
              <a:rPr lang="en-US" sz="4400" b="1" baseline="0" dirty="0">
                <a:solidFill>
                  <a:schemeClr val="bg1"/>
                </a:solidFill>
                <a:latin typeface="+mn-lt"/>
              </a:rPr>
              <a:t> you</a:t>
            </a:r>
            <a:endParaRPr lang="en-US" sz="4400" b="1" dirty="0">
              <a:solidFill>
                <a:schemeClr val="bg1"/>
              </a:solidFill>
              <a:latin typeface="+mn-lt"/>
            </a:endParaRPr>
          </a:p>
        </p:txBody>
      </p:sp>
      <p:sp>
        <p:nvSpPr>
          <p:cNvPr id="10" name="Text Placeholder 6"/>
          <p:cNvSpPr txBox="1">
            <a:spLocks/>
          </p:cNvSpPr>
          <p:nvPr userDrawn="1"/>
        </p:nvSpPr>
        <p:spPr>
          <a:xfrm>
            <a:off x="998895" y="5110823"/>
            <a:ext cx="2427973" cy="42831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dirty="0">
                <a:solidFill>
                  <a:schemeClr val="bg1"/>
                </a:solidFill>
                <a:latin typeface="+mn-lt"/>
              </a:rPr>
              <a:t>www.geant.org</a:t>
            </a:r>
            <a:endParaRPr lang="en-GB" sz="2000" b="0" dirty="0">
              <a:solidFill>
                <a:schemeClr val="bg1"/>
              </a:solidFill>
              <a:latin typeface="+mn-lt"/>
            </a:endParaRPr>
          </a:p>
        </p:txBody>
      </p:sp>
      <p:sp>
        <p:nvSpPr>
          <p:cNvPr id="13" name="Text Placeholder 6"/>
          <p:cNvSpPr txBox="1">
            <a:spLocks/>
          </p:cNvSpPr>
          <p:nvPr userDrawn="1"/>
        </p:nvSpPr>
        <p:spPr>
          <a:xfrm>
            <a:off x="998896" y="3357061"/>
            <a:ext cx="5003270" cy="36067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latin typeface="+mn-lt"/>
              </a:rPr>
              <a:t>Any questions</a:t>
            </a:r>
            <a:r>
              <a:rPr lang="en-US" sz="2000" dirty="0" smtClean="0">
                <a:solidFill>
                  <a:schemeClr val="bg1"/>
                </a:solidFill>
                <a:latin typeface="+mn-lt"/>
              </a:rPr>
              <a:t>?</a:t>
            </a:r>
            <a:endParaRPr lang="pl-PL" sz="2000" dirty="0" smtClean="0">
              <a:solidFill>
                <a:schemeClr val="bg1"/>
              </a:solidFill>
              <a:latin typeface="+mn-lt"/>
            </a:endParaRPr>
          </a:p>
          <a:p>
            <a:r>
              <a:rPr lang="pl-PL" sz="2000" dirty="0" smtClean="0">
                <a:solidFill>
                  <a:schemeClr val="bg1"/>
                </a:solidFill>
                <a:latin typeface="+mn-lt"/>
              </a:rPr>
              <a:t>szymon.trocha@psnc.pl</a:t>
            </a:r>
            <a:endParaRPr lang="en-GB" sz="2000" dirty="0">
              <a:solidFill>
                <a:schemeClr val="bg1"/>
              </a:solidFill>
              <a:latin typeface="+mn-lt"/>
            </a:endParaRPr>
          </a:p>
        </p:txBody>
      </p:sp>
      <p:sp>
        <p:nvSpPr>
          <p:cNvPr id="14" name="TextBox 13"/>
          <p:cNvSpPr txBox="1"/>
          <p:nvPr userDrawn="1"/>
        </p:nvSpPr>
        <p:spPr>
          <a:xfrm>
            <a:off x="1622016" y="6108114"/>
            <a:ext cx="2348151" cy="461665"/>
          </a:xfrm>
          <a:prstGeom prst="rect">
            <a:avLst/>
          </a:prstGeom>
          <a:noFill/>
        </p:spPr>
        <p:txBody>
          <a:bodyPr wrap="square" rtlCol="0">
            <a:spAutoFit/>
          </a:bodyPr>
          <a:lstStyle/>
          <a:p>
            <a:pPr algn="l"/>
            <a:r>
              <a:rPr lang="en-GB" sz="600" kern="1200" dirty="0">
                <a:solidFill>
                  <a:schemeClr val="bg1"/>
                </a:solidFill>
                <a:effectLst/>
                <a:latin typeface="+mn-lt"/>
                <a:ea typeface="+mn-ea"/>
                <a:cs typeface="+mn-cs"/>
              </a:rPr>
              <a:t>© GÉANT Association on behalf of the GN4 Phase 3 project (GN4-3).</a:t>
            </a:r>
          </a:p>
          <a:p>
            <a:r>
              <a:rPr lang="en-GB" sz="600" kern="1200" dirty="0">
                <a:solidFill>
                  <a:schemeClr val="bg1"/>
                </a:solidFill>
                <a:effectLst/>
                <a:latin typeface="+mn-lt"/>
                <a:ea typeface="+mn-ea"/>
                <a:cs typeface="+mn-cs"/>
              </a:rPr>
              <a:t>The research leading to these results has received funding from</a:t>
            </a:r>
          </a:p>
          <a:p>
            <a:r>
              <a:rPr lang="en-GB" sz="600" kern="1200" dirty="0">
                <a:solidFill>
                  <a:schemeClr val="bg1"/>
                </a:solidFill>
                <a:effectLst/>
                <a:latin typeface="+mn-lt"/>
                <a:ea typeface="+mn-ea"/>
                <a:cs typeface="+mn-cs"/>
              </a:rPr>
              <a:t>the European Union’s Horizon 2020 research and innovation programme under Grant Agreement No. 856726 (GN4-3).</a:t>
            </a:r>
            <a:endParaRPr lang="en-GB" sz="600" dirty="0">
              <a:solidFill>
                <a:schemeClr val="bg1"/>
              </a:solidFill>
              <a:effectLst/>
              <a:latin typeface="+mn-lt"/>
            </a:endParaRPr>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3347" y="6157486"/>
            <a:ext cx="568670" cy="362920"/>
          </a:xfrm>
          <a:prstGeom prst="rect">
            <a:avLst/>
          </a:prstGeom>
        </p:spPr>
      </p:pic>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t="-1" b="-7428"/>
          <a:stretch/>
        </p:blipFill>
        <p:spPr>
          <a:xfrm>
            <a:off x="998895" y="520296"/>
            <a:ext cx="1432450" cy="876891"/>
          </a:xfrm>
          <a:prstGeom prst="rect">
            <a:avLst/>
          </a:prstGeom>
        </p:spPr>
      </p:pic>
    </p:spTree>
    <p:extLst>
      <p:ext uri="{BB962C8B-B14F-4D97-AF65-F5344CB8AC3E}">
        <p14:creationId xmlns:p14="http://schemas.microsoft.com/office/powerpoint/2010/main" val="1125346796"/>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8895" y="705164"/>
            <a:ext cx="9894723" cy="430909"/>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998895" y="1353031"/>
            <a:ext cx="807285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Box 3"/>
          <p:cNvSpPr txBox="1"/>
          <p:nvPr userDrawn="1"/>
        </p:nvSpPr>
        <p:spPr>
          <a:xfrm>
            <a:off x="998895" y="6229350"/>
            <a:ext cx="1327171" cy="276999"/>
          </a:xfrm>
          <a:prstGeom prst="rect">
            <a:avLst/>
          </a:prstGeom>
          <a:noFill/>
        </p:spPr>
        <p:txBody>
          <a:bodyPr wrap="square" rtlCol="0">
            <a:spAutoFit/>
          </a:bodyPr>
          <a:lstStyle/>
          <a:p>
            <a:fld id="{C291A8E1-EA52-46DB-B869-DB8F37812DDF}" type="slidenum">
              <a:rPr lang="en-GB" sz="1200" smtClean="0">
                <a:solidFill>
                  <a:srgbClr val="065081"/>
                </a:solidFill>
                <a:latin typeface="+mn-lt"/>
              </a:rPr>
              <a:t>‹#›</a:t>
            </a:fld>
            <a:endParaRPr lang="en-GB" sz="1200" dirty="0">
              <a:solidFill>
                <a:srgbClr val="065081"/>
              </a:solidFill>
              <a:latin typeface="+mn-lt"/>
            </a:endParaRP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 id="2147483685" r:id="rId29"/>
  </p:sldLayoutIdLst>
  <p:txStyles>
    <p:titleStyle>
      <a:lvl1pPr algn="l" defTabSz="914400" rtl="0" eaLnBrk="1" latinLnBrk="0" hangingPunct="1">
        <a:lnSpc>
          <a:spcPct val="90000"/>
        </a:lnSpc>
        <a:spcBef>
          <a:spcPct val="0"/>
        </a:spcBef>
        <a:buNone/>
        <a:defRPr lang="en-GB" sz="3200" b="1" kern="1200" dirty="0">
          <a:solidFill>
            <a:schemeClr val="accent1">
              <a:lumMod val="50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perfsonar-smallnodes.geant.org/maddash-webui/" TargetMode="External"/><Relationship Id="rId5" Type="http://schemas.openxmlformats.org/officeDocument/2006/relationships/image" Target="../media/image5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4.jp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60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98896" y="1428050"/>
            <a:ext cx="7680648" cy="3451447"/>
          </a:xfrm>
        </p:spPr>
        <p:txBody>
          <a:bodyPr>
            <a:normAutofit fontScale="92500" lnSpcReduction="20000"/>
          </a:bodyPr>
          <a:lstStyle/>
          <a:p>
            <a:r>
              <a:rPr lang="en-US" dirty="0" smtClean="0"/>
              <a:t>perfSONAR is about sharing data</a:t>
            </a:r>
            <a:endParaRPr lang="pl-PL" dirty="0" smtClean="0"/>
          </a:p>
          <a:p>
            <a:pPr lvl="1"/>
            <a:r>
              <a:rPr lang="pl-PL" dirty="0" smtClean="0"/>
              <a:t>C</a:t>
            </a:r>
            <a:r>
              <a:rPr lang="en-US" dirty="0" err="1" smtClean="0"/>
              <a:t>ontributes</a:t>
            </a:r>
            <a:r>
              <a:rPr lang="en-US" dirty="0" smtClean="0"/>
              <a:t> </a:t>
            </a:r>
            <a:r>
              <a:rPr lang="en-US" dirty="0"/>
              <a:t>to a global view of network performance</a:t>
            </a:r>
            <a:endParaRPr lang="en-US" dirty="0" smtClean="0"/>
          </a:p>
          <a:p>
            <a:r>
              <a:rPr lang="en-US" dirty="0" smtClean="0"/>
              <a:t>Organizations have different </a:t>
            </a:r>
            <a:r>
              <a:rPr lang="pl-PL" dirty="0" smtClean="0"/>
              <a:t>network and host </a:t>
            </a:r>
            <a:r>
              <a:rPr lang="en-US" dirty="0" smtClean="0"/>
              <a:t>security policies</a:t>
            </a:r>
          </a:p>
          <a:p>
            <a:pPr lvl="1"/>
            <a:r>
              <a:rPr lang="en-US" dirty="0" smtClean="0"/>
              <a:t>Limited remote access to the node for ops team</a:t>
            </a:r>
          </a:p>
          <a:p>
            <a:pPr lvl="1"/>
            <a:r>
              <a:rPr lang="en-US" dirty="0" smtClean="0"/>
              <a:t>Who can run what</a:t>
            </a:r>
          </a:p>
          <a:p>
            <a:r>
              <a:rPr lang="en-US" dirty="0" smtClean="0"/>
              <a:t>perfSONAR therefore implements ways to adapt to those</a:t>
            </a:r>
          </a:p>
          <a:p>
            <a:pPr lvl="1"/>
            <a:r>
              <a:rPr lang="en-US" dirty="0" err="1" smtClean="0"/>
              <a:t>pScheduler</a:t>
            </a:r>
            <a:r>
              <a:rPr lang="en-US" dirty="0" smtClean="0"/>
              <a:t> limits offers the ability to control what tasks may be run, by whom and with what parameters </a:t>
            </a:r>
            <a:endParaRPr lang="en-US" dirty="0"/>
          </a:p>
        </p:txBody>
      </p:sp>
      <p:sp>
        <p:nvSpPr>
          <p:cNvPr id="3" name="Tytuł 2"/>
          <p:cNvSpPr>
            <a:spLocks noGrp="1"/>
          </p:cNvSpPr>
          <p:nvPr>
            <p:ph type="title"/>
          </p:nvPr>
        </p:nvSpPr>
        <p:spPr/>
        <p:txBody>
          <a:bodyPr>
            <a:normAutofit fontScale="90000"/>
          </a:bodyPr>
          <a:lstStyle/>
          <a:p>
            <a:r>
              <a:rPr lang="pl-PL" dirty="0" smtClean="0"/>
              <a:t>Networking </a:t>
            </a:r>
            <a:r>
              <a:rPr lang="pl-PL" dirty="0" err="1"/>
              <a:t>C</a:t>
            </a:r>
            <a:r>
              <a:rPr lang="pl-PL" dirty="0" err="1" smtClean="0"/>
              <a:t>apabilities</a:t>
            </a:r>
            <a:r>
              <a:rPr lang="pl-PL" dirty="0" smtClean="0"/>
              <a:t> (2/2)</a:t>
            </a:r>
            <a:endParaRPr lang="pl-PL" dirty="0"/>
          </a:p>
        </p:txBody>
      </p:sp>
      <p:sp>
        <p:nvSpPr>
          <p:cNvPr id="4" name="Prostokąt zaokrąglony 3"/>
          <p:cNvSpPr/>
          <p:nvPr/>
        </p:nvSpPr>
        <p:spPr>
          <a:xfrm>
            <a:off x="1691235" y="4879497"/>
            <a:ext cx="5980015" cy="175597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2000" dirty="0" smtClean="0"/>
              <a:t>We should </a:t>
            </a:r>
            <a:r>
              <a:rPr lang="en-US" sz="2000" b="1" dirty="0" smtClean="0"/>
              <a:t>create a community of trust</a:t>
            </a:r>
            <a:r>
              <a:rPr lang="en-US" sz="2000" dirty="0" smtClean="0"/>
              <a:t> to build common measurement infrastructure</a:t>
            </a:r>
          </a:p>
          <a:p>
            <a:pPr marL="285750" indent="-285750">
              <a:buFont typeface="Arial" panose="020B0604020202020204" pitchFamily="34" charset="0"/>
              <a:buChar char="•"/>
            </a:pPr>
            <a:r>
              <a:rPr lang="en-US" sz="2000" dirty="0" smtClean="0"/>
              <a:t>Consider private deployment </a:t>
            </a:r>
            <a:r>
              <a:rPr lang="en-US" sz="2000" dirty="0" err="1" smtClean="0"/>
              <a:t>whe</a:t>
            </a:r>
            <a:r>
              <a:rPr lang="pl-PL" sz="2000" dirty="0" smtClean="0"/>
              <a:t>n</a:t>
            </a:r>
            <a:r>
              <a:rPr lang="en-US" sz="2000" dirty="0" smtClean="0"/>
              <a:t> no </a:t>
            </a:r>
            <a:r>
              <a:rPr lang="pl-PL" sz="2000" dirty="0" smtClean="0"/>
              <a:t>o</a:t>
            </a:r>
            <a:r>
              <a:rPr lang="en-US" sz="2000" dirty="0" err="1" smtClean="0"/>
              <a:t>ther</a:t>
            </a:r>
            <a:r>
              <a:rPr lang="en-US" sz="2000" dirty="0" smtClean="0"/>
              <a:t> choice</a:t>
            </a:r>
          </a:p>
          <a:p>
            <a:pPr marL="285750" indent="-285750">
              <a:buFont typeface="Arial" panose="020B0604020202020204" pitchFamily="34" charset="0"/>
              <a:buChar char="•"/>
            </a:pPr>
            <a:r>
              <a:rPr lang="en-US" sz="2000" dirty="0" smtClean="0"/>
              <a:t>Organizations should have access to own node</a:t>
            </a:r>
          </a:p>
          <a:p>
            <a:pPr marL="285750" indent="-285750">
              <a:buFont typeface="Arial" panose="020B0604020202020204" pitchFamily="34" charset="0"/>
              <a:buChar char="•"/>
            </a:pPr>
            <a:r>
              <a:rPr lang="en-US" sz="2000" dirty="0" smtClean="0"/>
              <a:t>Node behind firewall may observe performance impact</a:t>
            </a:r>
          </a:p>
        </p:txBody>
      </p:sp>
      <p:pic>
        <p:nvPicPr>
          <p:cNvPr id="5" name="Obraz 4"/>
          <p:cNvPicPr>
            <a:picLocks noChangeAspect="1"/>
          </p:cNvPicPr>
          <p:nvPr/>
        </p:nvPicPr>
        <p:blipFill>
          <a:blip r:embed="rId2"/>
          <a:stretch>
            <a:fillRect/>
          </a:stretch>
        </p:blipFill>
        <p:spPr>
          <a:xfrm>
            <a:off x="7968343" y="1480456"/>
            <a:ext cx="3391667" cy="1751517"/>
          </a:xfrm>
          <a:prstGeom prst="rect">
            <a:avLst/>
          </a:prstGeom>
        </p:spPr>
      </p:pic>
    </p:spTree>
    <p:extLst>
      <p:ext uri="{BB962C8B-B14F-4D97-AF65-F5344CB8AC3E}">
        <p14:creationId xmlns:p14="http://schemas.microsoft.com/office/powerpoint/2010/main" val="2207460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98896" y="1428050"/>
            <a:ext cx="7967080" cy="3451447"/>
          </a:xfrm>
        </p:spPr>
        <p:txBody>
          <a:bodyPr>
            <a:normAutofit lnSpcReduction="10000"/>
          </a:bodyPr>
          <a:lstStyle/>
          <a:p>
            <a:r>
              <a:rPr lang="en-US" dirty="0" smtClean="0"/>
              <a:t>We need an individual who has responsibility with regard to the deployment and maintenance of service instance</a:t>
            </a:r>
          </a:p>
          <a:p>
            <a:r>
              <a:rPr lang="en-US" dirty="0" smtClean="0"/>
              <a:t>Fluctuation of members may lead to lost credentials or even equipment lost</a:t>
            </a:r>
          </a:p>
          <a:p>
            <a:r>
              <a:rPr lang="en-US" dirty="0" smtClean="0"/>
              <a:t>Changes are natural but can make PMP service troubleshooting process longer</a:t>
            </a:r>
          </a:p>
          <a:p>
            <a:r>
              <a:rPr lang="en-US" dirty="0" smtClean="0"/>
              <a:t>Danger of abandoned nodes</a:t>
            </a:r>
            <a:endParaRPr lang="en-US" dirty="0"/>
          </a:p>
        </p:txBody>
      </p:sp>
      <p:sp>
        <p:nvSpPr>
          <p:cNvPr id="3" name="Tytuł 2"/>
          <p:cNvSpPr>
            <a:spLocks noGrp="1"/>
          </p:cNvSpPr>
          <p:nvPr>
            <p:ph type="title"/>
          </p:nvPr>
        </p:nvSpPr>
        <p:spPr/>
        <p:txBody>
          <a:bodyPr>
            <a:normAutofit fontScale="90000"/>
          </a:bodyPr>
          <a:lstStyle/>
          <a:p>
            <a:r>
              <a:rPr lang="pl-PL" dirty="0" smtClean="0"/>
              <a:t>People </a:t>
            </a:r>
            <a:r>
              <a:rPr lang="pl-PL" dirty="0" err="1" smtClean="0"/>
              <a:t>Sustainability</a:t>
            </a:r>
            <a:endParaRPr lang="pl-PL" dirty="0"/>
          </a:p>
        </p:txBody>
      </p:sp>
      <p:sp>
        <p:nvSpPr>
          <p:cNvPr id="4" name="Prostokąt zaokrąglony 3"/>
          <p:cNvSpPr/>
          <p:nvPr/>
        </p:nvSpPr>
        <p:spPr>
          <a:xfrm>
            <a:off x="1691235" y="4879497"/>
            <a:ext cx="5980015" cy="175597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2000" dirty="0" smtClean="0"/>
              <a:t>Don’t falsely assume there won’t be staff changes</a:t>
            </a:r>
          </a:p>
          <a:p>
            <a:pPr marL="285750" indent="-285750">
              <a:buFont typeface="Arial" panose="020B0604020202020204" pitchFamily="34" charset="0"/>
              <a:buChar char="•"/>
            </a:pPr>
            <a:r>
              <a:rPr lang="en-US" sz="2000" dirty="0" smtClean="0"/>
              <a:t>General contacts works well in most cases but </a:t>
            </a:r>
            <a:r>
              <a:rPr lang="en-US" sz="2000" b="1" dirty="0" smtClean="0"/>
              <a:t>named individuals </a:t>
            </a:r>
            <a:r>
              <a:rPr lang="en-US" sz="2000" dirty="0" smtClean="0"/>
              <a:t>are helpful</a:t>
            </a:r>
          </a:p>
          <a:p>
            <a:pPr marL="285750" indent="-285750">
              <a:buFont typeface="Arial" panose="020B0604020202020204" pitchFamily="34" charset="0"/>
              <a:buChar char="•"/>
            </a:pPr>
            <a:r>
              <a:rPr lang="en-US" sz="2000" dirty="0" smtClean="0"/>
              <a:t>Works better when service embedded into </a:t>
            </a:r>
            <a:r>
              <a:rPr lang="en-US" sz="2000" dirty="0" err="1" smtClean="0"/>
              <a:t>organisations’</a:t>
            </a:r>
            <a:r>
              <a:rPr lang="en-US" sz="2000" dirty="0" smtClean="0"/>
              <a:t> internal structures</a:t>
            </a:r>
          </a:p>
        </p:txBody>
      </p:sp>
      <p:sp>
        <p:nvSpPr>
          <p:cNvPr id="5" name="Zwój pionowy 4"/>
          <p:cNvSpPr/>
          <p:nvPr/>
        </p:nvSpPr>
        <p:spPr>
          <a:xfrm>
            <a:off x="8779859" y="1395682"/>
            <a:ext cx="2451889" cy="3358194"/>
          </a:xfrm>
          <a:prstGeom prst="vertic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pl-PL" i="1" dirty="0" smtClean="0"/>
              <a:t>„…</a:t>
            </a:r>
            <a:r>
              <a:rPr lang="en-US" i="1" dirty="0" smtClean="0"/>
              <a:t> </a:t>
            </a:r>
            <a:r>
              <a:rPr lang="en-US" i="1" dirty="0"/>
              <a:t>left a couple of years ago and whilst he handed over the </a:t>
            </a:r>
            <a:r>
              <a:rPr lang="pl-PL" i="1" dirty="0" smtClean="0"/>
              <a:t>p</a:t>
            </a:r>
            <a:r>
              <a:rPr lang="en-US" i="1" dirty="0" err="1" smtClean="0"/>
              <a:t>erfS</a:t>
            </a:r>
            <a:r>
              <a:rPr lang="pl-PL" i="1" dirty="0" smtClean="0"/>
              <a:t>SONAR</a:t>
            </a:r>
            <a:r>
              <a:rPr lang="en-US" i="1" dirty="0" smtClean="0"/>
              <a:t> </a:t>
            </a:r>
            <a:r>
              <a:rPr lang="en-US" i="1" dirty="0"/>
              <a:t>node to me the credentials for it have been lost during the transition</a:t>
            </a:r>
            <a:r>
              <a:rPr lang="en-US" i="1" dirty="0" smtClean="0"/>
              <a:t>.</a:t>
            </a:r>
            <a:r>
              <a:rPr lang="pl-PL" i="1" dirty="0" smtClean="0"/>
              <a:t>”</a:t>
            </a:r>
            <a:endParaRPr lang="pl-PL" i="1" dirty="0"/>
          </a:p>
        </p:txBody>
      </p:sp>
    </p:spTree>
    <p:extLst>
      <p:ext uri="{BB962C8B-B14F-4D97-AF65-F5344CB8AC3E}">
        <p14:creationId xmlns:p14="http://schemas.microsoft.com/office/powerpoint/2010/main" val="1134240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98896" y="1428050"/>
            <a:ext cx="7618578" cy="3451447"/>
          </a:xfrm>
        </p:spPr>
        <p:txBody>
          <a:bodyPr/>
          <a:lstStyle/>
          <a:p>
            <a:r>
              <a:rPr lang="en-US" dirty="0" smtClean="0"/>
              <a:t>perfSONAR regular releases adopt to OS changes</a:t>
            </a:r>
          </a:p>
          <a:p>
            <a:pPr lvl="1"/>
            <a:r>
              <a:rPr lang="en-US" dirty="0" smtClean="0"/>
              <a:t>But OS change requires manual intervention in the node</a:t>
            </a:r>
          </a:p>
          <a:p>
            <a:r>
              <a:rPr lang="en-US" dirty="0" smtClean="0"/>
              <a:t>PMP relies on GÉANT perfSONAR servers infrastructure to operate network monitoring platform</a:t>
            </a:r>
          </a:p>
          <a:p>
            <a:r>
              <a:rPr lang="en-US" dirty="0" smtClean="0"/>
              <a:t>PMP relies on NRENs’ engagement</a:t>
            </a:r>
          </a:p>
          <a:p>
            <a:pPr lvl="1"/>
            <a:r>
              <a:rPr lang="en-US" dirty="0" smtClean="0"/>
              <a:t>Evolving networks may require PMP extensions</a:t>
            </a:r>
            <a:endParaRPr lang="en-US" dirty="0"/>
          </a:p>
        </p:txBody>
      </p:sp>
      <p:sp>
        <p:nvSpPr>
          <p:cNvPr id="3" name="Tytuł 2"/>
          <p:cNvSpPr>
            <a:spLocks noGrp="1"/>
          </p:cNvSpPr>
          <p:nvPr>
            <p:ph type="title"/>
          </p:nvPr>
        </p:nvSpPr>
        <p:spPr/>
        <p:txBody>
          <a:bodyPr>
            <a:normAutofit fontScale="90000"/>
          </a:bodyPr>
          <a:lstStyle/>
          <a:p>
            <a:r>
              <a:rPr lang="pl-PL" dirty="0" smtClean="0"/>
              <a:t>Technical </a:t>
            </a:r>
            <a:r>
              <a:rPr lang="pl-PL" dirty="0" err="1" smtClean="0"/>
              <a:t>Sustainability</a:t>
            </a:r>
            <a:endParaRPr lang="pl-PL" dirty="0"/>
          </a:p>
        </p:txBody>
      </p:sp>
      <p:sp>
        <p:nvSpPr>
          <p:cNvPr id="4" name="Prostokąt zaokrąglony 3"/>
          <p:cNvSpPr/>
          <p:nvPr/>
        </p:nvSpPr>
        <p:spPr>
          <a:xfrm>
            <a:off x="1691235" y="4879497"/>
            <a:ext cx="5980015" cy="175597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2000" dirty="0" smtClean="0"/>
              <a:t>Manual interventions are cumbersome but required</a:t>
            </a:r>
            <a:endParaRPr lang="pl-PL" sz="2000" dirty="0" smtClean="0"/>
          </a:p>
          <a:p>
            <a:pPr marL="285750" indent="-285750">
              <a:buFont typeface="Arial" panose="020B0604020202020204" pitchFamily="34" charset="0"/>
              <a:buChar char="•"/>
            </a:pPr>
            <a:r>
              <a:rPr lang="en-US" sz="2000" dirty="0"/>
              <a:t>Physical access to the node may be an issue</a:t>
            </a:r>
          </a:p>
          <a:p>
            <a:pPr marL="285750" indent="-285750">
              <a:buFont typeface="Arial" panose="020B0604020202020204" pitchFamily="34" charset="0"/>
              <a:buChar char="•"/>
            </a:pPr>
            <a:r>
              <a:rPr lang="en-US" sz="2000" dirty="0" smtClean="0"/>
              <a:t>GÉANT should make sure it </a:t>
            </a:r>
            <a:r>
              <a:rPr lang="en-US" sz="2000" b="1" dirty="0" smtClean="0"/>
              <a:t>supports cooperating services</a:t>
            </a:r>
          </a:p>
        </p:txBody>
      </p:sp>
      <p:pic>
        <p:nvPicPr>
          <p:cNvPr id="5" name="Obraz 4"/>
          <p:cNvPicPr>
            <a:picLocks noChangeAspect="1"/>
          </p:cNvPicPr>
          <p:nvPr/>
        </p:nvPicPr>
        <p:blipFill>
          <a:blip r:embed="rId2"/>
          <a:stretch>
            <a:fillRect/>
          </a:stretch>
        </p:blipFill>
        <p:spPr>
          <a:xfrm>
            <a:off x="8767605" y="1428050"/>
            <a:ext cx="1814039" cy="2256488"/>
          </a:xfrm>
          <a:prstGeom prst="rect">
            <a:avLst/>
          </a:prstGeom>
        </p:spPr>
      </p:pic>
      <p:pic>
        <p:nvPicPr>
          <p:cNvPr id="6" name="Obraz 5"/>
          <p:cNvPicPr>
            <a:picLocks noChangeAspect="1"/>
          </p:cNvPicPr>
          <p:nvPr/>
        </p:nvPicPr>
        <p:blipFill>
          <a:blip r:embed="rId3"/>
          <a:stretch>
            <a:fillRect/>
          </a:stretch>
        </p:blipFill>
        <p:spPr>
          <a:xfrm>
            <a:off x="7015005" y="3501998"/>
            <a:ext cx="4025482" cy="900069"/>
          </a:xfrm>
          <a:prstGeom prst="rect">
            <a:avLst/>
          </a:prstGeom>
        </p:spPr>
      </p:pic>
    </p:spTree>
    <p:extLst>
      <p:ext uri="{BB962C8B-B14F-4D97-AF65-F5344CB8AC3E}">
        <p14:creationId xmlns:p14="http://schemas.microsoft.com/office/powerpoint/2010/main" val="1928266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98896" y="1428050"/>
            <a:ext cx="4625070" cy="3192502"/>
          </a:xfrm>
        </p:spPr>
        <p:txBody>
          <a:bodyPr/>
          <a:lstStyle/>
          <a:p>
            <a:r>
              <a:rPr lang="en-US" dirty="0" smtClean="0"/>
              <a:t>Operations team</a:t>
            </a:r>
          </a:p>
          <a:p>
            <a:pPr lvl="1"/>
            <a:r>
              <a:rPr lang="en-US" dirty="0" smtClean="0"/>
              <a:t>Distributed</a:t>
            </a:r>
          </a:p>
          <a:p>
            <a:pPr lvl="1"/>
            <a:r>
              <a:rPr lang="en-US" dirty="0" smtClean="0"/>
              <a:t>Runs central infrastructure</a:t>
            </a:r>
          </a:p>
          <a:p>
            <a:pPr lvl="1"/>
            <a:r>
              <a:rPr lang="en-US" dirty="0" smtClean="0"/>
              <a:t>Reacts on monitoring alerts and user reports</a:t>
            </a:r>
          </a:p>
          <a:p>
            <a:pPr lvl="1"/>
            <a:r>
              <a:rPr lang="en-US" dirty="0" smtClean="0"/>
              <a:t>Provides consultancy and support</a:t>
            </a:r>
            <a:endParaRPr lang="en-US" dirty="0"/>
          </a:p>
        </p:txBody>
      </p:sp>
      <p:sp>
        <p:nvSpPr>
          <p:cNvPr id="3" name="Tytuł 2"/>
          <p:cNvSpPr>
            <a:spLocks noGrp="1"/>
          </p:cNvSpPr>
          <p:nvPr>
            <p:ph type="title"/>
          </p:nvPr>
        </p:nvSpPr>
        <p:spPr/>
        <p:txBody>
          <a:bodyPr>
            <a:normAutofit fontScale="90000"/>
          </a:bodyPr>
          <a:lstStyle/>
          <a:p>
            <a:r>
              <a:rPr lang="pl-PL" dirty="0" err="1" smtClean="0"/>
              <a:t>Support</a:t>
            </a:r>
            <a:endParaRPr lang="pl-PL" dirty="0"/>
          </a:p>
        </p:txBody>
      </p:sp>
      <p:sp>
        <p:nvSpPr>
          <p:cNvPr id="4" name="Prostokąt zaokrąglony 3"/>
          <p:cNvSpPr/>
          <p:nvPr/>
        </p:nvSpPr>
        <p:spPr>
          <a:xfrm>
            <a:off x="1691235" y="4879497"/>
            <a:ext cx="5980015" cy="175597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2000" dirty="0" smtClean="0"/>
              <a:t>Affected by project personnel changes</a:t>
            </a:r>
          </a:p>
          <a:p>
            <a:pPr marL="285750" indent="-285750">
              <a:buFont typeface="Arial" panose="020B0604020202020204" pitchFamily="34" charset="0"/>
              <a:buChar char="•"/>
            </a:pPr>
            <a:r>
              <a:rPr lang="en-US" sz="2000" dirty="0" smtClean="0"/>
              <a:t>Processes and how-to knowledgebase important parts of </a:t>
            </a:r>
            <a:r>
              <a:rPr lang="en-US" sz="2000" b="1" dirty="0" smtClean="0"/>
              <a:t>operations team sustainability</a:t>
            </a:r>
          </a:p>
          <a:p>
            <a:pPr marL="285750" indent="-285750">
              <a:buFont typeface="Arial" panose="020B0604020202020204" pitchFamily="34" charset="0"/>
              <a:buChar char="•"/>
            </a:pPr>
            <a:r>
              <a:rPr lang="en-US" sz="2000" dirty="0" smtClean="0"/>
              <a:t>Big world-wide user community is helpful</a:t>
            </a:r>
          </a:p>
          <a:p>
            <a:pPr marL="285750" indent="-285750">
              <a:buFont typeface="Arial" panose="020B0604020202020204" pitchFamily="34" charset="0"/>
              <a:buChar char="•"/>
            </a:pPr>
            <a:r>
              <a:rPr lang="en-US" sz="2000" dirty="0" smtClean="0"/>
              <a:t>Identified service gaps should be addressed</a:t>
            </a:r>
            <a:endParaRPr lang="en-US" sz="2000" dirty="0"/>
          </a:p>
        </p:txBody>
      </p:sp>
      <p:pic>
        <p:nvPicPr>
          <p:cNvPr id="5" name="Obraz 4"/>
          <p:cNvPicPr>
            <a:picLocks noChangeAspect="1"/>
          </p:cNvPicPr>
          <p:nvPr/>
        </p:nvPicPr>
        <p:blipFill>
          <a:blip r:embed="rId3"/>
          <a:stretch>
            <a:fillRect/>
          </a:stretch>
        </p:blipFill>
        <p:spPr>
          <a:xfrm>
            <a:off x="5564431" y="1643050"/>
            <a:ext cx="5534605" cy="2011203"/>
          </a:xfrm>
          <a:prstGeom prst="rect">
            <a:avLst/>
          </a:prstGeom>
        </p:spPr>
      </p:pic>
      <p:sp>
        <p:nvSpPr>
          <p:cNvPr id="6" name="Symbol zastępczy zawartości 1"/>
          <p:cNvSpPr txBox="1">
            <a:spLocks/>
          </p:cNvSpPr>
          <p:nvPr/>
        </p:nvSpPr>
        <p:spPr>
          <a:xfrm>
            <a:off x="998895" y="4161231"/>
            <a:ext cx="9787788" cy="14384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a:t>C</a:t>
            </a:r>
            <a:r>
              <a:rPr lang="en-US" dirty="0"/>
              <a:t>an improve the </a:t>
            </a:r>
            <a:r>
              <a:rPr lang="pl-PL" dirty="0"/>
              <a:t>service</a:t>
            </a:r>
            <a:r>
              <a:rPr lang="en-US" dirty="0"/>
              <a:t> ownership experience for users</a:t>
            </a:r>
            <a:endParaRPr lang="pl-PL" dirty="0"/>
          </a:p>
        </p:txBody>
      </p:sp>
    </p:spTree>
    <p:extLst>
      <p:ext uri="{BB962C8B-B14F-4D97-AF65-F5344CB8AC3E}">
        <p14:creationId xmlns:p14="http://schemas.microsoft.com/office/powerpoint/2010/main" val="4127709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98896" y="1428049"/>
            <a:ext cx="7740502" cy="3338160"/>
          </a:xfrm>
        </p:spPr>
        <p:txBody>
          <a:bodyPr>
            <a:normAutofit fontScale="77500" lnSpcReduction="20000"/>
          </a:bodyPr>
          <a:lstStyle/>
          <a:p>
            <a:r>
              <a:rPr lang="en-US" dirty="0" smtClean="0"/>
              <a:t>Regular updates at various events</a:t>
            </a:r>
          </a:p>
          <a:p>
            <a:r>
              <a:rPr lang="en-US" dirty="0" smtClean="0"/>
              <a:t>Tailored user trainings</a:t>
            </a:r>
          </a:p>
          <a:p>
            <a:r>
              <a:rPr lang="en-US" dirty="0" smtClean="0"/>
              <a:t>General and specific documentation</a:t>
            </a:r>
          </a:p>
          <a:p>
            <a:endParaRPr lang="en-US" dirty="0" smtClean="0"/>
          </a:p>
          <a:p>
            <a:r>
              <a:rPr lang="en-US" dirty="0" smtClean="0"/>
              <a:t>Helps in effective service adoption</a:t>
            </a:r>
          </a:p>
          <a:p>
            <a:r>
              <a:rPr lang="en-US" dirty="0" smtClean="0"/>
              <a:t>Allows to strengthen users’ skills</a:t>
            </a:r>
          </a:p>
          <a:p>
            <a:r>
              <a:rPr lang="en-US" dirty="0" smtClean="0"/>
              <a:t>Allows to take full charge of their own monitoring infrastructure</a:t>
            </a:r>
          </a:p>
          <a:p>
            <a:r>
              <a:rPr lang="en-US" dirty="0" smtClean="0"/>
              <a:t>Helps reduce any weak links that may exist in the community for deploying monitoring platforms and solving end-to-end performance problems</a:t>
            </a:r>
          </a:p>
        </p:txBody>
      </p:sp>
      <p:sp>
        <p:nvSpPr>
          <p:cNvPr id="3" name="Tytuł 2"/>
          <p:cNvSpPr>
            <a:spLocks noGrp="1"/>
          </p:cNvSpPr>
          <p:nvPr>
            <p:ph type="title"/>
          </p:nvPr>
        </p:nvSpPr>
        <p:spPr/>
        <p:txBody>
          <a:bodyPr>
            <a:normAutofit fontScale="90000"/>
          </a:bodyPr>
          <a:lstStyle/>
          <a:p>
            <a:r>
              <a:rPr lang="pl-PL" dirty="0" err="1" smtClean="0"/>
              <a:t>Trainings</a:t>
            </a:r>
            <a:r>
              <a:rPr lang="pl-PL" dirty="0" smtClean="0"/>
              <a:t> and </a:t>
            </a:r>
            <a:r>
              <a:rPr lang="pl-PL" dirty="0" err="1" smtClean="0"/>
              <a:t>documentation</a:t>
            </a:r>
            <a:endParaRPr lang="pl-PL" dirty="0"/>
          </a:p>
        </p:txBody>
      </p:sp>
      <p:pic>
        <p:nvPicPr>
          <p:cNvPr id="4" name="Obraz 3"/>
          <p:cNvPicPr>
            <a:picLocks noChangeAspect="1"/>
          </p:cNvPicPr>
          <p:nvPr/>
        </p:nvPicPr>
        <p:blipFill>
          <a:blip r:embed="rId3"/>
          <a:stretch>
            <a:fillRect/>
          </a:stretch>
        </p:blipFill>
        <p:spPr>
          <a:xfrm>
            <a:off x="6570540" y="1686108"/>
            <a:ext cx="4548445" cy="1183210"/>
          </a:xfrm>
          <a:prstGeom prst="rect">
            <a:avLst/>
          </a:prstGeom>
        </p:spPr>
      </p:pic>
      <p:pic>
        <p:nvPicPr>
          <p:cNvPr id="5" name="Obraz 4"/>
          <p:cNvPicPr>
            <a:picLocks noChangeAspect="1"/>
          </p:cNvPicPr>
          <p:nvPr/>
        </p:nvPicPr>
        <p:blipFill>
          <a:blip r:embed="rId4"/>
          <a:stretch>
            <a:fillRect/>
          </a:stretch>
        </p:blipFill>
        <p:spPr>
          <a:xfrm>
            <a:off x="7937534" y="4418251"/>
            <a:ext cx="2363628" cy="1807726"/>
          </a:xfrm>
          <a:prstGeom prst="rect">
            <a:avLst/>
          </a:prstGeom>
        </p:spPr>
      </p:pic>
      <p:sp>
        <p:nvSpPr>
          <p:cNvPr id="6" name="Prostokąt zaokrąglony 5"/>
          <p:cNvSpPr/>
          <p:nvPr/>
        </p:nvSpPr>
        <p:spPr>
          <a:xfrm>
            <a:off x="1691235" y="4879497"/>
            <a:ext cx="5980015" cy="175597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2000" dirty="0"/>
              <a:t>Information flow can circulate around the same user communities</a:t>
            </a:r>
          </a:p>
          <a:p>
            <a:pPr marL="285750" indent="-285750">
              <a:buFont typeface="Arial" panose="020B0604020202020204" pitchFamily="34" charset="0"/>
              <a:buChar char="•"/>
            </a:pPr>
            <a:r>
              <a:rPr lang="en-US" sz="2000" b="1" dirty="0"/>
              <a:t>Don’t assume</a:t>
            </a:r>
            <a:r>
              <a:rPr lang="en-US" sz="2000" dirty="0"/>
              <a:t> people have foundational skills</a:t>
            </a:r>
          </a:p>
          <a:p>
            <a:pPr marL="285750" indent="-285750">
              <a:buFont typeface="Arial" panose="020B0604020202020204" pitchFamily="34" charset="0"/>
              <a:buChar char="•"/>
            </a:pPr>
            <a:r>
              <a:rPr lang="en-US" sz="2000" dirty="0"/>
              <a:t>Accessing project documentation may be an </a:t>
            </a:r>
            <a:r>
              <a:rPr lang="en-US" sz="2000" dirty="0" smtClean="0"/>
              <a:t>issue</a:t>
            </a:r>
            <a:endParaRPr lang="pl-PL" sz="2000" dirty="0" smtClean="0"/>
          </a:p>
        </p:txBody>
      </p:sp>
    </p:spTree>
    <p:extLst>
      <p:ext uri="{BB962C8B-B14F-4D97-AF65-F5344CB8AC3E}">
        <p14:creationId xmlns:p14="http://schemas.microsoft.com/office/powerpoint/2010/main" val="3605643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dirty="0" err="1" smtClean="0"/>
              <a:t>Leveraging</a:t>
            </a:r>
            <a:r>
              <a:rPr lang="pl-PL" dirty="0" smtClean="0"/>
              <a:t> </a:t>
            </a:r>
            <a:r>
              <a:rPr lang="pl-PL" dirty="0"/>
              <a:t>P</a:t>
            </a:r>
            <a:r>
              <a:rPr lang="pl-PL" dirty="0" smtClean="0"/>
              <a:t>roject </a:t>
            </a:r>
            <a:r>
              <a:rPr lang="pl-PL" dirty="0"/>
              <a:t>S</a:t>
            </a:r>
            <a:r>
              <a:rPr lang="pl-PL" dirty="0" smtClean="0"/>
              <a:t>uport to </a:t>
            </a:r>
            <a:r>
              <a:rPr lang="pl-PL" dirty="0" err="1"/>
              <a:t>E</a:t>
            </a:r>
            <a:r>
              <a:rPr lang="pl-PL" dirty="0" err="1" smtClean="0"/>
              <a:t>xtend</a:t>
            </a:r>
            <a:r>
              <a:rPr lang="pl-PL" dirty="0" smtClean="0"/>
              <a:t> perfSONAR </a:t>
            </a:r>
            <a:r>
              <a:rPr lang="pl-PL" dirty="0" err="1"/>
              <a:t>F</a:t>
            </a:r>
            <a:r>
              <a:rPr lang="pl-PL" dirty="0" err="1" smtClean="0"/>
              <a:t>ootprint</a:t>
            </a:r>
            <a:endParaRPr lang="pl-PL" dirty="0"/>
          </a:p>
        </p:txBody>
      </p:sp>
      <p:graphicFrame>
        <p:nvGraphicFramePr>
          <p:cNvPr id="12" name="Diagram 11"/>
          <p:cNvGraphicFramePr/>
          <p:nvPr>
            <p:extLst>
              <p:ext uri="{D42A27DB-BD31-4B8C-83A1-F6EECF244321}">
                <p14:modId xmlns:p14="http://schemas.microsoft.com/office/powerpoint/2010/main" val="2908465739"/>
              </p:ext>
            </p:extLst>
          </p:nvPr>
        </p:nvGraphicFramePr>
        <p:xfrm>
          <a:off x="2818723" y="1498056"/>
          <a:ext cx="625506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5005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lnSpcReduction="10000"/>
          </a:bodyPr>
          <a:lstStyle/>
          <a:p>
            <a:r>
              <a:rPr lang="en-US" dirty="0" smtClean="0"/>
              <a:t>Our findings may be applicable to other GANT services or similar deployment projects</a:t>
            </a:r>
          </a:p>
          <a:p>
            <a:r>
              <a:rPr lang="en-US" dirty="0" smtClean="0"/>
              <a:t>perfSONAR can serve many use-cases. PMP is one of them</a:t>
            </a:r>
          </a:p>
          <a:p>
            <a:r>
              <a:rPr lang="en-US" dirty="0" smtClean="0"/>
              <a:t>Networking capabilities significantly vary in NRENs and organizations</a:t>
            </a:r>
          </a:p>
          <a:p>
            <a:r>
              <a:rPr lang="en-US" dirty="0" smtClean="0"/>
              <a:t>Secure but common access to data and infrastructure is important factor</a:t>
            </a:r>
          </a:p>
          <a:p>
            <a:r>
              <a:rPr lang="en-US" dirty="0" smtClean="0"/>
              <a:t>Wide adoption of services requires people and technical sustainability</a:t>
            </a:r>
            <a:endParaRPr lang="en-US" dirty="0" smtClean="0"/>
          </a:p>
        </p:txBody>
      </p:sp>
      <p:sp>
        <p:nvSpPr>
          <p:cNvPr id="3" name="Tytuł 2"/>
          <p:cNvSpPr>
            <a:spLocks noGrp="1"/>
          </p:cNvSpPr>
          <p:nvPr>
            <p:ph type="title"/>
          </p:nvPr>
        </p:nvSpPr>
        <p:spPr/>
        <p:txBody>
          <a:bodyPr>
            <a:normAutofit fontScale="90000"/>
          </a:bodyPr>
          <a:lstStyle/>
          <a:p>
            <a:r>
              <a:rPr lang="pl-PL" dirty="0" smtClean="0"/>
              <a:t>Take-</a:t>
            </a:r>
            <a:r>
              <a:rPr lang="pl-PL" dirty="0" err="1" smtClean="0"/>
              <a:t>aways</a:t>
            </a:r>
            <a:r>
              <a:rPr lang="pl-PL" dirty="0" smtClean="0"/>
              <a:t> (1/2)</a:t>
            </a:r>
            <a:endParaRPr lang="pl-PL" dirty="0"/>
          </a:p>
        </p:txBody>
      </p:sp>
    </p:spTree>
    <p:extLst>
      <p:ext uri="{BB962C8B-B14F-4D97-AF65-F5344CB8AC3E}">
        <p14:creationId xmlns:p14="http://schemas.microsoft.com/office/powerpoint/2010/main" val="2501315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en-US" dirty="0" smtClean="0"/>
              <a:t>GÉANT is an important player</a:t>
            </a:r>
            <a:endParaRPr lang="en-US" dirty="0" smtClean="0"/>
          </a:p>
          <a:p>
            <a:r>
              <a:rPr lang="en-US" dirty="0" smtClean="0"/>
              <a:t>Users (NRENs, institutions) play a significant role in production service deployment</a:t>
            </a:r>
          </a:p>
          <a:p>
            <a:r>
              <a:rPr lang="en-US" dirty="0" smtClean="0"/>
              <a:t>Good service and </a:t>
            </a:r>
            <a:r>
              <a:rPr lang="en-US" dirty="0" err="1" smtClean="0"/>
              <a:t>excelent</a:t>
            </a:r>
            <a:r>
              <a:rPr lang="en-US" dirty="0" smtClean="0"/>
              <a:t> support experience can improve service reputation</a:t>
            </a:r>
          </a:p>
          <a:p>
            <a:r>
              <a:rPr lang="en-US" dirty="0" smtClean="0"/>
              <a:t>Trainings move users from a novice level to an enhanced capability level and may allow creating new use-cases</a:t>
            </a:r>
          </a:p>
          <a:p>
            <a:r>
              <a:rPr lang="en-US" b="1" dirty="0" smtClean="0"/>
              <a:t>Listen and learn from your users</a:t>
            </a:r>
            <a:endParaRPr lang="en-US" dirty="0" smtClean="0"/>
          </a:p>
        </p:txBody>
      </p:sp>
      <p:sp>
        <p:nvSpPr>
          <p:cNvPr id="3" name="Tytuł 2"/>
          <p:cNvSpPr>
            <a:spLocks noGrp="1"/>
          </p:cNvSpPr>
          <p:nvPr>
            <p:ph type="title"/>
          </p:nvPr>
        </p:nvSpPr>
        <p:spPr/>
        <p:txBody>
          <a:bodyPr>
            <a:normAutofit fontScale="90000"/>
          </a:bodyPr>
          <a:lstStyle/>
          <a:p>
            <a:r>
              <a:rPr lang="pl-PL" dirty="0" smtClean="0"/>
              <a:t>Take-</a:t>
            </a:r>
            <a:r>
              <a:rPr lang="pl-PL" dirty="0" err="1" smtClean="0"/>
              <a:t>aways</a:t>
            </a:r>
            <a:r>
              <a:rPr lang="pl-PL" dirty="0" smtClean="0"/>
              <a:t> (2/)</a:t>
            </a:r>
            <a:endParaRPr lang="pl-PL" dirty="0"/>
          </a:p>
        </p:txBody>
      </p:sp>
    </p:spTree>
    <p:extLst>
      <p:ext uri="{BB962C8B-B14F-4D97-AF65-F5344CB8AC3E}">
        <p14:creationId xmlns:p14="http://schemas.microsoft.com/office/powerpoint/2010/main" val="459340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r>
              <a:rPr lang="pl-PL" b="1" dirty="0" smtClean="0">
                <a:solidFill>
                  <a:schemeClr val="accent2">
                    <a:lumMod val="75000"/>
                  </a:schemeClr>
                </a:solidFill>
              </a:rPr>
              <a:t>www.perfsonar.net</a:t>
            </a:r>
          </a:p>
        </p:txBody>
      </p:sp>
      <p:sp>
        <p:nvSpPr>
          <p:cNvPr id="3" name="Tytuł 2"/>
          <p:cNvSpPr>
            <a:spLocks noGrp="1"/>
          </p:cNvSpPr>
          <p:nvPr>
            <p:ph type="title"/>
          </p:nvPr>
        </p:nvSpPr>
        <p:spPr/>
        <p:txBody>
          <a:bodyPr>
            <a:normAutofit fontScale="90000"/>
          </a:bodyPr>
          <a:lstStyle/>
          <a:p>
            <a:r>
              <a:rPr lang="pl-PL" dirty="0" smtClean="0"/>
              <a:t>Get </a:t>
            </a:r>
            <a:r>
              <a:rPr lang="pl-PL" dirty="0" err="1"/>
              <a:t>I</a:t>
            </a:r>
            <a:r>
              <a:rPr lang="pl-PL" dirty="0" err="1" smtClean="0"/>
              <a:t>nvolved</a:t>
            </a:r>
            <a:r>
              <a:rPr lang="pl-PL" dirty="0" smtClean="0"/>
              <a:t>!</a:t>
            </a:r>
            <a:endParaRPr lang="pl-PL" dirty="0"/>
          </a:p>
        </p:txBody>
      </p:sp>
      <p:pic>
        <p:nvPicPr>
          <p:cNvPr id="4" name="Obraz 3"/>
          <p:cNvPicPr>
            <a:picLocks noChangeAspect="1"/>
          </p:cNvPicPr>
          <p:nvPr/>
        </p:nvPicPr>
        <p:blipFill>
          <a:blip r:embed="rId3"/>
          <a:stretch>
            <a:fillRect/>
          </a:stretch>
        </p:blipFill>
        <p:spPr>
          <a:xfrm>
            <a:off x="6084970" y="1454436"/>
            <a:ext cx="4544769" cy="3145666"/>
          </a:xfrm>
          <a:prstGeom prst="rect">
            <a:avLst/>
          </a:prstGeom>
          <a:noFill/>
          <a:ln w="127000">
            <a:solidFill>
              <a:schemeClr val="bg1">
                <a:lumMod val="95000"/>
              </a:schemeClr>
            </a:solidFill>
            <a:miter lim="800000"/>
          </a:ln>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49" y="3027269"/>
            <a:ext cx="2607583" cy="2626547"/>
          </a:xfrm>
          <a:prstGeom prst="rect">
            <a:avLst/>
          </a:prstGeom>
          <a:noFill/>
          <a:ln w="127000">
            <a:solidFill>
              <a:schemeClr val="bg1">
                <a:lumMod val="95000"/>
              </a:schemeClr>
            </a:solidFill>
            <a:miter lim="800000"/>
          </a:ln>
        </p:spPr>
      </p:pic>
      <p:pic>
        <p:nvPicPr>
          <p:cNvPr id="6" name="Obraz 5"/>
          <p:cNvPicPr>
            <a:picLocks noChangeAspect="1"/>
          </p:cNvPicPr>
          <p:nvPr/>
        </p:nvPicPr>
        <p:blipFill rotWithShape="1">
          <a:blip r:embed="rId5" cstate="print">
            <a:extLst>
              <a:ext uri="{28A0092B-C50C-407E-A947-70E740481C1C}">
                <a14:useLocalDpi xmlns:a14="http://schemas.microsoft.com/office/drawing/2010/main" val="0"/>
              </a:ext>
            </a:extLst>
          </a:blip>
          <a:srcRect t="11694" b="13331"/>
          <a:stretch/>
        </p:blipFill>
        <p:spPr>
          <a:xfrm>
            <a:off x="6660941" y="5269819"/>
            <a:ext cx="2209602" cy="685861"/>
          </a:xfrm>
          <a:prstGeom prst="rect">
            <a:avLst/>
          </a:prstGeom>
        </p:spPr>
      </p:pic>
      <p:sp>
        <p:nvSpPr>
          <p:cNvPr id="7" name="Prostokąt 6"/>
          <p:cNvSpPr/>
          <p:nvPr/>
        </p:nvSpPr>
        <p:spPr>
          <a:xfrm>
            <a:off x="2061029" y="6324448"/>
            <a:ext cx="6379027" cy="441980"/>
          </a:xfrm>
          <a:prstGeom prst="rect">
            <a:avLst/>
          </a:prstGeom>
        </p:spPr>
        <p:txBody>
          <a:bodyPr wrap="square">
            <a:spAutoFit/>
          </a:bodyPr>
          <a:lstStyle/>
          <a:p>
            <a:pPr marL="568070" lvl="1" indent="-243459" defTabSz="324611">
              <a:spcBef>
                <a:spcPts val="400"/>
              </a:spcBef>
              <a:defRPr sz="2272"/>
            </a:pPr>
            <a:r>
              <a:rPr lang="en-US" b="1" dirty="0">
                <a:solidFill>
                  <a:schemeClr val="accent2">
                    <a:lumMod val="75000"/>
                  </a:schemeClr>
                </a:solidFill>
                <a:uFill>
                  <a:solidFill>
                    <a:srgbClr val="0000FF"/>
                  </a:solidFill>
                </a:uFill>
              </a:rPr>
              <a:t>http://pmp-central.geant.org/maddash-webui/</a:t>
            </a:r>
            <a:endParaRPr lang="en-US" b="1" dirty="0">
              <a:solidFill>
                <a:schemeClr val="accent2">
                  <a:lumMod val="75000"/>
                </a:schemeClr>
              </a:solidFill>
              <a:uFill>
                <a:solidFill>
                  <a:srgbClr val="0000FF"/>
                </a:solidFill>
              </a:uFill>
              <a:hlinkClick r:id="rId6"/>
            </a:endParaRPr>
          </a:p>
        </p:txBody>
      </p:sp>
      <p:pic>
        <p:nvPicPr>
          <p:cNvPr id="8" name="Obraz 7"/>
          <p:cNvPicPr>
            <a:picLocks noChangeAspect="1"/>
          </p:cNvPicPr>
          <p:nvPr/>
        </p:nvPicPr>
        <p:blipFill>
          <a:blip r:embed="rId7"/>
          <a:stretch>
            <a:fillRect/>
          </a:stretch>
        </p:blipFill>
        <p:spPr>
          <a:xfrm>
            <a:off x="3292492" y="1929341"/>
            <a:ext cx="2452705" cy="4343432"/>
          </a:xfrm>
          <a:prstGeom prst="rect">
            <a:avLst/>
          </a:prstGeom>
        </p:spPr>
      </p:pic>
    </p:spTree>
    <p:extLst>
      <p:ext uri="{BB962C8B-B14F-4D97-AF65-F5344CB8AC3E}">
        <p14:creationId xmlns:p14="http://schemas.microsoft.com/office/powerpoint/2010/main" val="1124584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281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Agenda</a:t>
            </a:r>
            <a:endParaRPr lang="en-GB" dirty="0"/>
          </a:p>
        </p:txBody>
      </p:sp>
      <p:sp>
        <p:nvSpPr>
          <p:cNvPr id="3" name="Content Placeholder 2"/>
          <p:cNvSpPr>
            <a:spLocks noGrp="1"/>
          </p:cNvSpPr>
          <p:nvPr>
            <p:ph idx="1"/>
          </p:nvPr>
        </p:nvSpPr>
        <p:spPr/>
        <p:txBody>
          <a:bodyPr>
            <a:normAutofit fontScale="92500" lnSpcReduction="20000"/>
          </a:bodyPr>
          <a:lstStyle/>
          <a:p>
            <a:r>
              <a:rPr lang="en-US" dirty="0" smtClean="0"/>
              <a:t>Project overview</a:t>
            </a:r>
          </a:p>
          <a:p>
            <a:r>
              <a:rPr lang="en-US" dirty="0" smtClean="0"/>
              <a:t>Technology choice</a:t>
            </a:r>
          </a:p>
          <a:p>
            <a:r>
              <a:rPr lang="pl-PL" dirty="0" err="1" smtClean="0"/>
              <a:t>Complementary</a:t>
            </a:r>
            <a:r>
              <a:rPr lang="pl-PL" dirty="0" smtClean="0"/>
              <a:t> </a:t>
            </a:r>
            <a:r>
              <a:rPr lang="pl-PL" dirty="0" err="1" smtClean="0"/>
              <a:t>perspective</a:t>
            </a:r>
            <a:endParaRPr lang="pl-PL" dirty="0" smtClean="0"/>
          </a:p>
          <a:p>
            <a:r>
              <a:rPr lang="en-US" dirty="0" smtClean="0"/>
              <a:t>Distribution</a:t>
            </a:r>
          </a:p>
          <a:p>
            <a:r>
              <a:rPr lang="en-US" dirty="0" smtClean="0"/>
              <a:t>Networking</a:t>
            </a:r>
            <a:r>
              <a:rPr lang="pl-PL" dirty="0" smtClean="0"/>
              <a:t> </a:t>
            </a:r>
            <a:r>
              <a:rPr lang="pl-PL" dirty="0" err="1" smtClean="0"/>
              <a:t>capabilities</a:t>
            </a:r>
            <a:endParaRPr lang="en-US" dirty="0" smtClean="0"/>
          </a:p>
          <a:p>
            <a:r>
              <a:rPr lang="en-US" dirty="0" smtClean="0"/>
              <a:t>Sustainability</a:t>
            </a:r>
          </a:p>
          <a:p>
            <a:r>
              <a:rPr lang="en-US" dirty="0" smtClean="0"/>
              <a:t>Support</a:t>
            </a:r>
          </a:p>
          <a:p>
            <a:r>
              <a:rPr lang="en-US" dirty="0" smtClean="0"/>
              <a:t>Trainings and documentation</a:t>
            </a:r>
            <a:endParaRPr lang="pl-PL" dirty="0" smtClean="0"/>
          </a:p>
          <a:p>
            <a:r>
              <a:rPr lang="pl-PL" dirty="0" err="1" smtClean="0"/>
              <a:t>Further</a:t>
            </a:r>
            <a:r>
              <a:rPr lang="pl-PL" dirty="0" smtClean="0"/>
              <a:t> </a:t>
            </a:r>
            <a:r>
              <a:rPr lang="pl-PL" dirty="0" err="1" smtClean="0"/>
              <a:t>deployments</a:t>
            </a:r>
            <a:endParaRPr lang="en-US" dirty="0" smtClean="0"/>
          </a:p>
          <a:p>
            <a:r>
              <a:rPr lang="en-US" dirty="0" smtClean="0"/>
              <a:t>Take-</a:t>
            </a:r>
            <a:r>
              <a:rPr lang="en-US" dirty="0" err="1" smtClean="0"/>
              <a:t>aways</a:t>
            </a:r>
            <a:endParaRPr lang="en-US" dirty="0"/>
          </a:p>
        </p:txBody>
      </p:sp>
    </p:spTree>
    <p:extLst>
      <p:ext uri="{BB962C8B-B14F-4D97-AF65-F5344CB8AC3E}">
        <p14:creationId xmlns:p14="http://schemas.microsoft.com/office/powerpoint/2010/main" val="2560337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6"/>
          <p:cNvSpPr/>
          <p:nvPr/>
        </p:nvSpPr>
        <p:spPr bwMode="auto">
          <a:xfrm>
            <a:off x="7698376" y="5860348"/>
            <a:ext cx="4432663" cy="954107"/>
          </a:xfrm>
          <a:prstGeom prst="rect">
            <a:avLst/>
          </a:prstGeom>
        </p:spPr>
        <p:txBody>
          <a:bodyPr wrap="square">
            <a:spAutoFit/>
          </a:bodyPr>
          <a:lstStyle/>
          <a:p>
            <a:pPr>
              <a:defRPr/>
            </a:pPr>
            <a:r>
              <a:rPr lang="en-US" sz="1400" b="1" dirty="0">
                <a:solidFill>
                  <a:schemeClr val="bg1"/>
                </a:solidFill>
                <a:ea typeface="Times New Roman ;color:#0433FF;mso-ansi-language:EN-GB"/>
              </a:rPr>
              <a:t>The scientific/academic work is financed from financial resources for science in the years 201</a:t>
            </a:r>
            <a:r>
              <a:rPr lang="pl-PL" sz="1400" b="1" dirty="0">
                <a:solidFill>
                  <a:schemeClr val="bg1"/>
                </a:solidFill>
                <a:ea typeface="Times New Roman ;color:#0433FF;mso-ansi-language:EN-GB"/>
              </a:rPr>
              <a:t>9</a:t>
            </a:r>
            <a:r>
              <a:rPr lang="en-US" sz="1400" b="1" dirty="0">
                <a:solidFill>
                  <a:schemeClr val="bg1"/>
                </a:solidFill>
                <a:ea typeface="Times New Roman ;color:#0433FF;mso-ansi-language:EN-GB"/>
              </a:rPr>
              <a:t> - 20</a:t>
            </a:r>
            <a:r>
              <a:rPr lang="pl-PL" sz="1400" b="1" dirty="0">
                <a:solidFill>
                  <a:schemeClr val="bg1"/>
                </a:solidFill>
                <a:ea typeface="Times New Roman ;color:#0433FF;mso-ansi-language:EN-GB"/>
              </a:rPr>
              <a:t>22</a:t>
            </a:r>
            <a:r>
              <a:rPr lang="en-US" sz="1400" b="1" dirty="0">
                <a:solidFill>
                  <a:schemeClr val="bg1"/>
                </a:solidFill>
                <a:ea typeface="Times New Roman ;color:#0433FF;mso-ansi-language:EN-GB"/>
              </a:rPr>
              <a:t> granted for the realization of the international project  co-financed by Polish Ministry of Science and Higher Education.</a:t>
            </a:r>
            <a:endParaRPr lang="pl-PL" sz="1400" dirty="0">
              <a:solidFill>
                <a:schemeClr val="bg1"/>
              </a:solidFill>
            </a:endParaRPr>
          </a:p>
        </p:txBody>
      </p:sp>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9822727" y="4984962"/>
            <a:ext cx="2033913" cy="748294"/>
          </a:xfrm>
          <a:prstGeom prst="rect">
            <a:avLst/>
          </a:prstGeom>
        </p:spPr>
      </p:pic>
    </p:spTree>
    <p:extLst>
      <p:ext uri="{BB962C8B-B14F-4D97-AF65-F5344CB8AC3E}">
        <p14:creationId xmlns:p14="http://schemas.microsoft.com/office/powerpoint/2010/main" val="1122073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92500" lnSpcReduction="10000"/>
          </a:bodyPr>
          <a:lstStyle/>
          <a:p>
            <a:r>
              <a:rPr lang="pl-PL" dirty="0" smtClean="0"/>
              <a:t>User </a:t>
            </a:r>
            <a:r>
              <a:rPr lang="pl-PL" dirty="0"/>
              <a:t>s</a:t>
            </a:r>
            <a:r>
              <a:rPr lang="en-US" dirty="0" err="1" smtClean="0"/>
              <a:t>urvey</a:t>
            </a:r>
            <a:r>
              <a:rPr lang="en-US" dirty="0" smtClean="0"/>
              <a:t> results - inexpensive measurement device but with known capabilities</a:t>
            </a:r>
          </a:p>
          <a:p>
            <a:r>
              <a:rPr lang="en-US" dirty="0" smtClean="0"/>
              <a:t>Low cost </a:t>
            </a:r>
            <a:r>
              <a:rPr lang="pl-PL" dirty="0" err="1" smtClean="0"/>
              <a:t>deployment</a:t>
            </a:r>
            <a:r>
              <a:rPr lang="pl-PL" dirty="0" smtClean="0"/>
              <a:t> </a:t>
            </a:r>
            <a:r>
              <a:rPr lang="en-US" dirty="0" smtClean="0"/>
              <a:t>target</a:t>
            </a:r>
          </a:p>
          <a:p>
            <a:r>
              <a:rPr lang="en-US" dirty="0" smtClean="0"/>
              <a:t>Low entry work (preinstalled setup)</a:t>
            </a:r>
          </a:p>
          <a:p>
            <a:r>
              <a:rPr lang="en-US" dirty="0" smtClean="0"/>
              <a:t>Get first hand experience</a:t>
            </a:r>
          </a:p>
          <a:p>
            <a:r>
              <a:rPr lang="en-US" dirty="0" smtClean="0"/>
              <a:t>Increase awareness and usage in the GÉANT community</a:t>
            </a:r>
          </a:p>
          <a:p>
            <a:r>
              <a:rPr lang="en-US" dirty="0" smtClean="0"/>
              <a:t>For an NREN with an outdated perception of perfSONAR or end-user organization</a:t>
            </a:r>
          </a:p>
          <a:p>
            <a:r>
              <a:rPr lang="en-US" dirty="0" smtClean="0"/>
              <a:t>Useful for custom and numerous deployments</a:t>
            </a:r>
          </a:p>
          <a:p>
            <a:r>
              <a:rPr lang="en-US" dirty="0" smtClean="0"/>
              <a:t>More deployments, more useful perfSONAR is</a:t>
            </a:r>
          </a:p>
        </p:txBody>
      </p:sp>
      <p:sp>
        <p:nvSpPr>
          <p:cNvPr id="3" name="Tytuł 2"/>
          <p:cNvSpPr>
            <a:spLocks noGrp="1"/>
          </p:cNvSpPr>
          <p:nvPr>
            <p:ph type="title"/>
          </p:nvPr>
        </p:nvSpPr>
        <p:spPr/>
        <p:txBody>
          <a:bodyPr>
            <a:normAutofit fontScale="90000"/>
          </a:bodyPr>
          <a:lstStyle/>
          <a:p>
            <a:r>
              <a:rPr lang="pl-PL" dirty="0" err="1" smtClean="0"/>
              <a:t>Inspiration</a:t>
            </a:r>
            <a:r>
              <a:rPr lang="pl-PL" dirty="0" smtClean="0"/>
              <a:t> For the </a:t>
            </a:r>
            <a:r>
              <a:rPr lang="pl-PL" dirty="0"/>
              <a:t>P</a:t>
            </a:r>
            <a:r>
              <a:rPr lang="pl-PL" dirty="0" smtClean="0"/>
              <a:t>roject</a:t>
            </a:r>
            <a:endParaRPr lang="pl-PL" dirty="0"/>
          </a:p>
        </p:txBody>
      </p:sp>
    </p:spTree>
    <p:extLst>
      <p:ext uri="{BB962C8B-B14F-4D97-AF65-F5344CB8AC3E}">
        <p14:creationId xmlns:p14="http://schemas.microsoft.com/office/powerpoint/2010/main" val="333345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77500" lnSpcReduction="20000"/>
          </a:bodyPr>
          <a:lstStyle/>
          <a:p>
            <a:r>
              <a:rPr lang="en-US" dirty="0"/>
              <a:t>Consists of set of low-cost hardware nodes with preinstalled perfSONAR </a:t>
            </a:r>
            <a:r>
              <a:rPr lang="en-US" dirty="0" smtClean="0"/>
              <a:t>software</a:t>
            </a:r>
            <a:endParaRPr lang="pl-PL" dirty="0" smtClean="0"/>
          </a:p>
          <a:p>
            <a:r>
              <a:rPr lang="en-US" dirty="0"/>
              <a:t>Natural evolution of successful Small Nodes </a:t>
            </a:r>
            <a:r>
              <a:rPr lang="en-US" dirty="0" smtClean="0"/>
              <a:t>project</a:t>
            </a:r>
            <a:r>
              <a:rPr lang="pl-PL" dirty="0" smtClean="0"/>
              <a:t> (2016)</a:t>
            </a:r>
            <a:endParaRPr lang="en-US" dirty="0"/>
          </a:p>
          <a:p>
            <a:r>
              <a:rPr lang="en-US" dirty="0" smtClean="0"/>
              <a:t>The </a:t>
            </a:r>
            <a:r>
              <a:rPr lang="en-US" dirty="0"/>
              <a:t>central components that manage the platform elements, gather, store and represent the performance data, are operated and maintained by the GÉANT project</a:t>
            </a:r>
          </a:p>
          <a:p>
            <a:r>
              <a:rPr lang="en-US" dirty="0"/>
              <a:t>Coupled with </a:t>
            </a:r>
            <a:r>
              <a:rPr lang="en-US" dirty="0" smtClean="0"/>
              <a:t>G</a:t>
            </a:r>
            <a:r>
              <a:rPr lang="en-US" dirty="0"/>
              <a:t>É</a:t>
            </a:r>
            <a:r>
              <a:rPr lang="en-US" dirty="0" smtClean="0"/>
              <a:t>ANT </a:t>
            </a:r>
            <a:r>
              <a:rPr lang="en-US" dirty="0"/>
              <a:t>MPs to create a partial mesh for NRENs</a:t>
            </a:r>
          </a:p>
          <a:p>
            <a:r>
              <a:rPr lang="en-US" dirty="0"/>
              <a:t>Small nodes users can shape the predefined setup and configure additional measurements to their needs and get more familiar with the platform</a:t>
            </a:r>
          </a:p>
          <a:p>
            <a:pPr lvl="1"/>
            <a:r>
              <a:rPr lang="en-US" dirty="0"/>
              <a:t>Can become example measurement experimentation and training platform about network measurement, network management, network performance</a:t>
            </a:r>
          </a:p>
          <a:p>
            <a:pPr lvl="1"/>
            <a:r>
              <a:rPr lang="en-US" dirty="0"/>
              <a:t>Can provide an easy way to setup a new perfSONAR small nodes on new small devices (not tied to the hardware) through providing ways for image creation and </a:t>
            </a:r>
            <a:r>
              <a:rPr lang="en-US" dirty="0" smtClean="0"/>
              <a:t>guidelines</a:t>
            </a:r>
            <a:endParaRPr lang="en-US" dirty="0"/>
          </a:p>
        </p:txBody>
      </p:sp>
      <p:sp>
        <p:nvSpPr>
          <p:cNvPr id="3" name="Tytuł 2"/>
          <p:cNvSpPr>
            <a:spLocks noGrp="1"/>
          </p:cNvSpPr>
          <p:nvPr>
            <p:ph type="title"/>
          </p:nvPr>
        </p:nvSpPr>
        <p:spPr/>
        <p:txBody>
          <a:bodyPr>
            <a:normAutofit fontScale="90000"/>
          </a:bodyPr>
          <a:lstStyle/>
          <a:p>
            <a:r>
              <a:rPr lang="en-US" dirty="0"/>
              <a:t>Performance Measurement Platform (PMP project</a:t>
            </a:r>
            <a:r>
              <a:rPr lang="en-US" dirty="0" smtClean="0"/>
              <a:t>)</a:t>
            </a:r>
            <a:endParaRPr lang="pl-PL" dirty="0"/>
          </a:p>
        </p:txBody>
      </p:sp>
    </p:spTree>
    <p:extLst>
      <p:ext uri="{BB962C8B-B14F-4D97-AF65-F5344CB8AC3E}">
        <p14:creationId xmlns:p14="http://schemas.microsoft.com/office/powerpoint/2010/main" val="1265113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566" y="1723604"/>
            <a:ext cx="8719861" cy="4028296"/>
          </a:xfrm>
          <a:prstGeom prst="rect">
            <a:avLst/>
          </a:prstGeom>
        </p:spPr>
      </p:pic>
      <p:sp>
        <p:nvSpPr>
          <p:cNvPr id="3" name="Tytuł 2"/>
          <p:cNvSpPr>
            <a:spLocks noGrp="1"/>
          </p:cNvSpPr>
          <p:nvPr>
            <p:ph type="title"/>
          </p:nvPr>
        </p:nvSpPr>
        <p:spPr/>
        <p:txBody>
          <a:bodyPr>
            <a:normAutofit fontScale="90000"/>
          </a:bodyPr>
          <a:lstStyle/>
          <a:p>
            <a:r>
              <a:rPr lang="pl-PL" dirty="0" smtClean="0"/>
              <a:t>A </a:t>
            </a:r>
            <a:r>
              <a:rPr lang="pl-PL" dirty="0" err="1" smtClean="0"/>
              <a:t>Production</a:t>
            </a:r>
            <a:r>
              <a:rPr lang="pl-PL" dirty="0" smtClean="0"/>
              <a:t> </a:t>
            </a:r>
            <a:r>
              <a:rPr lang="en-US" dirty="0"/>
              <a:t>GÉANT </a:t>
            </a:r>
            <a:r>
              <a:rPr lang="pl-PL" dirty="0" smtClean="0"/>
              <a:t>Service</a:t>
            </a:r>
            <a:endParaRPr lang="pl-PL" dirty="0"/>
          </a:p>
        </p:txBody>
      </p:sp>
      <p:graphicFrame>
        <p:nvGraphicFramePr>
          <p:cNvPr id="4" name="Diagram 3"/>
          <p:cNvGraphicFramePr/>
          <p:nvPr>
            <p:extLst>
              <p:ext uri="{D42A27DB-BD31-4B8C-83A1-F6EECF244321}">
                <p14:modId xmlns:p14="http://schemas.microsoft.com/office/powerpoint/2010/main" val="3732203031"/>
              </p:ext>
            </p:extLst>
          </p:nvPr>
        </p:nvGraphicFramePr>
        <p:xfrm>
          <a:off x="4652919" y="2265770"/>
          <a:ext cx="5870267" cy="4285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0005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98896" y="1428050"/>
            <a:ext cx="7343262" cy="3451447"/>
          </a:xfrm>
        </p:spPr>
        <p:txBody>
          <a:bodyPr/>
          <a:lstStyle/>
          <a:p>
            <a:pPr marL="342900" indent="-342900">
              <a:defRPr sz="2500"/>
            </a:pPr>
            <a:r>
              <a:rPr lang="en-US" dirty="0" smtClean="0"/>
              <a:t>Small size</a:t>
            </a:r>
          </a:p>
          <a:p>
            <a:pPr marL="342900" indent="-342900">
              <a:defRPr sz="2500"/>
            </a:pPr>
            <a:r>
              <a:rPr lang="en-US" dirty="0" smtClean="0"/>
              <a:t>Targeting ~200 Euros/box</a:t>
            </a:r>
          </a:p>
          <a:p>
            <a:pPr marL="342900" indent="-342900">
              <a:defRPr sz="2500"/>
            </a:pPr>
            <a:r>
              <a:rPr lang="en-US" dirty="0" smtClean="0"/>
              <a:t>Multiple considerations but price factor mattered</a:t>
            </a:r>
          </a:p>
          <a:p>
            <a:pPr marL="342900" indent="-342900">
              <a:defRPr sz="2500"/>
            </a:pPr>
            <a:r>
              <a:rPr lang="en-US" dirty="0" smtClean="0"/>
              <a:t>Final choice GIGABYTE BRIX (GB-BACE-3150/3160) with 8GB RAM and 1Gb/s RJ45 LAN</a:t>
            </a:r>
            <a:endParaRPr lang="pl-PL" dirty="0" smtClean="0"/>
          </a:p>
        </p:txBody>
      </p:sp>
      <p:sp>
        <p:nvSpPr>
          <p:cNvPr id="3" name="Tytuł 2"/>
          <p:cNvSpPr>
            <a:spLocks noGrp="1"/>
          </p:cNvSpPr>
          <p:nvPr>
            <p:ph type="title"/>
          </p:nvPr>
        </p:nvSpPr>
        <p:spPr/>
        <p:txBody>
          <a:bodyPr>
            <a:normAutofit fontScale="90000"/>
          </a:bodyPr>
          <a:lstStyle/>
          <a:p>
            <a:r>
              <a:rPr lang="pl-PL" dirty="0" smtClean="0"/>
              <a:t>Technology Choice</a:t>
            </a:r>
            <a:endParaRPr lang="pl-PL" dirty="0"/>
          </a:p>
        </p:txBody>
      </p:sp>
      <p:sp>
        <p:nvSpPr>
          <p:cNvPr id="4" name="Prostokąt zaokrąglony 3"/>
          <p:cNvSpPr/>
          <p:nvPr/>
        </p:nvSpPr>
        <p:spPr>
          <a:xfrm>
            <a:off x="1691235" y="4879497"/>
            <a:ext cx="5980015" cy="175597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2000" dirty="0" smtClean="0"/>
              <a:t>Doesn't mean to replace proper servers</a:t>
            </a:r>
          </a:p>
          <a:p>
            <a:pPr marL="285750" indent="-285750">
              <a:buFont typeface="Arial" panose="020B0604020202020204" pitchFamily="34" charset="0"/>
              <a:buChar char="•"/>
            </a:pPr>
            <a:r>
              <a:rPr lang="en-US" sz="2000" dirty="0" smtClean="0"/>
              <a:t>1G limits large scale users but </a:t>
            </a:r>
            <a:r>
              <a:rPr lang="pl-PL" sz="2000" dirty="0" err="1" smtClean="0"/>
              <a:t>also</a:t>
            </a:r>
            <a:r>
              <a:rPr lang="pl-PL" sz="2000" dirty="0" smtClean="0"/>
              <a:t> </a:t>
            </a:r>
            <a:r>
              <a:rPr lang="en-US" sz="2000" dirty="0" smtClean="0"/>
              <a:t>can be a challenge for smaller NRENs</a:t>
            </a:r>
          </a:p>
          <a:p>
            <a:pPr marL="285750" indent="-285750">
              <a:buFont typeface="Arial" panose="020B0604020202020204" pitchFamily="34" charset="0"/>
              <a:buChar char="•"/>
            </a:pPr>
            <a:r>
              <a:rPr lang="en-US" sz="2000" dirty="0" smtClean="0"/>
              <a:t>Other hardware may be more powerful but is </a:t>
            </a:r>
            <a:r>
              <a:rPr lang="en-US" sz="2000" b="1" dirty="0" smtClean="0"/>
              <a:t>more pricey</a:t>
            </a: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157" y="1428050"/>
            <a:ext cx="2804268" cy="2103201"/>
          </a:xfrm>
          <a:prstGeom prst="rect">
            <a:avLst/>
          </a:prstGeom>
        </p:spPr>
      </p:pic>
      <p:pic>
        <p:nvPicPr>
          <p:cNvPr id="6" name="Symbol zastępczy obrazu 8"/>
          <p:cNvPicPr>
            <a:picLocks noChangeAspect="1"/>
          </p:cNvPicPr>
          <p:nvPr/>
        </p:nvPicPr>
        <p:blipFill>
          <a:blip r:embed="rId3" cstate="print">
            <a:extLst>
              <a:ext uri="{28A0092B-C50C-407E-A947-70E740481C1C}">
                <a14:useLocalDpi xmlns:a14="http://schemas.microsoft.com/office/drawing/2010/main" val="0"/>
              </a:ext>
            </a:extLst>
          </a:blip>
          <a:srcRect l="8393" r="8393"/>
          <a:stretch>
            <a:fillRect/>
          </a:stretch>
        </p:blipFill>
        <p:spPr>
          <a:xfrm>
            <a:off x="7786426" y="3280536"/>
            <a:ext cx="1846106" cy="1663827"/>
          </a:xfrm>
          <a:prstGeom prst="rect">
            <a:avLst/>
          </a:prstGeom>
        </p:spPr>
      </p:pic>
    </p:spTree>
    <p:extLst>
      <p:ext uri="{BB962C8B-B14F-4D97-AF65-F5344CB8AC3E}">
        <p14:creationId xmlns:p14="http://schemas.microsoft.com/office/powerpoint/2010/main" val="1546913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98895" y="1428050"/>
            <a:ext cx="8633637" cy="3451447"/>
          </a:xfrm>
        </p:spPr>
        <p:txBody>
          <a:bodyPr/>
          <a:lstStyle/>
          <a:p>
            <a:r>
              <a:rPr lang="en-US" dirty="0" smtClean="0"/>
              <a:t>perfSONAR-based platform that adds a new perspective to existing deployments</a:t>
            </a:r>
          </a:p>
          <a:p>
            <a:pPr lvl="1"/>
            <a:r>
              <a:rPr lang="en-US" dirty="0" smtClean="0"/>
              <a:t>Low cost</a:t>
            </a:r>
          </a:p>
          <a:p>
            <a:pPr lvl="1"/>
            <a:r>
              <a:rPr lang="en-US" dirty="0" smtClean="0"/>
              <a:t>Preinstalled and preconfigured</a:t>
            </a:r>
          </a:p>
          <a:p>
            <a:r>
              <a:rPr lang="en-US" dirty="0" smtClean="0"/>
              <a:t>A basis for new research work to cover new use-cases</a:t>
            </a:r>
          </a:p>
          <a:p>
            <a:pPr lvl="1"/>
            <a:r>
              <a:rPr lang="en-US" dirty="0" smtClean="0"/>
              <a:t>On-demand measurements</a:t>
            </a:r>
          </a:p>
          <a:p>
            <a:pPr lvl="1"/>
            <a:r>
              <a:rPr lang="en-US" dirty="0" smtClean="0"/>
              <a:t>Campus</a:t>
            </a:r>
            <a:r>
              <a:rPr lang="pl-PL" dirty="0" smtClean="0"/>
              <a:t> </a:t>
            </a:r>
            <a:r>
              <a:rPr lang="pl-PL" dirty="0" err="1" smtClean="0"/>
              <a:t>deployment</a:t>
            </a:r>
            <a:endParaRPr lang="en-US" dirty="0" smtClean="0"/>
          </a:p>
          <a:p>
            <a:pPr lvl="1"/>
            <a:r>
              <a:rPr lang="en-US" dirty="0" smtClean="0"/>
              <a:t>New ways of visualization</a:t>
            </a:r>
            <a:endParaRPr lang="en-US" dirty="0"/>
          </a:p>
        </p:txBody>
      </p:sp>
      <p:sp>
        <p:nvSpPr>
          <p:cNvPr id="3" name="Tytuł 2"/>
          <p:cNvSpPr>
            <a:spLocks noGrp="1"/>
          </p:cNvSpPr>
          <p:nvPr>
            <p:ph type="title"/>
          </p:nvPr>
        </p:nvSpPr>
        <p:spPr/>
        <p:txBody>
          <a:bodyPr>
            <a:normAutofit fontScale="90000"/>
          </a:bodyPr>
          <a:lstStyle/>
          <a:p>
            <a:r>
              <a:rPr lang="pl-PL" dirty="0" err="1" smtClean="0"/>
              <a:t>Complementary</a:t>
            </a:r>
            <a:r>
              <a:rPr lang="pl-PL" dirty="0" smtClean="0"/>
              <a:t> </a:t>
            </a:r>
            <a:r>
              <a:rPr lang="pl-PL" dirty="0" err="1"/>
              <a:t>P</a:t>
            </a:r>
            <a:r>
              <a:rPr lang="pl-PL" dirty="0" err="1" smtClean="0"/>
              <a:t>erspective</a:t>
            </a:r>
            <a:endParaRPr lang="pl-PL" dirty="0"/>
          </a:p>
        </p:txBody>
      </p:sp>
      <p:sp>
        <p:nvSpPr>
          <p:cNvPr id="4" name="Prostokąt zaokrąglony 3"/>
          <p:cNvSpPr/>
          <p:nvPr/>
        </p:nvSpPr>
        <p:spPr>
          <a:xfrm>
            <a:off x="1691235" y="4879497"/>
            <a:ext cx="5980015" cy="175597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2000" dirty="0" smtClean="0"/>
              <a:t>NRENs </a:t>
            </a:r>
            <a:r>
              <a:rPr lang="en-US" sz="2000" dirty="0" smtClean="0"/>
              <a:t>are primary targets but </a:t>
            </a:r>
            <a:r>
              <a:rPr lang="en-US" sz="2000" dirty="0" smtClean="0"/>
              <a:t>outcomes </a:t>
            </a:r>
            <a:r>
              <a:rPr lang="en-US" sz="2000" dirty="0" smtClean="0"/>
              <a:t>useful not only to a limited population of users</a:t>
            </a:r>
          </a:p>
          <a:p>
            <a:pPr marL="285750" indent="-285750">
              <a:buFont typeface="Arial" panose="020B0604020202020204" pitchFamily="34" charset="0"/>
              <a:buChar char="•"/>
            </a:pPr>
            <a:r>
              <a:rPr lang="en-US" sz="2000" dirty="0" smtClean="0"/>
              <a:t>Global </a:t>
            </a:r>
            <a:r>
              <a:rPr lang="en-US" sz="2000" b="1" dirty="0" smtClean="0"/>
              <a:t>integration of features is challenging</a:t>
            </a:r>
            <a:endParaRPr lang="en-US" sz="2000" b="1" dirty="0"/>
          </a:p>
        </p:txBody>
      </p:sp>
    </p:spTree>
    <p:extLst>
      <p:ext uri="{BB962C8B-B14F-4D97-AF65-F5344CB8AC3E}">
        <p14:creationId xmlns:p14="http://schemas.microsoft.com/office/powerpoint/2010/main" val="126223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267001" y="1136073"/>
            <a:ext cx="1974226" cy="2632302"/>
          </a:xfrm>
        </p:spPr>
      </p:pic>
      <p:sp>
        <p:nvSpPr>
          <p:cNvPr id="3" name="Tytuł 2"/>
          <p:cNvSpPr>
            <a:spLocks noGrp="1"/>
          </p:cNvSpPr>
          <p:nvPr>
            <p:ph type="title"/>
          </p:nvPr>
        </p:nvSpPr>
        <p:spPr/>
        <p:txBody>
          <a:bodyPr>
            <a:normAutofit fontScale="90000"/>
          </a:bodyPr>
          <a:lstStyle/>
          <a:p>
            <a:r>
              <a:rPr lang="pl-PL" dirty="0" smtClean="0"/>
              <a:t>Distribution</a:t>
            </a:r>
            <a:endParaRPr lang="pl-PL" dirty="0"/>
          </a:p>
        </p:txBody>
      </p:sp>
      <p:sp>
        <p:nvSpPr>
          <p:cNvPr id="4" name="Prostokąt zaokrąglony 3"/>
          <p:cNvSpPr/>
          <p:nvPr/>
        </p:nvSpPr>
        <p:spPr>
          <a:xfrm>
            <a:off x="1691235" y="4879497"/>
            <a:ext cx="5980015" cy="175597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2000" dirty="0" smtClean="0"/>
              <a:t>Direct distribution important but the </a:t>
            </a:r>
            <a:r>
              <a:rPr lang="en-US" sz="2000" b="1" dirty="0" smtClean="0"/>
              <a:t>pace seems not sufficient</a:t>
            </a:r>
          </a:p>
          <a:p>
            <a:pPr marL="285750" indent="-285750">
              <a:buFont typeface="Arial" panose="020B0604020202020204" pitchFamily="34" charset="0"/>
              <a:buChar char="•"/>
            </a:pPr>
            <a:r>
              <a:rPr lang="en-US" sz="2000" dirty="0" smtClean="0"/>
              <a:t>Not easy to reach all project partners through direct channel</a:t>
            </a:r>
          </a:p>
          <a:p>
            <a:pPr marL="285750" indent="-285750">
              <a:buFont typeface="Arial" panose="020B0604020202020204" pitchFamily="34" charset="0"/>
              <a:buChar char="•"/>
            </a:pPr>
            <a:r>
              <a:rPr lang="en-US" sz="2000" dirty="0" smtClean="0"/>
              <a:t>Free distribution model is not a guarantee of quick success</a:t>
            </a:r>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8859" y="3581401"/>
            <a:ext cx="2307771" cy="1730828"/>
          </a:xfrm>
          <a:prstGeom prst="rect">
            <a:avLst/>
          </a:prstGeom>
        </p:spPr>
      </p:pic>
      <p:sp>
        <p:nvSpPr>
          <p:cNvPr id="7" name="Symbol zastępczy zawartości 1"/>
          <p:cNvSpPr txBox="1">
            <a:spLocks/>
          </p:cNvSpPr>
          <p:nvPr/>
        </p:nvSpPr>
        <p:spPr>
          <a:xfrm>
            <a:off x="998896" y="1428050"/>
            <a:ext cx="7343262" cy="34514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defRPr sz="2500"/>
            </a:pPr>
            <a:endParaRPr lang="en-US" sz="2500" dirty="0" smtClean="0"/>
          </a:p>
        </p:txBody>
      </p:sp>
      <p:sp>
        <p:nvSpPr>
          <p:cNvPr id="8" name="Symbol zastępczy zawartości 1"/>
          <p:cNvSpPr txBox="1">
            <a:spLocks/>
          </p:cNvSpPr>
          <p:nvPr/>
        </p:nvSpPr>
        <p:spPr>
          <a:xfrm>
            <a:off x="1151296" y="1580450"/>
            <a:ext cx="7343262" cy="32990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defRPr sz="2500"/>
            </a:pPr>
            <a:r>
              <a:rPr lang="en-US" dirty="0" smtClean="0"/>
              <a:t>Recognizes the diversity of various communities</a:t>
            </a:r>
          </a:p>
          <a:p>
            <a:pPr marL="800100" lvl="1" indent="-342900">
              <a:defRPr sz="2500"/>
            </a:pPr>
            <a:r>
              <a:rPr lang="en-US" dirty="0" smtClean="0"/>
              <a:t>NRENs (GN4 project partners)</a:t>
            </a:r>
          </a:p>
          <a:p>
            <a:pPr marL="800100" lvl="1" indent="-342900">
              <a:defRPr sz="2500"/>
            </a:pPr>
            <a:r>
              <a:rPr lang="en-US" dirty="0" smtClean="0"/>
              <a:t>Individual organizations</a:t>
            </a:r>
          </a:p>
          <a:p>
            <a:pPr marL="800100" lvl="1" indent="-342900">
              <a:defRPr sz="2500"/>
            </a:pPr>
            <a:r>
              <a:rPr lang="en-US" dirty="0" smtClean="0"/>
              <a:t>GÉANT </a:t>
            </a:r>
            <a:r>
              <a:rPr lang="en-US" dirty="0" smtClean="0"/>
              <a:t>partners</a:t>
            </a:r>
            <a:endParaRPr lang="en-US" dirty="0" smtClean="0"/>
          </a:p>
          <a:p>
            <a:pPr marL="342900" indent="-342900">
              <a:defRPr sz="2500"/>
            </a:pPr>
            <a:r>
              <a:rPr lang="en-US" dirty="0" smtClean="0"/>
              <a:t>Free of charge model</a:t>
            </a:r>
          </a:p>
          <a:p>
            <a:pPr marL="342900" indent="-342900">
              <a:defRPr sz="2500"/>
            </a:pPr>
            <a:r>
              <a:rPr lang="en-US" dirty="0" smtClean="0"/>
              <a:t>Distribution of nodes mainly at various events</a:t>
            </a:r>
          </a:p>
          <a:p>
            <a:pPr marL="800100" lvl="1" indent="-342900">
              <a:defRPr sz="2500"/>
            </a:pPr>
            <a:r>
              <a:rPr lang="pl-PL" dirty="0" smtClean="0"/>
              <a:t>W</a:t>
            </a:r>
            <a:r>
              <a:rPr lang="en-US" dirty="0" smtClean="0"/>
              <a:t>e benefit from direct interaction</a:t>
            </a:r>
            <a:endParaRPr lang="en-US" dirty="0"/>
          </a:p>
        </p:txBody>
      </p:sp>
    </p:spTree>
    <p:extLst>
      <p:ext uri="{BB962C8B-B14F-4D97-AF65-F5344CB8AC3E}">
        <p14:creationId xmlns:p14="http://schemas.microsoft.com/office/powerpoint/2010/main" val="3059027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dirty="0" smtClean="0"/>
              <a:t>Networking </a:t>
            </a:r>
            <a:r>
              <a:rPr lang="pl-PL" dirty="0" err="1"/>
              <a:t>C</a:t>
            </a:r>
            <a:r>
              <a:rPr lang="pl-PL" dirty="0" err="1" smtClean="0"/>
              <a:t>apabilities</a:t>
            </a:r>
            <a:r>
              <a:rPr lang="pl-PL" dirty="0" smtClean="0"/>
              <a:t> (1/2)</a:t>
            </a:r>
            <a:endParaRPr lang="pl-PL" dirty="0"/>
          </a:p>
        </p:txBody>
      </p:sp>
      <p:sp>
        <p:nvSpPr>
          <p:cNvPr id="4" name="Prostokąt zaokrąglony 3"/>
          <p:cNvSpPr/>
          <p:nvPr/>
        </p:nvSpPr>
        <p:spPr>
          <a:xfrm>
            <a:off x="1691235" y="4879497"/>
            <a:ext cx="5980015" cy="175597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2000" dirty="0" smtClean="0"/>
              <a:t>Providing </a:t>
            </a:r>
            <a:r>
              <a:rPr lang="en-US" sz="2000" b="1" dirty="0" smtClean="0"/>
              <a:t>IPv6 connectivity </a:t>
            </a:r>
            <a:r>
              <a:rPr lang="pl-PL" sz="2000" dirty="0" smtClean="0"/>
              <a:t>service </a:t>
            </a:r>
            <a:r>
              <a:rPr lang="en-US" sz="2000" dirty="0" smtClean="0"/>
              <a:t>still an issue</a:t>
            </a:r>
          </a:p>
          <a:p>
            <a:pPr marL="285750" indent="-285750">
              <a:buFont typeface="Arial" panose="020B0604020202020204" pitchFamily="34" charset="0"/>
              <a:buChar char="•"/>
            </a:pPr>
            <a:r>
              <a:rPr lang="en-US" sz="2000" dirty="0" smtClean="0"/>
              <a:t>IPv6 coverage </a:t>
            </a:r>
            <a:r>
              <a:rPr lang="pl-PL" sz="2000" dirty="0" smtClean="0"/>
              <a:t>data </a:t>
            </a:r>
            <a:r>
              <a:rPr lang="pl-PL" sz="2000" dirty="0" err="1" smtClean="0"/>
              <a:t>matches</a:t>
            </a:r>
            <a:r>
              <a:rPr lang="en-US" sz="2000" dirty="0" smtClean="0"/>
              <a:t> other s</a:t>
            </a:r>
            <a:r>
              <a:rPr lang="pl-PL" sz="2000" dirty="0" err="1" smtClean="0"/>
              <a:t>tatistics</a:t>
            </a:r>
            <a:endParaRPr lang="en-US" sz="2000" dirty="0" smtClean="0"/>
          </a:p>
          <a:p>
            <a:pPr marL="285750" indent="-285750">
              <a:buFont typeface="Arial" panose="020B0604020202020204" pitchFamily="34" charset="0"/>
              <a:buChar char="•"/>
            </a:pPr>
            <a:r>
              <a:rPr lang="en-US" sz="2000" dirty="0" smtClean="0"/>
              <a:t>Performance monitoring should implement both types of measurements to follow user traffic patterns</a:t>
            </a: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4273" y="1270903"/>
            <a:ext cx="4530166" cy="2427157"/>
          </a:xfrm>
          <a:prstGeom prst="rect">
            <a:avLst/>
          </a:prstGeom>
        </p:spPr>
      </p:pic>
      <p:sp>
        <p:nvSpPr>
          <p:cNvPr id="6" name="pole tekstowe 5"/>
          <p:cNvSpPr txBox="1"/>
          <p:nvPr/>
        </p:nvSpPr>
        <p:spPr>
          <a:xfrm>
            <a:off x="7942071" y="3498005"/>
            <a:ext cx="3222368" cy="400110"/>
          </a:xfrm>
          <a:prstGeom prst="rect">
            <a:avLst/>
          </a:prstGeom>
          <a:noFill/>
        </p:spPr>
        <p:txBody>
          <a:bodyPr wrap="square" rtlCol="0">
            <a:spAutoFit/>
          </a:bodyPr>
          <a:lstStyle/>
          <a:p>
            <a:r>
              <a:rPr lang="en-US" sz="1000" dirty="0"/>
              <a:t>Countries with IPv6 deployment greater than 5</a:t>
            </a:r>
            <a:r>
              <a:rPr lang="en-US" sz="1000" dirty="0" smtClean="0"/>
              <a:t>%</a:t>
            </a:r>
            <a:r>
              <a:rPr lang="pl-PL" sz="1000" dirty="0" smtClean="0"/>
              <a:t>, „</a:t>
            </a:r>
            <a:r>
              <a:rPr lang="en-US" sz="1000" dirty="0" smtClean="0"/>
              <a:t>State </a:t>
            </a:r>
            <a:r>
              <a:rPr lang="en-US" sz="1000" dirty="0"/>
              <a:t>of IPv6 </a:t>
            </a:r>
            <a:r>
              <a:rPr lang="en-US" sz="1000" dirty="0" smtClean="0"/>
              <a:t>Deployment</a:t>
            </a:r>
            <a:r>
              <a:rPr lang="pl-PL" sz="1000" dirty="0" smtClean="0"/>
              <a:t> </a:t>
            </a:r>
            <a:r>
              <a:rPr lang="en-US" sz="1000" dirty="0" smtClean="0"/>
              <a:t>2018</a:t>
            </a:r>
            <a:r>
              <a:rPr lang="pl-PL" sz="1000" dirty="0"/>
              <a:t>”, https://www.internetsociety.org/</a:t>
            </a:r>
          </a:p>
        </p:txBody>
      </p:sp>
      <p:sp>
        <p:nvSpPr>
          <p:cNvPr id="2" name="Symbol zastępczy zawartości 1"/>
          <p:cNvSpPr>
            <a:spLocks noGrp="1"/>
          </p:cNvSpPr>
          <p:nvPr>
            <p:ph idx="1"/>
          </p:nvPr>
        </p:nvSpPr>
        <p:spPr>
          <a:xfrm>
            <a:off x="998896" y="1428050"/>
            <a:ext cx="4762634" cy="3451447"/>
          </a:xfrm>
        </p:spPr>
        <p:txBody>
          <a:bodyPr/>
          <a:lstStyle/>
          <a:p>
            <a:r>
              <a:rPr lang="en-US" dirty="0" smtClean="0"/>
              <a:t>perfSONAR is capable running both IPv4 and IPv6 measurements</a:t>
            </a:r>
          </a:p>
          <a:p>
            <a:pPr lvl="1"/>
            <a:r>
              <a:rPr lang="en-US" dirty="0" smtClean="0"/>
              <a:t>Dual stack recommended</a:t>
            </a:r>
          </a:p>
          <a:p>
            <a:r>
              <a:rPr lang="en-US" dirty="0" smtClean="0"/>
              <a:t>PMP has ~</a:t>
            </a:r>
            <a:r>
              <a:rPr lang="pl-PL" dirty="0" smtClean="0"/>
              <a:t>66</a:t>
            </a:r>
            <a:r>
              <a:rPr lang="en-US" dirty="0" smtClean="0"/>
              <a:t>% of IPv6 interfaces coverage</a:t>
            </a:r>
          </a:p>
          <a:p>
            <a:pPr lvl="1"/>
            <a:r>
              <a:rPr lang="en-US" dirty="0" smtClean="0"/>
              <a:t>~30% of interfaces in the whole perfSONAR world</a:t>
            </a:r>
          </a:p>
        </p:txBody>
      </p:sp>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7487" y="4310854"/>
            <a:ext cx="1401359" cy="382649"/>
          </a:xfrm>
          <a:prstGeom prst="rect">
            <a:avLst/>
          </a:prstGeom>
        </p:spPr>
      </p:pic>
      <p:sp>
        <p:nvSpPr>
          <p:cNvPr id="8" name="pole tekstowe 7"/>
          <p:cNvSpPr txBox="1"/>
          <p:nvPr/>
        </p:nvSpPr>
        <p:spPr>
          <a:xfrm>
            <a:off x="5934376" y="3960092"/>
            <a:ext cx="3618878" cy="830997"/>
          </a:xfrm>
          <a:prstGeom prst="rect">
            <a:avLst/>
          </a:prstGeom>
          <a:noFill/>
        </p:spPr>
        <p:txBody>
          <a:bodyPr wrap="square" rtlCol="0">
            <a:spAutoFit/>
          </a:bodyPr>
          <a:lstStyle/>
          <a:p>
            <a:r>
              <a:rPr lang="pl-PL" dirty="0"/>
              <a:t>In 2018 38</a:t>
            </a:r>
            <a:r>
              <a:rPr lang="pl-PL" dirty="0" smtClean="0"/>
              <a:t>% of </a:t>
            </a:r>
            <a:r>
              <a:rPr lang="pl-PL" dirty="0"/>
              <a:t>RIPE </a:t>
            </a:r>
            <a:r>
              <a:rPr lang="pl-PL" dirty="0" smtClean="0"/>
              <a:t>Atlas </a:t>
            </a:r>
            <a:r>
              <a:rPr lang="pl-PL" dirty="0" err="1" smtClean="0"/>
              <a:t>had</a:t>
            </a:r>
            <a:r>
              <a:rPr lang="pl-PL" dirty="0" smtClean="0"/>
              <a:t> </a:t>
            </a:r>
            <a:r>
              <a:rPr lang="pl-PL" dirty="0"/>
              <a:t>IPv6</a:t>
            </a:r>
          </a:p>
          <a:p>
            <a:r>
              <a:rPr lang="pl-PL" sz="1000" dirty="0" smtClean="0"/>
              <a:t>(Source, RIPE Atlas: </a:t>
            </a:r>
            <a:r>
              <a:rPr lang="pl-PL" sz="1000" dirty="0"/>
              <a:t>https://</a:t>
            </a:r>
            <a:r>
              <a:rPr lang="pl-PL" sz="1000" dirty="0" smtClean="0"/>
              <a:t>labs.ripe.net/Members/stephen_strowes/ipv6-launchiversary-a-review-from-ripe-atlas-and-k-root)</a:t>
            </a:r>
            <a:endParaRPr lang="pl-PL" sz="1000" dirty="0"/>
          </a:p>
        </p:txBody>
      </p:sp>
    </p:spTree>
    <p:extLst>
      <p:ext uri="{BB962C8B-B14F-4D97-AF65-F5344CB8AC3E}">
        <p14:creationId xmlns:p14="http://schemas.microsoft.com/office/powerpoint/2010/main" val="2656627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ÉANT Presentation Template - January 2019.potx" id="{C75197DE-6BC4-482B-99D9-4AADF1BC1D3E}" vid="{F0D53517-DC4C-42F8-B944-CCCDD25CB367}"/>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ÉANT Presentation Template - January 2019.potx" id="{C75197DE-6BC4-482B-99D9-4AADF1BC1D3E}" vid="{5273F204-CA29-4970-A291-96C38A254A9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ÉANT Presentation Template - January 2019.potx" id="{C75197DE-6BC4-482B-99D9-4AADF1BC1D3E}" vid="{4F2CA9C0-1B7A-4C8E-87BD-92F52FBB38D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_x0020_ID xmlns="33c70a20-266a-45ad-bf4a-dd457e1766dc"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EC0D0CCC116D824E94D5197157A71E74" ma:contentTypeVersion="5" ma:contentTypeDescription="Create a new document." ma:contentTypeScope="" ma:versionID="7f6224cdd2b6403ec951e9bde439408e">
  <xsd:schema xmlns:xsd="http://www.w3.org/2001/XMLSchema" xmlns:xs="http://www.w3.org/2001/XMLSchema" xmlns:p="http://schemas.microsoft.com/office/2006/metadata/properties" xmlns:ns2="e2e8627e-9120-4592-bf70-1c86d23ddb27" xmlns:ns3="33c70a20-266a-45ad-bf4a-dd457e1766dc" targetNamespace="http://schemas.microsoft.com/office/2006/metadata/properties" ma:root="true" ma:fieldsID="562224ac87c608219a36e8f3c48ed8c7" ns2:_="" ns3:_="">
    <xsd:import namespace="e2e8627e-9120-4592-bf70-1c86d23ddb27"/>
    <xsd:import namespace="33c70a20-266a-45ad-bf4a-dd457e1766dc"/>
    <xsd:element name="properties">
      <xsd:complexType>
        <xsd:sequence>
          <xsd:element name="documentManagement">
            <xsd:complexType>
              <xsd:all>
                <xsd:element ref="ns2:_dlc_DocId" minOccurs="0"/>
                <xsd:element ref="ns2:_dlc_DocIdUrl" minOccurs="0"/>
                <xsd:element ref="ns2:_dlc_DocIdPersistId" minOccurs="0"/>
                <xsd:element ref="ns3:Document_x0020_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e8627e-9120-4592-bf70-1c86d23ddb2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3c70a20-266a-45ad-bf4a-dd457e1766dc" elementFormDefault="qualified">
    <xsd:import namespace="http://schemas.microsoft.com/office/2006/documentManagement/types"/>
    <xsd:import namespace="http://schemas.microsoft.com/office/infopath/2007/PartnerControls"/>
    <xsd:element name="Document_x0020_ID" ma:index="11" nillable="true" ma:displayName="Document ID" ma:description="This column will be updated automatically 1 minute after the document is added." ma:internalName="Document_x0020_I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7D2B90-AB67-48DF-A1BF-15BE24952868}">
  <ds:schemaRefs>
    <ds:schemaRef ds:uri="http://schemas.microsoft.com/sharepoint/events"/>
  </ds:schemaRefs>
</ds:datastoreItem>
</file>

<file path=customXml/itemProps2.xml><?xml version="1.0" encoding="utf-8"?>
<ds:datastoreItem xmlns:ds="http://schemas.openxmlformats.org/officeDocument/2006/customXml" ds:itemID="{8649602F-C3B1-4A2D-B384-20C27439F6A5}">
  <ds:schemaRefs>
    <ds:schemaRef ds:uri="http://schemas.microsoft.com/sharepoint/v3/contenttype/forms"/>
  </ds:schemaRefs>
</ds:datastoreItem>
</file>

<file path=customXml/itemProps3.xml><?xml version="1.0" encoding="utf-8"?>
<ds:datastoreItem xmlns:ds="http://schemas.openxmlformats.org/officeDocument/2006/customXml" ds:itemID="{DD12A78A-BF01-44C7-9E35-6D822C0E8866}">
  <ds:schemaRef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e2e8627e-9120-4592-bf70-1c86d23ddb27"/>
    <ds:schemaRef ds:uri="http://purl.org/dc/terms/"/>
    <ds:schemaRef ds:uri="33c70a20-266a-45ad-bf4a-dd457e1766dc"/>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B7B76CD9-3629-4B2B-B563-F4B784323C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e8627e-9120-4592-bf70-1c86d23ddb27"/>
    <ds:schemaRef ds:uri="33c70a20-266a-45ad-bf4a-dd457e1766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GÉANT Presentation Template - January 2019</Template>
  <TotalTime>5811</TotalTime>
  <Words>1216</Words>
  <Application>Microsoft Office PowerPoint</Application>
  <PresentationFormat>Panoramiczny</PresentationFormat>
  <Paragraphs>162</Paragraphs>
  <Slides>20</Slides>
  <Notes>12</Notes>
  <HiddenSlides>0</HiddenSlides>
  <MMClips>0</MMClips>
  <ScaleCrop>false</ScaleCrop>
  <HeadingPairs>
    <vt:vector size="6" baseType="variant">
      <vt:variant>
        <vt:lpstr>Używane czcionki</vt:lpstr>
      </vt:variant>
      <vt:variant>
        <vt:i4>4</vt:i4>
      </vt:variant>
      <vt:variant>
        <vt:lpstr>Motyw</vt:lpstr>
      </vt:variant>
      <vt:variant>
        <vt:i4>3</vt:i4>
      </vt:variant>
      <vt:variant>
        <vt:lpstr>Tytuły slajdów</vt:lpstr>
      </vt:variant>
      <vt:variant>
        <vt:i4>20</vt:i4>
      </vt:variant>
    </vt:vector>
  </HeadingPairs>
  <TitlesOfParts>
    <vt:vector size="27" baseType="lpstr">
      <vt:lpstr>Arial</vt:lpstr>
      <vt:lpstr>Calibri</vt:lpstr>
      <vt:lpstr>Calibri Light</vt:lpstr>
      <vt:lpstr>Times New Roman ;color:#0433FF;mso-ansi-language:EN-GB</vt:lpstr>
      <vt:lpstr>Custom Design</vt:lpstr>
      <vt:lpstr>1_Custom Design</vt:lpstr>
      <vt:lpstr>Office Theme</vt:lpstr>
      <vt:lpstr>Prezentacja programu PowerPoint</vt:lpstr>
      <vt:lpstr>Agenda</vt:lpstr>
      <vt:lpstr>Inspiration For the Project</vt:lpstr>
      <vt:lpstr>Performance Measurement Platform (PMP project)</vt:lpstr>
      <vt:lpstr>A Production GÉANT Service</vt:lpstr>
      <vt:lpstr>Technology Choice</vt:lpstr>
      <vt:lpstr>Complementary Perspective</vt:lpstr>
      <vt:lpstr>Distribution</vt:lpstr>
      <vt:lpstr>Networking Capabilities (1/2)</vt:lpstr>
      <vt:lpstr>Networking Capabilities (2/2)</vt:lpstr>
      <vt:lpstr>People Sustainability</vt:lpstr>
      <vt:lpstr>Technical Sustainability</vt:lpstr>
      <vt:lpstr>Support</vt:lpstr>
      <vt:lpstr>Trainings and documentation</vt:lpstr>
      <vt:lpstr>Leveraging Project Suport to Extend perfSONAR Footprint</vt:lpstr>
      <vt:lpstr>Take-aways (1/2)</vt:lpstr>
      <vt:lpstr>Take-aways (2/)</vt:lpstr>
      <vt:lpstr>Get Involved!</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Performance Measurement Platform. Leassons learned from operation</dc:title>
  <dc:creator>Szymon Trocha</dc:creator>
  <cp:lastModifiedBy>Szymon Trocha</cp:lastModifiedBy>
  <cp:revision>85</cp:revision>
  <cp:lastPrinted>2019-05-27T07:31:21Z</cp:lastPrinted>
  <dcterms:created xsi:type="dcterms:W3CDTF">2019-05-23T00:13:13Z</dcterms:created>
  <dcterms:modified xsi:type="dcterms:W3CDTF">2019-05-27T10:49:40Z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0x010100EC0D0CCC116D824E94D5197157A71E74</vt:lpwstr>
  </property>
</Properties>
</file>