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  <p:sldMasterId id="2147483688" r:id="rId6"/>
    <p:sldMasterId id="2147483648" r:id="rId7"/>
  </p:sldMasterIdLst>
  <p:notesMasterIdLst>
    <p:notesMasterId r:id="rId14"/>
  </p:notesMasterIdLst>
  <p:sldIdLst>
    <p:sldId id="362" r:id="rId8"/>
    <p:sldId id="501" r:id="rId9"/>
    <p:sldId id="502" r:id="rId10"/>
    <p:sldId id="504" r:id="rId11"/>
    <p:sldId id="505" r:id="rId12"/>
    <p:sldId id="5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1"/>
    <a:srgbClr val="ED1556"/>
    <a:srgbClr val="E24301"/>
    <a:srgbClr val="003F5F"/>
    <a:srgbClr val="A7B3B4"/>
    <a:srgbClr val="CC007B"/>
    <a:srgbClr val="712177"/>
    <a:srgbClr val="99BDCB"/>
    <a:srgbClr val="4C7F94"/>
    <a:srgbClr val="C7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703" autoAdjust="0"/>
  </p:normalViewPr>
  <p:slideViewPr>
    <p:cSldViewPr snapToGrid="0">
      <p:cViewPr varScale="1">
        <p:scale>
          <a:sx n="119" d="100"/>
          <a:sy n="119" d="100"/>
        </p:scale>
        <p:origin x="17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1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let's unwrap "student affiliation validation" and why it's desirable to have a secure, authoritative means of providing it. Being a student has many perks, not least among them the availability of services that are designed for those in academia or offer a discount. For students, though, this can mean a tiresome process of presenting a valid student card to an online service to identify themselves, which is also undesirable for privacy reasons.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services, it is critical to know if someone requesting access or a discount is indeed entitled to it – are they affiliated with an institution, and how can that be validated?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well known that there is a market for student validation; numerous commercial companies have built successful businesses on it.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InAcademia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aims to give back financially to the community, as without the existence of identity federations, and their operators, such a service would not be feasible. We hope that in carefully developing a model with this community-first approach, it helps pave the way for other new services that are not only self-sustaining financially but have potential to contribute back to the community from which they are born.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InAcademia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aims to generate revenue via a business model which charges a small fee per successful validation.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7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InAcademia leverages the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infrastructure of eduGAIN.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do not need to join an identity federation, but simply implement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InAcademia's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"I'm a student" button on their website, which when clicked by a user, directs the user to their institution's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IdP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a process they will be familiar with from accessing typical educational online resources. By entering their institutional credentials, a validation in the form of "yes/no" is passed back to the service, and the user is directed back to the merchant.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it’s an unsuccessful validation, the user gets an error message.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2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We’re in pilot now and working through the development of a sustainable business model.</a:t>
            </a:r>
          </a:p>
          <a:p>
            <a:r>
              <a:rPr lang="en-GB" dirty="0"/>
              <a:t>Our aim is to complete the pilot and approvals of service launch early 2020. </a:t>
            </a:r>
          </a:p>
          <a:p>
            <a:r>
              <a:rPr lang="en-GB" dirty="0"/>
              <a:t>Note that there are two variants to the service: Commercial and Community, where the Community variant doesn’t carry a charge. The criteria for this is being defined, and is likely to be along the lines of non-profit organisations who contribute to the collaboration of R&amp;E.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9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all this to work on a wide scale, InAcademia needs to be enabled as a service provider at the Federation and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IdP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worked previously with federation ops in NL and De to successfully introduce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InAcadmea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their federations and we would like to repeat that with the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orthers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  <a:p>
            <a:r>
              <a:rPr lang="en-GB" dirty="0" smtClean="0"/>
              <a:t>Share </a:t>
            </a:r>
            <a:r>
              <a:rPr lang="en-GB" dirty="0"/>
              <a:t>this message: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By enabling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InAcademia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Service Provider, your users can access a whole host of great services and discounts that are not available otherwise;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For the IDP administrator, this also means not having to set up individual agreements with all those services you’d like your users to benefit from being able to access.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5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2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-522517" y="0"/>
            <a:ext cx="13049795" cy="6908717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882914" y="1834440"/>
            <a:ext cx="631137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InAcademia</a:t>
            </a:r>
            <a:r>
              <a:rPr lang="en-GB" sz="2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– towards a production service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92439" y="2682447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92439" y="3606739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>
                <a:solidFill>
                  <a:schemeClr val="bg1"/>
                </a:solidFill>
                <a:latin typeface="+mn-lt"/>
              </a:rPr>
              <a:t>Justin Knight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err="1">
                <a:solidFill>
                  <a:schemeClr val="bg1"/>
                </a:solidFill>
                <a:latin typeface="+mn-lt"/>
              </a:rPr>
              <a:t>InAcademia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 Service Owner</a:t>
            </a:r>
            <a:endParaRPr lang="en-GB" sz="2000" i="1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92439" y="474087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TNC19 16 -20</a:t>
            </a:r>
            <a:r>
              <a:rPr lang="en-GB" sz="20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June 2019 Tallinn, Estonia</a:t>
            </a:r>
          </a:p>
        </p:txBody>
      </p:sp>
      <p:sp>
        <p:nvSpPr>
          <p:cNvPr id="15" name="Text Placeholder 6"/>
          <p:cNvSpPr txBox="1">
            <a:spLocks/>
          </p:cNvSpPr>
          <p:nvPr userDrawn="1"/>
        </p:nvSpPr>
        <p:spPr>
          <a:xfrm>
            <a:off x="882914" y="5223782"/>
            <a:ext cx="2394857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83971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998895" y="2538238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  <a:latin typeface="+mn-lt"/>
              </a:rPr>
              <a:t> you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998895" y="5110823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998896" y="335706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2016" y="6108114"/>
            <a:ext cx="234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Association on behalf of the GN4 Phase 3 project (GN4-3).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European Union’s Horizon 2020 research and innovation programme under Grant Agreement No. 856726 (GN4-3).</a:t>
            </a:r>
            <a:endParaRPr lang="en-GB" sz="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7" y="6157486"/>
            <a:ext cx="568670" cy="362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98895" y="6229350"/>
            <a:ext cx="132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91A8E1-EA52-46DB-B869-DB8F37812DDF}" type="slidenum">
              <a:rPr lang="en-GB" sz="1200" smtClean="0">
                <a:solidFill>
                  <a:srgbClr val="065081"/>
                </a:solidFill>
                <a:latin typeface="+mn-lt"/>
              </a:rPr>
              <a:t>‹nr.›</a:t>
            </a:fld>
            <a:endParaRPr lang="en-GB" sz="1200" dirty="0">
              <a:solidFill>
                <a:srgbClr val="06508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academi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academia.org/" TargetMode="External"/><Relationship Id="rId2" Type="http://schemas.openxmlformats.org/officeDocument/2006/relationships/hyperlink" Target="mailto:support@inacademia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</a:t>
            </a:r>
            <a:r>
              <a:rPr lang="en-GB" dirty="0" err="1"/>
              <a:t>InAcademia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affiliation validation service</a:t>
            </a:r>
          </a:p>
          <a:p>
            <a:pPr lvl="1"/>
            <a:r>
              <a:rPr lang="en-US" dirty="0"/>
              <a:t>An online service for retailers allowing them to validate if a customer is a student, staff member, faculty</a:t>
            </a:r>
            <a:endParaRPr lang="en-GB" dirty="0"/>
          </a:p>
          <a:p>
            <a:r>
              <a:rPr lang="en-GB" dirty="0" smtClean="0"/>
              <a:t>extends </a:t>
            </a:r>
            <a:r>
              <a:rPr lang="en-GB" dirty="0"/>
              <a:t>eduGAIN infrastructure</a:t>
            </a:r>
          </a:p>
          <a:p>
            <a:pPr lvl="1"/>
            <a:r>
              <a:rPr lang="en-GB" dirty="0"/>
              <a:t>Users authenticate with their institutional credentials</a:t>
            </a:r>
          </a:p>
          <a:p>
            <a:pPr lvl="1"/>
            <a:r>
              <a:rPr lang="en-GB" dirty="0"/>
              <a:t>Merchants get a yes/no answer on if the user is a student</a:t>
            </a:r>
          </a:p>
          <a:p>
            <a:r>
              <a:rPr lang="en-GB" dirty="0"/>
              <a:t>Been in development since GN4-1</a:t>
            </a:r>
          </a:p>
          <a:p>
            <a:r>
              <a:rPr lang="en-GB" dirty="0"/>
              <a:t>Has huge potential</a:t>
            </a:r>
          </a:p>
          <a:p>
            <a:r>
              <a:rPr lang="en-GB" dirty="0">
                <a:hlinkClick r:id="rId3"/>
              </a:rPr>
              <a:t>https://inacademia.org/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2D46B-C86C-491F-AE1E-9A2EBD784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89" y="120073"/>
            <a:ext cx="393968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services, or discounts, are expressly for people in academia</a:t>
            </a:r>
          </a:p>
          <a:p>
            <a:pPr lvl="1"/>
            <a:r>
              <a:rPr lang="en-GB" dirty="0"/>
              <a:t>The providers of these services need to know if applicants are genuinely students</a:t>
            </a:r>
          </a:p>
          <a:p>
            <a:r>
              <a:rPr lang="en-GB" dirty="0"/>
              <a:t>For </a:t>
            </a:r>
            <a:r>
              <a:rPr lang="en-GB" dirty="0" smtClean="0"/>
              <a:t>some, </a:t>
            </a:r>
            <a:r>
              <a:rPr lang="en-GB" dirty="0"/>
              <a:t>fully joining a federation is not feasible</a:t>
            </a:r>
          </a:p>
          <a:p>
            <a:pPr lvl="1"/>
            <a:r>
              <a:rPr lang="en-GB" dirty="0"/>
              <a:t>E.g. Food and drinks, entertainment, other non-R&amp;E </a:t>
            </a:r>
            <a:r>
              <a:rPr lang="en-GB" dirty="0" smtClean="0"/>
              <a:t>but: </a:t>
            </a:r>
            <a:r>
              <a:rPr lang="en-GB" dirty="0"/>
              <a:t>“essential” to student life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Revenue generating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Why let the </a:t>
            </a:r>
            <a:r>
              <a:rPr lang="en-GB" sz="2400" dirty="0" err="1" smtClean="0"/>
              <a:t>IdP</a:t>
            </a:r>
            <a:r>
              <a:rPr lang="en-GB" sz="2400" dirty="0" smtClean="0"/>
              <a:t> pay for pizza discounts?</a:t>
            </a:r>
          </a:p>
          <a:p>
            <a:pPr marL="685800" lvl="2">
              <a:spcBef>
                <a:spcPts val="1000"/>
              </a:spcBef>
            </a:pPr>
            <a:r>
              <a:rPr lang="en-GB" sz="2400" dirty="0" smtClean="0"/>
              <a:t>Become </a:t>
            </a:r>
            <a:r>
              <a:rPr lang="en-GB" sz="2400" dirty="0"/>
              <a:t>self-sustaining, and invest back into the community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95" y="647703"/>
            <a:ext cx="9894723" cy="430909"/>
          </a:xfrm>
        </p:spPr>
        <p:txBody>
          <a:bodyPr>
            <a:normAutofit fontScale="90000"/>
          </a:bodyPr>
          <a:lstStyle/>
          <a:p>
            <a:r>
              <a:rPr lang="en-GB" dirty="0"/>
              <a:t>How?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071DF9-2621-4646-A486-3DD9FC502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8227"/>
          <a:stretch/>
        </p:blipFill>
        <p:spPr>
          <a:xfrm>
            <a:off x="509881" y="1976401"/>
            <a:ext cx="2435671" cy="2107561"/>
          </a:xfrm>
          <a:prstGeom prst="rect">
            <a:avLst/>
          </a:prstGeom>
        </p:spPr>
      </p:pic>
      <p:sp>
        <p:nvSpPr>
          <p:cNvPr id="5" name="Curved Down Arrow 38">
            <a:extLst>
              <a:ext uri="{FF2B5EF4-FFF2-40B4-BE49-F238E27FC236}">
                <a16:creationId xmlns:a16="http://schemas.microsoft.com/office/drawing/2014/main" id="{D350ADA3-C314-41C8-8110-772DFF5AB061}"/>
              </a:ext>
            </a:extLst>
          </p:cNvPr>
          <p:cNvSpPr/>
          <p:nvPr/>
        </p:nvSpPr>
        <p:spPr>
          <a:xfrm>
            <a:off x="2454515" y="1406163"/>
            <a:ext cx="2846614" cy="430909"/>
          </a:xfrm>
          <a:prstGeom prst="curvedDownArrow">
            <a:avLst/>
          </a:prstGeom>
          <a:solidFill>
            <a:srgbClr val="E62C4F"/>
          </a:solidFill>
          <a:ln>
            <a:solidFill>
              <a:srgbClr val="E62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3DB73-D355-44C3-B0B6-F76983A7951B}"/>
              </a:ext>
            </a:extLst>
          </p:cNvPr>
          <p:cNvSpPr txBox="1"/>
          <p:nvPr/>
        </p:nvSpPr>
        <p:spPr>
          <a:xfrm>
            <a:off x="3170078" y="1808506"/>
            <a:ext cx="2705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1. Is this user a student?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4E95EC-704F-4EE5-A0FD-E639EA8BC38B}"/>
              </a:ext>
            </a:extLst>
          </p:cNvPr>
          <p:cNvGrpSpPr/>
          <p:nvPr/>
        </p:nvGrpSpPr>
        <p:grpSpPr>
          <a:xfrm>
            <a:off x="4643416" y="2130859"/>
            <a:ext cx="2846614" cy="570999"/>
            <a:chOff x="15426104" y="18416380"/>
            <a:chExt cx="3471944" cy="9213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DC297C-2CFB-4EA6-A464-2E50E958F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6104" y="18416380"/>
              <a:ext cx="3471944" cy="90233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73A9DC-41DC-489E-B8E9-E9A2B0E737DE}"/>
                </a:ext>
              </a:extLst>
            </p:cNvPr>
            <p:cNvSpPr/>
            <p:nvPr/>
          </p:nvSpPr>
          <p:spPr>
            <a:xfrm>
              <a:off x="16297275" y="19173825"/>
              <a:ext cx="2600773" cy="163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Curved Down Arrow 40">
            <a:extLst>
              <a:ext uri="{FF2B5EF4-FFF2-40B4-BE49-F238E27FC236}">
                <a16:creationId xmlns:a16="http://schemas.microsoft.com/office/drawing/2014/main" id="{ED0542AA-9C06-4A70-ABAB-548898D78003}"/>
              </a:ext>
            </a:extLst>
          </p:cNvPr>
          <p:cNvSpPr/>
          <p:nvPr/>
        </p:nvSpPr>
        <p:spPr>
          <a:xfrm rot="10800000">
            <a:off x="2641782" y="2890938"/>
            <a:ext cx="2690557" cy="739850"/>
          </a:xfrm>
          <a:prstGeom prst="curvedDownArrow">
            <a:avLst/>
          </a:prstGeom>
          <a:solidFill>
            <a:srgbClr val="E62C4F"/>
          </a:solidFill>
          <a:ln>
            <a:solidFill>
              <a:srgbClr val="E62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EE752-1E69-4C9B-895F-D7F3C7473165}"/>
              </a:ext>
            </a:extLst>
          </p:cNvPr>
          <p:cNvSpPr txBox="1"/>
          <p:nvPr/>
        </p:nvSpPr>
        <p:spPr>
          <a:xfrm>
            <a:off x="3535694" y="3009301"/>
            <a:ext cx="117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4. Yes/No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3CB1A-7AF3-48D7-B08D-C49BE657603C}"/>
              </a:ext>
            </a:extLst>
          </p:cNvPr>
          <p:cNvGrpSpPr/>
          <p:nvPr/>
        </p:nvGrpSpPr>
        <p:grpSpPr>
          <a:xfrm>
            <a:off x="5672962" y="4001460"/>
            <a:ext cx="4802198" cy="2668468"/>
            <a:chOff x="13949133" y="19401430"/>
            <a:chExt cx="7350370" cy="4240949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34E4DF39-6841-4920-8155-BFF9BC85F923}"/>
                </a:ext>
              </a:extLst>
            </p:cNvPr>
            <p:cNvSpPr/>
            <p:nvPr/>
          </p:nvSpPr>
          <p:spPr>
            <a:xfrm>
              <a:off x="13949133" y="19401430"/>
              <a:ext cx="7350370" cy="4240949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rgbClr val="424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99390C2-8864-4821-9302-656E6180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6673" y="20913271"/>
              <a:ext cx="4075288" cy="895929"/>
            </a:xfrm>
            <a:prstGeom prst="rect">
              <a:avLst/>
            </a:prstGeom>
          </p:spPr>
        </p:pic>
      </p:grpSp>
      <p:sp>
        <p:nvSpPr>
          <p:cNvPr id="16" name="Curved Down Arrow 42">
            <a:extLst>
              <a:ext uri="{FF2B5EF4-FFF2-40B4-BE49-F238E27FC236}">
                <a16:creationId xmlns:a16="http://schemas.microsoft.com/office/drawing/2014/main" id="{4681B567-4DFA-427A-9F7E-E4393F65F75A}"/>
              </a:ext>
            </a:extLst>
          </p:cNvPr>
          <p:cNvSpPr/>
          <p:nvPr/>
        </p:nvSpPr>
        <p:spPr>
          <a:xfrm rot="3704006">
            <a:off x="7076982" y="3120747"/>
            <a:ext cx="2305844" cy="440258"/>
          </a:xfrm>
          <a:prstGeom prst="curvedDownArrow">
            <a:avLst/>
          </a:prstGeom>
          <a:solidFill>
            <a:srgbClr val="E62C4F"/>
          </a:solidFill>
          <a:ln>
            <a:solidFill>
              <a:srgbClr val="E62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11C45-7625-4892-BAF2-B81B90A3B716}"/>
              </a:ext>
            </a:extLst>
          </p:cNvPr>
          <p:cNvSpPr txBox="1"/>
          <p:nvPr/>
        </p:nvSpPr>
        <p:spPr>
          <a:xfrm>
            <a:off x="8439631" y="2693547"/>
            <a:ext cx="266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 .Please authenticate with your university</a:t>
            </a:r>
          </a:p>
        </p:txBody>
      </p:sp>
      <p:sp>
        <p:nvSpPr>
          <p:cNvPr id="18" name="Curved Down Arrow 41">
            <a:extLst>
              <a:ext uri="{FF2B5EF4-FFF2-40B4-BE49-F238E27FC236}">
                <a16:creationId xmlns:a16="http://schemas.microsoft.com/office/drawing/2014/main" id="{124A5491-29E4-44AF-9117-5D1012A52A89}"/>
              </a:ext>
            </a:extLst>
          </p:cNvPr>
          <p:cNvSpPr/>
          <p:nvPr/>
        </p:nvSpPr>
        <p:spPr>
          <a:xfrm rot="16200000">
            <a:off x="4658092" y="3851161"/>
            <a:ext cx="2622946" cy="593205"/>
          </a:xfrm>
          <a:prstGeom prst="curvedDownArrow">
            <a:avLst/>
          </a:prstGeom>
          <a:solidFill>
            <a:srgbClr val="E62C4F"/>
          </a:solidFill>
          <a:ln>
            <a:solidFill>
              <a:srgbClr val="E62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72D75-C259-4432-AFBD-A0BEC80F82E7}"/>
              </a:ext>
            </a:extLst>
          </p:cNvPr>
          <p:cNvSpPr txBox="1"/>
          <p:nvPr/>
        </p:nvSpPr>
        <p:spPr>
          <a:xfrm>
            <a:off x="5844515" y="3429000"/>
            <a:ext cx="2435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3. </a:t>
            </a:r>
            <a:r>
              <a:rPr lang="en-GB" sz="2000" dirty="0" err="1"/>
              <a:t>IdP</a:t>
            </a:r>
            <a:r>
              <a:rPr lang="en-GB" sz="2000" dirty="0"/>
              <a:t> responds – Affiliation = student</a:t>
            </a:r>
          </a:p>
        </p:txBody>
      </p:sp>
    </p:spTree>
    <p:extLst>
      <p:ext uri="{BB962C8B-B14F-4D97-AF65-F5344CB8AC3E}">
        <p14:creationId xmlns:p14="http://schemas.microsoft.com/office/powerpoint/2010/main" val="7663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2" grpId="0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95" y="647703"/>
            <a:ext cx="9894723" cy="430909"/>
          </a:xfrm>
        </p:spPr>
        <p:txBody>
          <a:bodyPr>
            <a:normAutofit fontScale="90000"/>
          </a:bodyPr>
          <a:lstStyle/>
          <a:p>
            <a:r>
              <a:rPr lang="en-GB" dirty="0"/>
              <a:t>When?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34BD0-6434-4135-A1AC-11631049B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290" y="1209952"/>
            <a:ext cx="10521327" cy="33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52229A-3D66-4948-91AF-7A3FECF2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81" y="978720"/>
            <a:ext cx="8441635" cy="5863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86AE63-186C-45CD-AB8B-7B8175645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32" y="-7057"/>
            <a:ext cx="5393736" cy="13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95" y="647703"/>
            <a:ext cx="9894723" cy="430909"/>
          </a:xfrm>
        </p:spPr>
        <p:txBody>
          <a:bodyPr>
            <a:normAutofit fontScale="90000"/>
          </a:bodyPr>
          <a:lstStyle/>
          <a:p>
            <a:r>
              <a:rPr lang="en-GB" dirty="0"/>
              <a:t>Get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support@inacademia.org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Merchants are welcome to join the pilot</a:t>
            </a:r>
          </a:p>
          <a:p>
            <a:endParaRPr lang="en-GB" dirty="0"/>
          </a:p>
          <a:p>
            <a:r>
              <a:rPr lang="en-GB" dirty="0"/>
              <a:t>Support is available to Federations to get </a:t>
            </a:r>
            <a:r>
              <a:rPr lang="en-GB" dirty="0" err="1"/>
              <a:t>InAcademia</a:t>
            </a:r>
            <a:r>
              <a:rPr lang="en-GB" dirty="0"/>
              <a:t> enabled as a Service Provider</a:t>
            </a:r>
          </a:p>
          <a:p>
            <a:endParaRPr lang="en-GB" dirty="0"/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https://inacademia.org/</a:t>
            </a:r>
            <a:r>
              <a:rPr lang="en-GB" dirty="0"/>
              <a:t> for more details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CFC52-E589-4439-B17E-6BD953AE3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85" y="647703"/>
            <a:ext cx="393968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995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P5 kick-off InAcademia intro.potx" id="{1E80E6BF-9DE0-4BFF-B9AF-B5168D7E92BF}" vid="{4527525B-3F5D-485D-ABFB-538D38EA0C56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P5 kick-off InAcademia intro.potx" id="{1E80E6BF-9DE0-4BFF-B9AF-B5168D7E92BF}" vid="{5B53A73C-20A8-4CB0-94D7-8A3D78C885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P5 kick-off InAcademia intro.potx" id="{1E80E6BF-9DE0-4BFF-B9AF-B5168D7E92BF}" vid="{842DF729-7518-456A-8FEA-D36A3CE9ED0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1A86D3620054A887821EB91AE3D2B" ma:contentTypeVersion="8" ma:contentTypeDescription="Create a new document." ma:contentTypeScope="" ma:versionID="bb601567c8ea9873921569ae13e6991a">
  <xsd:schema xmlns:xsd="http://www.w3.org/2001/XMLSchema" xmlns:xs="http://www.w3.org/2001/XMLSchema" xmlns:p="http://schemas.microsoft.com/office/2006/metadata/properties" xmlns:ns2="64ba611b-33e2-4332-a0e1-f561ac6dd954" targetNamespace="http://schemas.microsoft.com/office/2006/metadata/properties" ma:root="true" ma:fieldsID="fa10a6bcae821ddd2cbf0cbfa70d57be" ns2:_="">
    <xsd:import namespace="64ba611b-33e2-4332-a0e1-f561ac6dd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a611b-33e2-4332-a0e1-f561ac6dd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79c6cfb5-50bc-4fca-81ee-f60fcea9a646" ContentTypeId="0x0101" PreviousValue="false"/>
</file>

<file path=customXml/itemProps1.xml><?xml version="1.0" encoding="utf-8"?>
<ds:datastoreItem xmlns:ds="http://schemas.openxmlformats.org/officeDocument/2006/customXml" ds:itemID="{44173057-E721-406C-819D-341E45C88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a611b-33e2-4332-a0e1-f561ac6dd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49602F-C3B1-4A2D-B384-20C27439F6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2A78A-BF01-44C7-9E35-6D822C0E8866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4ba611b-33e2-4332-a0e1-f561ac6dd954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DBBF8A0-6A6B-44D8-A4FC-4CF697095D1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WP5 kick-off InAcademia intro</Template>
  <TotalTime>377</TotalTime>
  <Words>548</Words>
  <Application>Microsoft Office PowerPoint</Application>
  <PresentationFormat>Breedbeeld</PresentationFormat>
  <Paragraphs>55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1_Custom Design</vt:lpstr>
      <vt:lpstr>Office Theme</vt:lpstr>
      <vt:lpstr>What is InAcademia?</vt:lpstr>
      <vt:lpstr>Why?</vt:lpstr>
      <vt:lpstr>How?</vt:lpstr>
      <vt:lpstr>When?</vt:lpstr>
      <vt:lpstr>PowerPoint-presentatie</vt:lpstr>
      <vt:lpstr>Get involved!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Knight</dc:creator>
  <cp:lastModifiedBy>Niels van Dijk</cp:lastModifiedBy>
  <cp:revision>29</cp:revision>
  <dcterms:created xsi:type="dcterms:W3CDTF">2019-02-04T08:45:12Z</dcterms:created>
  <dcterms:modified xsi:type="dcterms:W3CDTF">2019-06-18T07:30:12Z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0x01010004D1A86D3620054A887821EB91AE3D2B</vt:lpwstr>
  </property>
</Properties>
</file>